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115"/>
  </p:notesMasterIdLst>
  <p:handoutMasterIdLst>
    <p:handoutMasterId r:id="rId116"/>
  </p:handoutMasterIdLst>
  <p:sldIdLst>
    <p:sldId id="256" r:id="rId2"/>
    <p:sldId id="285" r:id="rId3"/>
    <p:sldId id="257" r:id="rId4"/>
    <p:sldId id="489" r:id="rId5"/>
    <p:sldId id="498" r:id="rId6"/>
    <p:sldId id="499" r:id="rId7"/>
    <p:sldId id="500" r:id="rId8"/>
    <p:sldId id="476" r:id="rId9"/>
    <p:sldId id="493" r:id="rId10"/>
    <p:sldId id="483" r:id="rId11"/>
    <p:sldId id="486" r:id="rId12"/>
    <p:sldId id="487" r:id="rId13"/>
    <p:sldId id="488" r:id="rId14"/>
    <p:sldId id="490" r:id="rId15"/>
    <p:sldId id="491" r:id="rId16"/>
    <p:sldId id="477" r:id="rId17"/>
    <p:sldId id="492" r:id="rId18"/>
    <p:sldId id="485" r:id="rId19"/>
    <p:sldId id="478" r:id="rId20"/>
    <p:sldId id="481" r:id="rId21"/>
    <p:sldId id="479" r:id="rId22"/>
    <p:sldId id="295" r:id="rId23"/>
    <p:sldId id="435" r:id="rId24"/>
    <p:sldId id="434" r:id="rId25"/>
    <p:sldId id="460" r:id="rId26"/>
    <p:sldId id="461" r:id="rId27"/>
    <p:sldId id="494" r:id="rId28"/>
    <p:sldId id="439" r:id="rId29"/>
    <p:sldId id="440" r:id="rId30"/>
    <p:sldId id="442" r:id="rId31"/>
    <p:sldId id="502" r:id="rId32"/>
    <p:sldId id="444" r:id="rId33"/>
    <p:sldId id="443" r:id="rId34"/>
    <p:sldId id="447" r:id="rId35"/>
    <p:sldId id="448" r:id="rId36"/>
    <p:sldId id="449" r:id="rId37"/>
    <p:sldId id="450" r:id="rId38"/>
    <p:sldId id="378" r:id="rId39"/>
    <p:sldId id="425" r:id="rId40"/>
    <p:sldId id="426" r:id="rId41"/>
    <p:sldId id="427" r:id="rId42"/>
    <p:sldId id="400" r:id="rId43"/>
    <p:sldId id="380" r:id="rId44"/>
    <p:sldId id="304" r:id="rId45"/>
    <p:sldId id="429" r:id="rId46"/>
    <p:sldId id="410" r:id="rId47"/>
    <p:sldId id="408" r:id="rId48"/>
    <p:sldId id="409" r:id="rId49"/>
    <p:sldId id="376" r:id="rId50"/>
    <p:sldId id="357" r:id="rId51"/>
    <p:sldId id="362" r:id="rId52"/>
    <p:sldId id="310" r:id="rId53"/>
    <p:sldId id="259" r:id="rId54"/>
    <p:sldId id="260" r:id="rId55"/>
    <p:sldId id="261" r:id="rId56"/>
    <p:sldId id="318" r:id="rId57"/>
    <p:sldId id="262" r:id="rId58"/>
    <p:sldId id="263" r:id="rId59"/>
    <p:sldId id="265" r:id="rId60"/>
    <p:sldId id="267" r:id="rId61"/>
    <p:sldId id="271" r:id="rId62"/>
    <p:sldId id="273" r:id="rId63"/>
    <p:sldId id="275" r:id="rId64"/>
    <p:sldId id="274" r:id="rId65"/>
    <p:sldId id="361" r:id="rId66"/>
    <p:sldId id="495" r:id="rId67"/>
    <p:sldId id="496" r:id="rId68"/>
    <p:sldId id="278" r:id="rId69"/>
    <p:sldId id="454" r:id="rId70"/>
    <p:sldId id="287" r:id="rId71"/>
    <p:sldId id="283" r:id="rId72"/>
    <p:sldId id="390" r:id="rId73"/>
    <p:sldId id="330" r:id="rId74"/>
    <p:sldId id="289" r:id="rId75"/>
    <p:sldId id="462" r:id="rId76"/>
    <p:sldId id="405" r:id="rId77"/>
    <p:sldId id="413" r:id="rId78"/>
    <p:sldId id="414" r:id="rId79"/>
    <p:sldId id="326" r:id="rId80"/>
    <p:sldId id="290" r:id="rId81"/>
    <p:sldId id="463" r:id="rId82"/>
    <p:sldId id="297" r:id="rId83"/>
    <p:sldId id="314" r:id="rId84"/>
    <p:sldId id="407" r:id="rId85"/>
    <p:sldId id="291" r:id="rId86"/>
    <p:sldId id="292" r:id="rId87"/>
    <p:sldId id="294" r:id="rId88"/>
    <p:sldId id="296" r:id="rId89"/>
    <p:sldId id="299" r:id="rId90"/>
    <p:sldId id="464" r:id="rId91"/>
    <p:sldId id="431" r:id="rId92"/>
    <p:sldId id="432" r:id="rId93"/>
    <p:sldId id="374" r:id="rId94"/>
    <p:sldId id="396" r:id="rId95"/>
    <p:sldId id="375" r:id="rId96"/>
    <p:sldId id="394" r:id="rId97"/>
    <p:sldId id="395" r:id="rId98"/>
    <p:sldId id="397" r:id="rId99"/>
    <p:sldId id="398" r:id="rId100"/>
    <p:sldId id="399" r:id="rId101"/>
    <p:sldId id="465" r:id="rId102"/>
    <p:sldId id="466" r:id="rId103"/>
    <p:sldId id="467" r:id="rId104"/>
    <p:sldId id="468" r:id="rId105"/>
    <p:sldId id="470" r:id="rId106"/>
    <p:sldId id="471" r:id="rId107"/>
    <p:sldId id="472" r:id="rId108"/>
    <p:sldId id="473" r:id="rId109"/>
    <p:sldId id="474" r:id="rId110"/>
    <p:sldId id="475" r:id="rId111"/>
    <p:sldId id="469" r:id="rId112"/>
    <p:sldId id="316" r:id="rId113"/>
    <p:sldId id="313"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57" autoAdjust="0"/>
    <p:restoredTop sz="94705" autoAdjust="0"/>
  </p:normalViewPr>
  <p:slideViewPr>
    <p:cSldViewPr>
      <p:cViewPr varScale="1">
        <p:scale>
          <a:sx n="84" d="100"/>
          <a:sy n="84" d="100"/>
        </p:scale>
        <p:origin x="714" y="78"/>
      </p:cViewPr>
      <p:guideLst>
        <p:guide orient="horz" pos="2160"/>
        <p:guide pos="2880"/>
      </p:guideLst>
    </p:cSldViewPr>
  </p:slideViewPr>
  <p:outlineViewPr>
    <p:cViewPr>
      <p:scale>
        <a:sx n="33" d="100"/>
        <a:sy n="33" d="100"/>
      </p:scale>
      <p:origin x="0" y="-618"/>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5" d="100"/>
          <a:sy n="55" d="100"/>
        </p:scale>
        <p:origin x="286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7E6FE9-91F2-4665-B58C-39125B26CE71}" type="datetimeFigureOut">
              <a:rPr lang="en-US" smtClean="0"/>
              <a:t>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D3ECCAB-F98E-4B40-ABAD-3660D9E7E5A0}" type="slidenum">
              <a:rPr lang="en-US" smtClean="0"/>
              <a:t>‹#›</a:t>
            </a:fld>
            <a:endParaRPr lang="en-US"/>
          </a:p>
        </p:txBody>
      </p:sp>
    </p:spTree>
    <p:extLst>
      <p:ext uri="{BB962C8B-B14F-4D97-AF65-F5344CB8AC3E}">
        <p14:creationId xmlns:p14="http://schemas.microsoft.com/office/powerpoint/2010/main" val="31799230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2:56.068"/>
    </inkml:context>
    <inkml:brush xml:id="br0">
      <inkml:brushProperty name="width" value="0.035" units="cm"/>
      <inkml:brushProperty name="height" value="0.035" units="cm"/>
    </inkml:brush>
  </inkml:definitions>
  <inkml:trace contextRef="#ctx0" brushRef="#br0">1811 798 24575,'-7'2'0,"-1"-1"0,1 2 0,0-1 0,-1 1 0,1 0 0,1 0 0,-1 1 0,0 0 0,-9 8 0,-13 6 0,-210 93 0,-18 11 0,73-20 0,10-21 0,-46 23 0,214-100 0,0-1 0,0 1 0,1 0 0,-1 1 0,1-1 0,0 1 0,0 0 0,1 0 0,-1 1 0,1-1 0,0 1 0,1 0 0,-1 0 0,1 0 0,-2 8 0,1 1 0,1 0 0,0 0 0,1 1 0,1 0 0,1 24 0,-1 25 0,6 141 0,0-175 0,1-1 0,2 0 0,1 0 0,1-1 0,20 39 0,-14-31 0,-1 1 0,13 51 0,-23-73 0,1 0 0,1 0 0,0 0 0,2-1 0,-1-1 0,2 1 0,0-1 0,16 17 0,32 48 0,-33-44 0,-21-31 0,0 1 0,0 0 0,0 1 0,-1-1 0,0 1 0,0-1 0,0 1 0,0 0 0,-1 0 0,2 8 0,-6-12 0,-5-8 0,-5-10 0,-2-17 0,1 1 0,-10-42 0,-10-24 0,23 67 0,1-1 0,1 1 0,2-2 0,1 1 0,1 0 0,2-1 0,3-48 0,1-587 0,-2 651 0,1 0 0,2 0 0,-1 0 0,2 1 0,0-1 0,10-23 0,49-90 0,-10 22 0,-45 91 0,1 0 0,0 1 0,2 0 0,-1 1 0,2 0 0,0 0 0,17-15 0,14-8 0,49-33 0,-25 20 0,278-200 0,-332 243 0,2 1 0,-1 1 0,1 0 0,-1 1 0,2 0 0,-1 1 0,25-3 0,9 3 0,54 1 0,-57 3 0,71-9 0,63-29 0,20-4 0,-53 12 0,-99 18 0,0 3 0,98-8 0,-36 11 0,115-21 0,-136 15 0,35-1 0,1 6 0,173 12 0,-84 23 0,-197-24 0,0 0 0,-1 1 0,1 1 0,-1 0 0,-1 1 0,1 1 0,-2 1 0,18 11 0,11 14 0,49 47 0,-39-33 0,172 172 0,-206-203 0,-1 1 0,-1 1 0,-1 0 0,-1 1 0,0 0 0,-1 2 0,-2-1 0,0 2 0,10 26 0,129 342 0,-129-326 0,15 75 0,15 47 0,-24-96 0,22 132 0,-44-193 0,18 83 0,19 109 0,-32-149 0,-1-13 0,3 91 0,-13-149 0,2 144 0,-25 220 0,-9-100 0,-12-39 0,40-212 0,0 0 0,-1-1 0,-1 0 0,0 0 0,-1 0 0,-10 15 0,-8 18 0,-8 10 0,-2 0 0,-2-3 0,-3-1 0,-88 91 0,98-113 0,7-9 0,-33 43 0,49-58 0,1 1 0,-1-1 0,0-1 0,-1 1 0,1-1 0,-1 0 0,0-1 0,-14 7 0,-78 29 0,52-23 0,-450 169 0,-40-9 0,312-88 0,192-80 0,0-3 0,0 0 0,-57 2 0,6 1 0,-123 11 0,-264-7 0,-280-14 0,691-4 0,0-2 0,1-2 0,-113-33 0,144 31 0,0 0 0,-34-19 0,-28-12 0,75 36 0,-10-4 0,1-1 0,-30-16 0,46 21 0,0-1 0,0-1 0,0 0 0,1 0 0,0 0 0,1-1 0,-1 0 0,-10-16 0,-7-17 0,2 0 0,2-2 0,1 0 0,-26-88 0,26 54 0,2 1 0,-7-96 0,11 70 0,-28-104 0,28 151 0,-26-71 0,16 52 0,3-1 0,-17-119 0,-11-47 0,14 117 0,4 18 0,4-2 0,-21-181 0,41-114 0,9 242 0,-1 131 0,2 0 0,1 0 0,2 1 0,0 0 0,2 0 0,1 1 0,13-28 0,103-188 0,-97 193 0,-6 11 0,80-129 0,-87 148 0,1 1 0,0 0 0,2 2 0,0 0 0,38-28 0,449-262 0,24 44 0,-162 84 0,-333 162 0,-20 9 0,1 1 0,0 1 0,1 1 0,-1 0 0,28-7 0,-38 12 0,-1 1 0,1 0 0,-1 0 0,1 0 0,-1 0 0,1 1 0,-1-1 0,1 1 0,-1 0 0,0 1 0,1-1 0,-1 1 0,0 0 0,0 0 0,0 0 0,0 0 0,-1 1 0,1 0 0,0 0 0,-1 0 0,0 0 0,0 0 0,0 0 0,0 1 0,4 6 0,-4-4-195,0-1 0,0 1 0,0 0 0,0 0 0,-1 0 0,2 8 0,1 11-6631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05.073"/>
    </inkml:context>
    <inkml:brush xml:id="br0">
      <inkml:brushProperty name="width" value="0.035" units="cm"/>
      <inkml:brushProperty name="height" value="0.035" units="cm"/>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17.156"/>
    </inkml:context>
    <inkml:brush xml:id="br0">
      <inkml:brushProperty name="width" value="0.035" units="cm"/>
      <inkml:brushProperty name="height" value="0.035" units="cm"/>
    </inkml:brush>
  </inkml:definitions>
  <inkml:trace contextRef="#ctx0" brushRef="#br0">1 1084 24575,'33'-32'0,"2"1"0,1 2 0,1 2 0,1 1 0,83-41 0,607-262 0,5 6 0,-577 256 0,155-60 0,-295 121-273,0 1 0,0 1 0,1 0 0,17-1 0,-9 4-6553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10.624"/>
    </inkml:context>
    <inkml:brush xml:id="br0">
      <inkml:brushProperty name="width" value="0.035" units="cm"/>
      <inkml:brushProperty name="height" value="0.035" units="cm"/>
    </inkml:brush>
  </inkml:definitions>
  <inkml:trace contextRef="#ctx0" brushRef="#br0">1 1138 24575,'2'-1'0,"0"0"0,0 0 0,0 0 0,0 0 0,0 0 0,0-1 0,-1 1 0,1 0 0,0-1 0,-1 0 0,1 1 0,-1-1 0,0 0 0,1 0 0,-1 0 0,0 0 0,1-3 0,18-37 0,19-83 0,-19 59 0,2 1 0,57-117 0,-60 147 0,-2-1 0,20-58 0,-36 90 0,1 1 0,0-1 0,-1 0 0,2 0 0,-1 1 0,0-1 0,1 1 0,-1 0 0,1 0 0,0 0 0,0 0 0,1 0 0,4-3 0,51-24 0,-11 7 0,-28 11 0,1 1 0,0 1 0,1 1 0,0 0 0,0 2 0,1 1 0,0 0 0,0 2 0,1 1 0,-1 1 0,34 0 0,1 4 0,-35 0 0,-1-1 0,1-1 0,-1-1 0,0-1 0,1-1 0,-1-1 0,31-9 0,-44 8 0,0-1 0,1 1 0,-2-2 0,1 1 0,-1-1 0,13-14 0,31-24 0,-20 24 0,4-3 0,55-28 0,-76 46 0,0 0 0,0 0 0,1 1 0,-1 1 0,1 1 0,0 0 0,22 0 0,29 1 0,-21 2 0,-1-3 0,62-10 0,-93 10 0,0 1 0,1 1 0,-1 0 0,1 1 0,-1 0 0,1 1 0,-1 1 0,1 0 0,16 5 0,209 40 0,-219-43 0,-1 1 0,1 0 0,25 11 0,-28-9 0,2 0 0,-1-2 0,35 6 0,-10-7 0,-19-3 0,0 2 0,27 6 0,-42-6 0,-1 0 0,1 1 0,-1 0 0,1 0 0,-1 1 0,-1 0 0,1 0 0,11 11 0,48 38 0,41 36 0,-97-78 0,0 1 0,0 0 0,-2 0 0,0 1 0,0 0 0,8 18 0,-4-6 45,1-2-1,22 30 0,15 21-1542,-42-58-5328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12.851"/>
    </inkml:context>
    <inkml:brush xml:id="br0">
      <inkml:brushProperty name="width" value="0.035" units="cm"/>
      <inkml:brushProperty name="height" value="0.035" units="cm"/>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20.600"/>
    </inkml:context>
    <inkml:brush xml:id="br0">
      <inkml:brushProperty name="width" value="0.035" units="cm"/>
      <inkml:brushProperty name="height" value="0.035" units="cm"/>
    </inkml:brush>
  </inkml:definitions>
  <inkml:trace contextRef="#ctx0" brushRef="#br0">378 1 24575,'-1'19'0,"-1"1"0,-1-1 0,-6 24 0,-6 45 0,13-69 0,-1 0 0,-1-1 0,0 1 0,-1-1 0,-1 0 0,-1-1 0,-12 24 0,-74 112 0,54-95 0,-120 196 0,158-254 0,1 1 0,-1 0 0,1 0 0,-1 0 0,0-1 0,1 1 0,0 0 0,-1 0 0,1 0 0,-1 0 0,1 0 0,0 0 0,0 0 0,0 0 0,-1 0 0,1 0 0,0 0 0,0 0 0,0 0 0,0 0 0,1 0 0,-1 0 0,0 0 0,0 0 0,1 0 0,-1 0 0,0 0 0,1 0 0,-1-1 0,1 1 0,-1 0 0,1 0 0,-1 0 0,1-1 0,0 1 0,0 0 0,-1 0 0,1-1 0,0 1 0,0-1 0,0 1 0,-1-1 0,1 1 0,0-1 0,0 1 0,0-1 0,0 0 0,0 1 0,1-1 0,9 3 0,0 0 0,-1-1 0,21 1 0,-16-1 0,120 11 0,52 8 0,-109-11 0,-43-6 0,-1 2 0,40 11 0,-22-5-227,0-1-1,1-3 1,0-3-1,0-1 1,56-4-1,-77-1-6598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23.342"/>
    </inkml:context>
    <inkml:brush xml:id="br0">
      <inkml:brushProperty name="width" value="0.035" units="cm"/>
      <inkml:brushProperty name="height" value="0.035" units="cm"/>
    </inkml:brush>
  </inkml:definitions>
  <inkml:trace contextRef="#ctx0" brushRef="#br0">131 1348 24575,'1'23'0,"1"0"0,6 27 0,1 9 0,39 237 0,11 113 0,-59-323 0,-3 0 0,-19 110 0,14-138 0,-87 519 0,84-530 0,-2 0 0,-1-1 0,-23 47 0,36-92 0,1 1 0,-1 0 0,0 0 0,0-1 0,1 1 0,-1 0 0,0-1 0,-1 1 0,1-1 0,0 1 0,0-1 0,-1 0 0,1 0 0,0 1 0,-1-1 0,1 0 0,-1 0 0,-2 1 0,-6-10 0,3-19 0,1-29 0,1-72 0,5 89 0,-2-1453 0,5 721 0,-2 743 0,1 0 0,1 1 0,2-1 0,11-37 0,43-102 0,-40 118 0,36-95 0,88-162 0,-140 299 0,0 0 0,1 0 0,0 1 0,0-1 0,1 1 0,0 0 0,0 1 0,0-1 0,1 1 0,-1 0 0,1 0 0,1 0 0,-1 1 0,1 0 0,-1 0 0,1 1 0,0 0 0,0 0 0,1 1 0,-1 0 0,1 0 0,-1 0 0,1 1 0,-1 0 0,1 1 0,0 0 0,-1 0 0,1 1 0,0-1 0,-1 2 0,15 3 0,23 5 0,0 2 0,60 24 0,-80-25 0,0 1 0,0 0 0,-1 2 0,-1 1 0,31 25 0,-44-30 0,0 1 0,-1 0 0,0 0 0,0 1 0,-1 1 0,-1-1 0,0 1 0,9 26 0,1 9 0,11 59 0,-20-76 0,71 381 0,-71-342 0,-4 1 0,-2-1 0,-4 1 0,-11 75 0,3-90 0,-3-1 0,-3 0 0,-24 60 0,-84 153 0,97-218 0,-44 64 0,62-100 0,-2-1 0,1 0 0,-2 0 0,0-1 0,0-1 0,-1 0 0,0 0 0,-1-2 0,-17 10 0,27-17 0,0-1 0,0 0 0,-1 0 0,1 0 0,0 0 0,-1-1 0,1 0 0,-1 1 0,1-2 0,0 1 0,-1 0 0,1-1 0,-1 0 0,1 0 0,0 0 0,-5-3 0,-9-4 0,-1 0 0,-22-15 0,10 5 0,19 12 0,4 3 0,0-1 0,0 0 0,1 0 0,-1 0 0,1-1 0,0 0 0,0 0 0,1-1 0,0 0 0,0 0 0,0-1 0,0 0 0,1 0 0,0 0 0,-5-12 0,0 2-1365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27.045"/>
    </inkml:context>
    <inkml:brush xml:id="br0">
      <inkml:brushProperty name="width" value="0.035" units="cm"/>
      <inkml:brushProperty name="height" value="0.035" units="cm"/>
    </inkml:brush>
  </inkml:definitions>
  <inkml:trace contextRef="#ctx0" brushRef="#br0">1 1 24575,'20'472'0,"-11"-290"0,-4-37 0,-4-140 0,-1 0 0,1 0 0,0 0 0,0 0 0,0 0 0,1 0 0,0 0 0,0 0 0,0 0 0,0-1 0,1 1 0,0-1 0,0 0 0,0 0 0,0 0 0,1 0 0,0 0 0,4 3 0,-2-3 0,1 0 0,-1 0 0,1-1 0,0 0 0,-1-1 0,1 1 0,1-1 0,-1-1 0,0 1 0,0-1 0,13 0 0,-3-1 0,-1-1 0,1 0 0,0-1 0,0-1 0,-1-1 0,0 0 0,1-1 0,-2-1 0,1 0 0,22-14 0,-10 3 0,0-1 0,-2-1 0,36-33 0,-54 43 0,0 0 0,0 0 0,-1 0 0,0-1 0,-1 0 0,0-1 0,-1 1 0,0-1 0,-1 0 0,0 0 0,0-1 0,-1 1 0,1-13 0,3-46 0,-4 0 0,-6-78 0,-1 20 0,4 88 0,1 37 0,-1 8 0,0 65 0,0 515 0,-1-581 0,1 0 0,0 0 0,0-1 0,1 1 0,-1 0 0,1 0 0,0 0 0,0-1 0,0 1 0,0 0 0,1-1 0,-1 1 0,1-1 0,0 0 0,0 1 0,0-1 0,4 3 0,-3-3 0,1-1 0,0 1 0,0-1 0,0 0 0,0 0 0,0-1 0,1 1 0,-1-1 0,0 0 0,1 0 0,-1 0 0,1-1 0,-1 1 0,7-1 0,46 4-1365,-35 2-5461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30.007"/>
    </inkml:context>
    <inkml:brush xml:id="br0">
      <inkml:brushProperty name="width" value="0.035" units="cm"/>
      <inkml:brushProperty name="height" value="0.035" units="cm"/>
    </inkml:brush>
  </inkml:definitions>
  <inkml:trace contextRef="#ctx0" brushRef="#br0">447 669 24575,'-2'39'0,"-1"0"0,-1 0 0,-17 64 0,-45 110 0,-12 51 0,67-211 0,-36 101 0,42-139 0,0 0 0,1 0 0,1 1 0,0 0 0,1-1 0,1 1 0,0 0 0,2 18 0,4 12 0,16 65 0,-17-91 0,10 35 0,-8-35 0,-1 1 0,-1 0 0,1 22 0,-1-19 0,1-1 0,1 0 0,0 0 0,2-1 0,1 0 0,1 0 0,1-1 0,14 22 0,22 47 0,-39-73 0,0 0 0,2-1 0,0 0 0,17 20 0,-13-5 0,-17-21 0,-15-16 0,6-3 0,0-1 0,1 0 0,0 0 0,0-1 0,1-1 0,-9-13 0,-51-83 0,57 86 0,-15-29 0,1-1 0,-35-105 0,-16-113 0,53 160 0,5-1 0,-5-114 0,16-231 0,44-35 0,-33 476 0,1 0 0,0 1 0,0-1 0,1 1 0,1 0 0,1 0 0,0 1 0,1-1 0,0 1 0,1 1 0,0-1 0,1 1 0,0 1 0,1 0 0,12-11 0,11-18 0,-29 34 0,0 1 0,0-1 0,0 1 0,0 0 0,1 0 0,0 0 0,0 1 0,1-1 0,-1 1 0,1 1 0,0-1 0,0 1 0,0 0 0,11-4 0,41-6 0,1 2 0,98-5 0,122 11 0,-268 5 0,4 0 0,0 0 0,1 1 0,-1 1 0,0 1 0,0 0 0,22 8 0,-27-7 0,-1 1 0,1 0 0,-1 0 0,0 1 0,-1 0 0,1 1 0,-1 0 0,-1 0 0,1 1 0,7 9 0,10 16 0,0 1 0,-3 1 0,0 1 0,-3 1 0,-1 0 0,-1 2 0,-3 0 0,-1 0 0,-2 1 0,-1 1 0,-2 0 0,-3 0 0,2 46 0,-7-58 0,0 1 0,-2 0 0,-2-1 0,-1 0 0,-15 55 0,13-66 0,0-1 0,-1 1 0,-1-2 0,0 1 0,-1-1 0,-1-1 0,0 0 0,-1 0 0,-1-1 0,-19 16 0,23-21 0,-1-1 0,0 0 0,0-1 0,0 0 0,-1 0 0,0-2 0,0 1 0,-1-1 0,1-1 0,-1 0 0,0 0 0,0-1 0,-1-1 0,1 0 0,-19 0 0,-115 11 0,17 0 0,77-11 0,-91-8 0,124 3 0,0 0 0,0-1 0,1-1 0,0-1 0,0-1 0,0 0 0,1-1 0,-20-13 0,-59-44-1365,77 52-5461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32.024"/>
    </inkml:context>
    <inkml:brush xml:id="br0">
      <inkml:brushProperty name="width" value="0.035" units="cm"/>
      <inkml:brushProperty name="height" value="0.035" units="cm"/>
    </inkml:brush>
  </inkml:definitions>
  <inkml:trace contextRef="#ctx0" brushRef="#br0">93 0 24575,'-19'363'0,"-14"-73"0,1-54 0,27-203-1365,1-4-5461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33.047"/>
    </inkml:context>
    <inkml:brush xml:id="br0">
      <inkml:brushProperty name="width" value="0.035" units="cm"/>
      <inkml:brushProperty name="height" value="0.035" units="cm"/>
    </inkml:brush>
  </inkml:definitions>
  <inkml:trace contextRef="#ctx0" brushRef="#br0">0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34.898"/>
    </inkml:context>
    <inkml:brush xml:id="br0">
      <inkml:brushProperty name="width" value="0.035" units="cm"/>
      <inkml:brushProperty name="height" value="0.035" units="cm"/>
    </inkml:brush>
  </inkml:definitions>
  <inkml:trace contextRef="#ctx0" brushRef="#br0">96 1 24575,'0'92'0,"-19"696"0,-28-263 0,33-446 0,9-55 0,0-1 0,-1 35 0,7 46 0,4 1 0,22 125 0,2 46 0,-23-191 0,-5-82 0,-1-1 0,0 1 0,1 0 0,-1 0 0,1-1 0,0 1 0,0 0 0,0-1 0,0 1 0,1-1 0,-1 1 0,1-1 0,-1 0 0,1 0 0,0 0 0,0 0 0,0 0 0,4 4 0,-1-4 0,-1 1 0,0-1 0,1 0 0,0-1 0,-1 1 0,1-1 0,0 1 0,0-2 0,0 1 0,5 0 0,7-1 0,1 0 0,-1-2 0,0 0 0,0 0 0,24-8 0,2-4 0,0-2 0,47-25 0,23-10 0,43-6-203,3 6 0,180-32 0,334-32-406,-325 70-553,-250 36-4649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45.406"/>
    </inkml:context>
    <inkml:brush xml:id="br0">
      <inkml:brushProperty name="width" value="0.035" units="cm"/>
      <inkml:brushProperty name="height" value="0.035" units="cm"/>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0T20:33:47.026"/>
    </inkml:context>
    <inkml:brush xml:id="br0">
      <inkml:brushProperty name="width" value="0.035" units="cm"/>
      <inkml:brushProperty name="height" value="0.03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DDED46-7C48-4B77-94C9-67D0F011A440}" type="datetimeFigureOut">
              <a:rPr lang="en-US" smtClean="0"/>
              <a:t>1/9/2025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D0B7C6-EB84-4EDB-AE07-6636072680D8}" type="slidenum">
              <a:rPr lang="en-US" smtClean="0"/>
              <a:t>‹#›</a:t>
            </a:fld>
            <a:endParaRPr lang="en-US"/>
          </a:p>
        </p:txBody>
      </p:sp>
    </p:spTree>
    <p:extLst>
      <p:ext uri="{BB962C8B-B14F-4D97-AF65-F5344CB8AC3E}">
        <p14:creationId xmlns:p14="http://schemas.microsoft.com/office/powerpoint/2010/main" val="988087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a:t>
            </a:r>
            <a:r>
              <a:rPr lang="en-US" baseline="0" dirty="0"/>
              <a:t> deficiencies the complexity of medicine, vulnerable defense and human fallibility.</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2</a:t>
            </a:fld>
            <a:endParaRPr lang="en-US"/>
          </a:p>
        </p:txBody>
      </p:sp>
    </p:spTree>
    <p:extLst>
      <p:ext uri="{BB962C8B-B14F-4D97-AF65-F5344CB8AC3E}">
        <p14:creationId xmlns:p14="http://schemas.microsoft.com/office/powerpoint/2010/main" val="74624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Transcribing clinical notes</a:t>
            </a:r>
          </a:p>
        </p:txBody>
      </p:sp>
      <p:sp>
        <p:nvSpPr>
          <p:cNvPr id="4" name="Slide Number Placeholder 3"/>
          <p:cNvSpPr>
            <a:spLocks noGrp="1"/>
          </p:cNvSpPr>
          <p:nvPr>
            <p:ph type="sldNum" sz="quarter" idx="5"/>
          </p:nvPr>
        </p:nvSpPr>
        <p:spPr/>
        <p:txBody>
          <a:bodyPr/>
          <a:lstStyle/>
          <a:p>
            <a:fld id="{1CD0B7C6-EB84-4EDB-AE07-6636072680D8}" type="slidenum">
              <a:rPr lang="en-US" smtClean="0"/>
              <a:t>7</a:t>
            </a:fld>
            <a:endParaRPr lang="en-US"/>
          </a:p>
        </p:txBody>
      </p:sp>
    </p:spTree>
    <p:extLst>
      <p:ext uri="{BB962C8B-B14F-4D97-AF65-F5344CB8AC3E}">
        <p14:creationId xmlns:p14="http://schemas.microsoft.com/office/powerpoint/2010/main" val="1056282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Oct  </a:t>
            </a:r>
            <a:r>
              <a:rPr lang="en-US" dirty="0" err="1"/>
              <a:t>Vf</a:t>
            </a:r>
            <a:r>
              <a:rPr lang="en-US" dirty="0"/>
              <a:t> can be difficult</a:t>
            </a:r>
          </a:p>
        </p:txBody>
      </p:sp>
      <p:sp>
        <p:nvSpPr>
          <p:cNvPr id="4" name="Slide Number Placeholder 3"/>
          <p:cNvSpPr>
            <a:spLocks noGrp="1"/>
          </p:cNvSpPr>
          <p:nvPr>
            <p:ph type="sldNum" sz="quarter" idx="5"/>
          </p:nvPr>
        </p:nvSpPr>
        <p:spPr/>
        <p:txBody>
          <a:bodyPr/>
          <a:lstStyle/>
          <a:p>
            <a:fld id="{1CD0B7C6-EB84-4EDB-AE07-6636072680D8}" type="slidenum">
              <a:rPr lang="en-US" smtClean="0"/>
              <a:t>12</a:t>
            </a:fld>
            <a:endParaRPr lang="en-US"/>
          </a:p>
        </p:txBody>
      </p:sp>
    </p:spTree>
    <p:extLst>
      <p:ext uri="{BB962C8B-B14F-4D97-AF65-F5344CB8AC3E}">
        <p14:creationId xmlns:p14="http://schemas.microsoft.com/office/powerpoint/2010/main" val="146596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couldn’t find it in the literature.  Uveal melanoma  5 /1million.  Conj. 10 % of the 5 so 1 in 2 million., similar to CB melanoma</a:t>
            </a:r>
          </a:p>
        </p:txBody>
      </p:sp>
      <p:sp>
        <p:nvSpPr>
          <p:cNvPr id="4" name="Slide Number Placeholder 3"/>
          <p:cNvSpPr>
            <a:spLocks noGrp="1"/>
          </p:cNvSpPr>
          <p:nvPr>
            <p:ph type="sldNum" sz="quarter" idx="5"/>
          </p:nvPr>
        </p:nvSpPr>
        <p:spPr/>
        <p:txBody>
          <a:bodyPr/>
          <a:lstStyle/>
          <a:p>
            <a:fld id="{1CD0B7C6-EB84-4EDB-AE07-6636072680D8}" type="slidenum">
              <a:rPr lang="en-US" smtClean="0"/>
              <a:t>24</a:t>
            </a:fld>
            <a:endParaRPr lang="en-US"/>
          </a:p>
        </p:txBody>
      </p:sp>
    </p:spTree>
    <p:extLst>
      <p:ext uri="{BB962C8B-B14F-4D97-AF65-F5344CB8AC3E}">
        <p14:creationId xmlns:p14="http://schemas.microsoft.com/office/powerpoint/2010/main" val="3250753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judgements mean the judge can throw out the case if they don’t think enough </a:t>
            </a:r>
            <a:r>
              <a:rPr lang="en-US" dirty="0" err="1"/>
              <a:t>evidents</a:t>
            </a:r>
            <a:endParaRPr lang="en-US" dirty="0"/>
          </a:p>
        </p:txBody>
      </p:sp>
      <p:sp>
        <p:nvSpPr>
          <p:cNvPr id="4" name="Slide Number Placeholder 3"/>
          <p:cNvSpPr>
            <a:spLocks noGrp="1"/>
          </p:cNvSpPr>
          <p:nvPr>
            <p:ph type="sldNum" sz="quarter" idx="5"/>
          </p:nvPr>
        </p:nvSpPr>
        <p:spPr/>
        <p:txBody>
          <a:bodyPr/>
          <a:lstStyle/>
          <a:p>
            <a:fld id="{1CD0B7C6-EB84-4EDB-AE07-6636072680D8}" type="slidenum">
              <a:rPr lang="en-US" smtClean="0"/>
              <a:t>28</a:t>
            </a:fld>
            <a:endParaRPr lang="en-US"/>
          </a:p>
        </p:txBody>
      </p:sp>
    </p:spTree>
    <p:extLst>
      <p:ext uri="{BB962C8B-B14F-4D97-AF65-F5344CB8AC3E}">
        <p14:creationId xmlns:p14="http://schemas.microsoft.com/office/powerpoint/2010/main" val="1060261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32D7F-A40F-93BD-20DF-97F8C5688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C846E-B60C-23CB-4A9F-3F02173846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4CECD-3274-BA8B-073C-C8AE14C24B24}"/>
              </a:ext>
            </a:extLst>
          </p:cNvPr>
          <p:cNvSpPr>
            <a:spLocks noGrp="1"/>
          </p:cNvSpPr>
          <p:nvPr>
            <p:ph type="body" idx="1"/>
          </p:nvPr>
        </p:nvSpPr>
        <p:spPr/>
        <p:txBody>
          <a:bodyPr/>
          <a:lstStyle/>
          <a:p>
            <a:r>
              <a:rPr lang="en-US" dirty="0"/>
              <a:t>In </a:t>
            </a:r>
            <a:r>
              <a:rPr lang="en-US" dirty="0" err="1"/>
              <a:t>florida</a:t>
            </a:r>
            <a:r>
              <a:rPr lang="en-US" dirty="0"/>
              <a:t> this may be reinstated </a:t>
            </a:r>
          </a:p>
        </p:txBody>
      </p:sp>
      <p:sp>
        <p:nvSpPr>
          <p:cNvPr id="4" name="Slide Number Placeholder 3">
            <a:extLst>
              <a:ext uri="{FF2B5EF4-FFF2-40B4-BE49-F238E27FC236}">
                <a16:creationId xmlns:a16="http://schemas.microsoft.com/office/drawing/2014/main" id="{2FB12B78-9AA9-F382-26B3-FF6D4C606AD6}"/>
              </a:ext>
            </a:extLst>
          </p:cNvPr>
          <p:cNvSpPr>
            <a:spLocks noGrp="1"/>
          </p:cNvSpPr>
          <p:nvPr>
            <p:ph type="sldNum" sz="quarter" idx="5"/>
          </p:nvPr>
        </p:nvSpPr>
        <p:spPr/>
        <p:txBody>
          <a:bodyPr/>
          <a:lstStyle/>
          <a:p>
            <a:fld id="{1CD0B7C6-EB84-4EDB-AE07-6636072680D8}" type="slidenum">
              <a:rPr lang="en-US" smtClean="0"/>
              <a:t>31</a:t>
            </a:fld>
            <a:endParaRPr lang="en-US"/>
          </a:p>
        </p:txBody>
      </p:sp>
    </p:spTree>
    <p:extLst>
      <p:ext uri="{BB962C8B-B14F-4D97-AF65-F5344CB8AC3E}">
        <p14:creationId xmlns:p14="http://schemas.microsoft.com/office/powerpoint/2010/main" val="3525937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D51754FB-C3B1-4221-AC10-8D44D625C81B}" type="slidenum">
              <a:rPr lang="en-US" smtClean="0"/>
              <a:pPr>
                <a:defRPr/>
              </a:pPr>
              <a:t>44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a:t>
            </a:r>
            <a:r>
              <a:rPr lang="en-US" dirty="0" err="1"/>
              <a:t>practioner</a:t>
            </a:r>
            <a:r>
              <a:rPr lang="en-US" dirty="0"/>
              <a:t> data bank.</a:t>
            </a:r>
          </a:p>
        </p:txBody>
      </p:sp>
      <p:sp>
        <p:nvSpPr>
          <p:cNvPr id="4" name="Slide Number Placeholder 3"/>
          <p:cNvSpPr>
            <a:spLocks noGrp="1"/>
          </p:cNvSpPr>
          <p:nvPr>
            <p:ph type="sldNum" sz="quarter" idx="5"/>
          </p:nvPr>
        </p:nvSpPr>
        <p:spPr/>
        <p:txBody>
          <a:bodyPr/>
          <a:lstStyle/>
          <a:p>
            <a:fld id="{1CD0B7C6-EB84-4EDB-AE07-6636072680D8}" type="slidenum">
              <a:rPr lang="en-US" smtClean="0"/>
              <a:t>45</a:t>
            </a:fld>
            <a:endParaRPr lang="en-US"/>
          </a:p>
        </p:txBody>
      </p:sp>
    </p:spTree>
    <p:extLst>
      <p:ext uri="{BB962C8B-B14F-4D97-AF65-F5344CB8AC3E}">
        <p14:creationId xmlns:p14="http://schemas.microsoft.com/office/powerpoint/2010/main" val="272441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Talk about will manual</a:t>
            </a:r>
          </a:p>
        </p:txBody>
      </p:sp>
      <p:sp>
        <p:nvSpPr>
          <p:cNvPr id="4" name="Slide Number Placeholder 3"/>
          <p:cNvSpPr>
            <a:spLocks noGrp="1"/>
          </p:cNvSpPr>
          <p:nvPr>
            <p:ph type="sldNum" sz="quarter" idx="5"/>
          </p:nvPr>
        </p:nvSpPr>
        <p:spPr/>
        <p:txBody>
          <a:bodyPr/>
          <a:lstStyle/>
          <a:p>
            <a:pPr>
              <a:defRPr/>
            </a:pPr>
            <a:fld id="{9C9E1FF5-5647-4CCB-9C7E-68D32AC5BFB8}" type="slidenum">
              <a:rPr lang="en-US" smtClean="0"/>
              <a:pPr>
                <a:defRPr/>
              </a:pPr>
              <a:t>52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Glaucoma patient that later sues your colleague   </a:t>
            </a:r>
            <a:r>
              <a:rPr lang="en-US" sz="1200" dirty="0" err="1"/>
              <a:t>hegland</a:t>
            </a:r>
            <a:r>
              <a:rPr lang="en-US" sz="1200" dirty="0"/>
              <a:t> on call</a:t>
            </a:r>
            <a:r>
              <a:rPr lang="en-US" sz="1200" baseline="0" dirty="0"/>
              <a:t> for tube</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55</a:t>
            </a:fld>
            <a:endParaRPr lang="en-US" dirty="0"/>
          </a:p>
        </p:txBody>
      </p:sp>
    </p:spTree>
    <p:extLst>
      <p:ext uri="{BB962C8B-B14F-4D97-AF65-F5344CB8AC3E}">
        <p14:creationId xmlns:p14="http://schemas.microsoft.com/office/powerpoint/2010/main" val="419420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you culture an infectious</a:t>
            </a:r>
            <a:r>
              <a:rPr lang="en-US" baseline="0" dirty="0"/>
              <a:t> ulcer at the homeless clinic?</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58</a:t>
            </a:fld>
            <a:endParaRPr lang="en-US"/>
          </a:p>
        </p:txBody>
      </p:sp>
    </p:spTree>
    <p:extLst>
      <p:ext uri="{BB962C8B-B14F-4D97-AF65-F5344CB8AC3E}">
        <p14:creationId xmlns:p14="http://schemas.microsoft.com/office/powerpoint/2010/main" val="1564789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Informed consent for EW </a:t>
            </a:r>
            <a:r>
              <a:rPr lang="en-US" dirty="0" err="1"/>
              <a:t>scl</a:t>
            </a:r>
            <a:r>
              <a:rPr lang="en-US" dirty="0"/>
              <a:t>?</a:t>
            </a:r>
          </a:p>
        </p:txBody>
      </p:sp>
      <p:sp>
        <p:nvSpPr>
          <p:cNvPr id="4" name="Slide Number Placeholder 3"/>
          <p:cNvSpPr>
            <a:spLocks noGrp="1"/>
          </p:cNvSpPr>
          <p:nvPr>
            <p:ph type="sldNum" sz="quarter" idx="5"/>
          </p:nvPr>
        </p:nvSpPr>
        <p:spPr/>
        <p:txBody>
          <a:bodyPr/>
          <a:lstStyle/>
          <a:p>
            <a:fld id="{1CD0B7C6-EB84-4EDB-AE07-6636072680D8}" type="slidenum">
              <a:rPr lang="en-US" smtClean="0"/>
              <a:t>59</a:t>
            </a:fld>
            <a:endParaRPr lang="en-US"/>
          </a:p>
        </p:txBody>
      </p:sp>
    </p:spTree>
    <p:extLst>
      <p:ext uri="{BB962C8B-B14F-4D97-AF65-F5344CB8AC3E}">
        <p14:creationId xmlns:p14="http://schemas.microsoft.com/office/powerpoint/2010/main" val="1822371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Later case with the ciliary body melanoma</a:t>
            </a:r>
          </a:p>
        </p:txBody>
      </p:sp>
      <p:sp>
        <p:nvSpPr>
          <p:cNvPr id="4" name="Slide Number Placeholder 3"/>
          <p:cNvSpPr>
            <a:spLocks noGrp="1"/>
          </p:cNvSpPr>
          <p:nvPr>
            <p:ph type="sldNum" sz="quarter" idx="5"/>
          </p:nvPr>
        </p:nvSpPr>
        <p:spPr/>
        <p:txBody>
          <a:bodyPr/>
          <a:lstStyle/>
          <a:p>
            <a:fld id="{1CD0B7C6-EB84-4EDB-AE07-6636072680D8}" type="slidenum">
              <a:rPr lang="en-US" smtClean="0"/>
              <a:t>60</a:t>
            </a:fld>
            <a:endParaRPr lang="en-US"/>
          </a:p>
        </p:txBody>
      </p:sp>
    </p:spTree>
    <p:extLst>
      <p:ext uri="{BB962C8B-B14F-4D97-AF65-F5344CB8AC3E}">
        <p14:creationId xmlns:p14="http://schemas.microsoft.com/office/powerpoint/2010/main" val="3374309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Tumors intracranial </a:t>
            </a:r>
          </a:p>
        </p:txBody>
      </p:sp>
      <p:sp>
        <p:nvSpPr>
          <p:cNvPr id="4" name="Slide Number Placeholder 3"/>
          <p:cNvSpPr>
            <a:spLocks noGrp="1"/>
          </p:cNvSpPr>
          <p:nvPr>
            <p:ph type="sldNum" sz="quarter" idx="5"/>
          </p:nvPr>
        </p:nvSpPr>
        <p:spPr/>
        <p:txBody>
          <a:bodyPr/>
          <a:lstStyle/>
          <a:p>
            <a:fld id="{1CD0B7C6-EB84-4EDB-AE07-6636072680D8}" type="slidenum">
              <a:rPr lang="en-US" smtClean="0"/>
              <a:t>61</a:t>
            </a:fld>
            <a:endParaRPr lang="en-US"/>
          </a:p>
        </p:txBody>
      </p:sp>
    </p:spTree>
    <p:extLst>
      <p:ext uri="{BB962C8B-B14F-4D97-AF65-F5344CB8AC3E}">
        <p14:creationId xmlns:p14="http://schemas.microsoft.com/office/powerpoint/2010/main" val="2269531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patient wont wear</a:t>
            </a:r>
            <a:r>
              <a:rPr lang="en-US" baseline="0" dirty="0"/>
              <a:t> </a:t>
            </a:r>
            <a:r>
              <a:rPr lang="en-US" baseline="0" dirty="0" err="1"/>
              <a:t>rgp</a:t>
            </a:r>
            <a:r>
              <a:rPr lang="en-US" baseline="0" dirty="0"/>
              <a:t>  or under go a PKP  </a:t>
            </a:r>
            <a:r>
              <a:rPr lang="en-US" baseline="0" dirty="0" err="1"/>
              <a:t>Prvate</a:t>
            </a:r>
            <a:r>
              <a:rPr lang="en-US" baseline="0" dirty="0"/>
              <a:t> investigators can only go to public places to see you</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62</a:t>
            </a:fld>
            <a:endParaRPr lang="en-US"/>
          </a:p>
        </p:txBody>
      </p:sp>
    </p:spTree>
    <p:extLst>
      <p:ext uri="{BB962C8B-B14F-4D97-AF65-F5344CB8AC3E}">
        <p14:creationId xmlns:p14="http://schemas.microsoft.com/office/powerpoint/2010/main" val="1150458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
            </a:r>
            <a:r>
              <a:rPr lang="en-US" dirty="0" err="1"/>
              <a:t>florida</a:t>
            </a:r>
            <a:r>
              <a:rPr lang="en-US" dirty="0"/>
              <a:t> this may be reinstated </a:t>
            </a:r>
          </a:p>
        </p:txBody>
      </p:sp>
      <p:sp>
        <p:nvSpPr>
          <p:cNvPr id="4" name="Slide Number Placeholder 3"/>
          <p:cNvSpPr>
            <a:spLocks noGrp="1"/>
          </p:cNvSpPr>
          <p:nvPr>
            <p:ph type="sldNum" sz="quarter" idx="5"/>
          </p:nvPr>
        </p:nvSpPr>
        <p:spPr/>
        <p:txBody>
          <a:bodyPr/>
          <a:lstStyle/>
          <a:p>
            <a:fld id="{1CD0B7C6-EB84-4EDB-AE07-6636072680D8}" type="slidenum">
              <a:rPr lang="en-US" smtClean="0"/>
              <a:t>65</a:t>
            </a:fld>
            <a:endParaRPr lang="en-US"/>
          </a:p>
        </p:txBody>
      </p:sp>
    </p:spTree>
    <p:extLst>
      <p:ext uri="{BB962C8B-B14F-4D97-AF65-F5344CB8AC3E}">
        <p14:creationId xmlns:p14="http://schemas.microsoft.com/office/powerpoint/2010/main" val="371910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D0B7C6-EB84-4EDB-AE07-6636072680D8}" type="slidenum">
              <a:rPr lang="en-US" smtClean="0"/>
              <a:t>68</a:t>
            </a:fld>
            <a:endParaRPr lang="en-US"/>
          </a:p>
        </p:txBody>
      </p:sp>
    </p:spTree>
    <p:extLst>
      <p:ext uri="{BB962C8B-B14F-4D97-AF65-F5344CB8AC3E}">
        <p14:creationId xmlns:p14="http://schemas.microsoft.com/office/powerpoint/2010/main" val="9962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pupil on </a:t>
            </a:r>
            <a:r>
              <a:rPr lang="en-US" dirty="0" err="1"/>
              <a:t>oxycontin</a:t>
            </a:r>
            <a:r>
              <a:rPr lang="en-US" dirty="0"/>
              <a:t>, did cat sx.  </a:t>
            </a:r>
            <a:r>
              <a:rPr lang="en-US" dirty="0" err="1"/>
              <a:t>Hisitory</a:t>
            </a:r>
            <a:r>
              <a:rPr lang="en-US" dirty="0"/>
              <a:t> was</a:t>
            </a:r>
            <a:r>
              <a:rPr lang="en-US" baseline="0" dirty="0"/>
              <a:t> of long standing loss of </a:t>
            </a:r>
            <a:r>
              <a:rPr lang="en-US" baseline="0" dirty="0" err="1"/>
              <a:t>visiion</a:t>
            </a:r>
            <a:r>
              <a:rPr lang="en-US" baseline="0" dirty="0"/>
              <a:t>.</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71</a:t>
            </a:fld>
            <a:endParaRPr lang="en-US"/>
          </a:p>
        </p:txBody>
      </p:sp>
    </p:spTree>
    <p:extLst>
      <p:ext uri="{BB962C8B-B14F-4D97-AF65-F5344CB8AC3E}">
        <p14:creationId xmlns:p14="http://schemas.microsoft.com/office/powerpoint/2010/main" val="1037841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States that allow you to say your sorry and not be used in court if they sue. Sit down and explain outcome and express your that you feel bad that you had such an outcome, patients want to know that you care.</a:t>
            </a:r>
          </a:p>
        </p:txBody>
      </p:sp>
      <p:sp>
        <p:nvSpPr>
          <p:cNvPr id="4" name="Slide Number Placeholder 3"/>
          <p:cNvSpPr>
            <a:spLocks noGrp="1"/>
          </p:cNvSpPr>
          <p:nvPr>
            <p:ph type="sldNum" sz="quarter" idx="5"/>
          </p:nvPr>
        </p:nvSpPr>
        <p:spPr/>
        <p:txBody>
          <a:bodyPr/>
          <a:lstStyle/>
          <a:p>
            <a:fld id="{1CD0B7C6-EB84-4EDB-AE07-6636072680D8}" type="slidenum">
              <a:rPr lang="en-US" smtClean="0"/>
              <a:t>75</a:t>
            </a:fld>
            <a:endParaRPr lang="en-US"/>
          </a:p>
        </p:txBody>
      </p:sp>
    </p:spTree>
    <p:extLst>
      <p:ext uri="{BB962C8B-B14F-4D97-AF65-F5344CB8AC3E}">
        <p14:creationId xmlns:p14="http://schemas.microsoft.com/office/powerpoint/2010/main" val="3152271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a:t>
            </a:r>
            <a:r>
              <a:rPr lang="en-US" dirty="0" err="1"/>
              <a:t>eddie</a:t>
            </a:r>
            <a:r>
              <a:rPr lang="en-US" dirty="0"/>
              <a:t> </a:t>
            </a:r>
            <a:r>
              <a:rPr lang="en-US" dirty="0" err="1"/>
              <a:t>alfonso</a:t>
            </a:r>
            <a:r>
              <a:rPr lang="en-US" dirty="0"/>
              <a:t>  ….if the bug is  not responding to your antibiotic it usually isn’t a bacteria</a:t>
            </a:r>
          </a:p>
        </p:txBody>
      </p:sp>
      <p:sp>
        <p:nvSpPr>
          <p:cNvPr id="4" name="Slide Number Placeholder 3"/>
          <p:cNvSpPr>
            <a:spLocks noGrp="1"/>
          </p:cNvSpPr>
          <p:nvPr>
            <p:ph type="sldNum" sz="quarter" idx="5"/>
          </p:nvPr>
        </p:nvSpPr>
        <p:spPr/>
        <p:txBody>
          <a:bodyPr/>
          <a:lstStyle/>
          <a:p>
            <a:fld id="{1CD0B7C6-EB84-4EDB-AE07-6636072680D8}" type="slidenum">
              <a:rPr lang="en-US" smtClean="0"/>
              <a:t>76</a:t>
            </a:fld>
            <a:endParaRPr lang="en-US"/>
          </a:p>
        </p:txBody>
      </p:sp>
    </p:spTree>
    <p:extLst>
      <p:ext uri="{BB962C8B-B14F-4D97-AF65-F5344CB8AC3E}">
        <p14:creationId xmlns:p14="http://schemas.microsoft.com/office/powerpoint/2010/main" val="3236299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case about you girl with rupture globe. </a:t>
            </a:r>
          </a:p>
        </p:txBody>
      </p:sp>
      <p:sp>
        <p:nvSpPr>
          <p:cNvPr id="4" name="Slide Number Placeholder 3"/>
          <p:cNvSpPr>
            <a:spLocks noGrp="1"/>
          </p:cNvSpPr>
          <p:nvPr>
            <p:ph type="sldNum" sz="quarter" idx="5"/>
          </p:nvPr>
        </p:nvSpPr>
        <p:spPr/>
        <p:txBody>
          <a:bodyPr/>
          <a:lstStyle/>
          <a:p>
            <a:fld id="{1CD0B7C6-EB84-4EDB-AE07-6636072680D8}" type="slidenum">
              <a:rPr lang="en-US" smtClean="0"/>
              <a:t>81</a:t>
            </a:fld>
            <a:endParaRPr lang="en-US"/>
          </a:p>
        </p:txBody>
      </p:sp>
    </p:spTree>
    <p:extLst>
      <p:ext uri="{BB962C8B-B14F-4D97-AF65-F5344CB8AC3E}">
        <p14:creationId xmlns:p14="http://schemas.microsoft.com/office/powerpoint/2010/main" val="3522704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children tumor .. Amblyopia</a:t>
            </a:r>
            <a:r>
              <a:rPr lang="en-US" baseline="0" dirty="0"/>
              <a:t> .largest payouts</a:t>
            </a:r>
            <a:endParaRPr lang="en-US" dirty="0"/>
          </a:p>
        </p:txBody>
      </p:sp>
      <p:sp>
        <p:nvSpPr>
          <p:cNvPr id="4" name="Slide Number Placeholder 3"/>
          <p:cNvSpPr>
            <a:spLocks noGrp="1"/>
          </p:cNvSpPr>
          <p:nvPr>
            <p:ph type="sldNum" sz="quarter" idx="10"/>
          </p:nvPr>
        </p:nvSpPr>
        <p:spPr/>
        <p:txBody>
          <a:bodyPr/>
          <a:lstStyle/>
          <a:p>
            <a:fld id="{1CD0B7C6-EB84-4EDB-AE07-6636072680D8}" type="slidenum">
              <a:rPr lang="en-US" smtClean="0"/>
              <a:t>85</a:t>
            </a:fld>
            <a:endParaRPr lang="en-US"/>
          </a:p>
        </p:txBody>
      </p:sp>
    </p:spTree>
    <p:extLst>
      <p:ext uri="{BB962C8B-B14F-4D97-AF65-F5344CB8AC3E}">
        <p14:creationId xmlns:p14="http://schemas.microsoft.com/office/powerpoint/2010/main" val="4239005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 think the radiologist missed the tumor, I hate my internist, I am going to sue him. </a:t>
            </a:r>
          </a:p>
        </p:txBody>
      </p:sp>
      <p:sp>
        <p:nvSpPr>
          <p:cNvPr id="4" name="Slide Number Placeholder 3"/>
          <p:cNvSpPr>
            <a:spLocks noGrp="1"/>
          </p:cNvSpPr>
          <p:nvPr>
            <p:ph type="sldNum" sz="quarter" idx="5"/>
          </p:nvPr>
        </p:nvSpPr>
        <p:spPr/>
        <p:txBody>
          <a:bodyPr/>
          <a:lstStyle/>
          <a:p>
            <a:fld id="{1CD0B7C6-EB84-4EDB-AE07-6636072680D8}" type="slidenum">
              <a:rPr lang="en-US" smtClean="0"/>
              <a:t>94</a:t>
            </a:fld>
            <a:endParaRPr lang="en-US"/>
          </a:p>
        </p:txBody>
      </p:sp>
    </p:spTree>
    <p:extLst>
      <p:ext uri="{BB962C8B-B14F-4D97-AF65-F5344CB8AC3E}">
        <p14:creationId xmlns:p14="http://schemas.microsoft.com/office/powerpoint/2010/main" val="2284599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 case  eye was removed MM,  now has brain </a:t>
            </a:r>
            <a:r>
              <a:rPr lang="en-US" dirty="0" err="1"/>
              <a:t>metastisis</a:t>
            </a:r>
            <a:endParaRPr lang="en-US" dirty="0"/>
          </a:p>
        </p:txBody>
      </p:sp>
      <p:sp>
        <p:nvSpPr>
          <p:cNvPr id="4" name="Slide Number Placeholder 3"/>
          <p:cNvSpPr>
            <a:spLocks noGrp="1"/>
          </p:cNvSpPr>
          <p:nvPr>
            <p:ph type="sldNum" sz="quarter" idx="5"/>
          </p:nvPr>
        </p:nvSpPr>
        <p:spPr/>
        <p:txBody>
          <a:bodyPr/>
          <a:lstStyle/>
          <a:p>
            <a:fld id="{1CD0B7C6-EB84-4EDB-AE07-6636072680D8}" type="slidenum">
              <a:rPr lang="en-US" smtClean="0"/>
              <a:t>102</a:t>
            </a:fld>
            <a:endParaRPr lang="en-US"/>
          </a:p>
        </p:txBody>
      </p:sp>
    </p:spTree>
    <p:extLst>
      <p:ext uri="{BB962C8B-B14F-4D97-AF65-F5344CB8AC3E}">
        <p14:creationId xmlns:p14="http://schemas.microsoft.com/office/powerpoint/2010/main" val="176227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Lesion not visible. , </a:t>
            </a:r>
            <a:r>
              <a:rPr lang="en-US" dirty="0" err="1"/>
              <a:t>astig</a:t>
            </a:r>
            <a:r>
              <a:rPr lang="en-US" dirty="0"/>
              <a:t> from the tumor. Less damage if </a:t>
            </a:r>
            <a:r>
              <a:rPr lang="en-US" dirty="0" err="1"/>
              <a:t>dxd</a:t>
            </a:r>
            <a:r>
              <a:rPr lang="en-US" dirty="0"/>
              <a:t> earlier? Able to save eye?  </a:t>
            </a:r>
            <a:r>
              <a:rPr lang="en-US" dirty="0" err="1"/>
              <a:t>Metss</a:t>
            </a:r>
            <a:r>
              <a:rPr lang="en-US" dirty="0"/>
              <a:t>? </a:t>
            </a:r>
          </a:p>
        </p:txBody>
      </p:sp>
      <p:sp>
        <p:nvSpPr>
          <p:cNvPr id="4" name="Slide Number Placeholder 3"/>
          <p:cNvSpPr>
            <a:spLocks noGrp="1"/>
          </p:cNvSpPr>
          <p:nvPr>
            <p:ph type="sldNum" sz="quarter" idx="5"/>
          </p:nvPr>
        </p:nvSpPr>
        <p:spPr/>
        <p:txBody>
          <a:bodyPr/>
          <a:lstStyle/>
          <a:p>
            <a:fld id="{1CD0B7C6-EB84-4EDB-AE07-6636072680D8}" type="slidenum">
              <a:rPr lang="en-US" smtClean="0"/>
              <a:t>103</a:t>
            </a:fld>
            <a:endParaRPr lang="en-US"/>
          </a:p>
        </p:txBody>
      </p:sp>
    </p:spTree>
    <p:extLst>
      <p:ext uri="{BB962C8B-B14F-4D97-AF65-F5344CB8AC3E}">
        <p14:creationId xmlns:p14="http://schemas.microsoft.com/office/powerpoint/2010/main" val="2545557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15716" name="Slide Number Placeholder 3"/>
          <p:cNvSpPr>
            <a:spLocks noGrp="1"/>
          </p:cNvSpPr>
          <p:nvPr>
            <p:ph type="sldNum" sz="quarter" idx="5"/>
          </p:nvPr>
        </p:nvSpPr>
        <p:spPr/>
        <p:txBody>
          <a:bodyPr/>
          <a:lstStyle/>
          <a:p>
            <a:pPr>
              <a:defRPr/>
            </a:pPr>
            <a:fld id="{775725B3-0840-437D-B15C-5C028ABAA706}" type="slidenum">
              <a:rPr lang="en-US" smtClean="0"/>
              <a:pPr>
                <a:defRPr/>
              </a:pPr>
              <a:t>113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A315B7C-187A-4CF6-A32B-8858D6247699}" type="datetimeFigureOut">
              <a:rPr lang="en-US" smtClean="0"/>
              <a:t>1/9/2025</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98278D0-CEBA-44CE-984F-C754559BF2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5B7C-187A-4CF6-A32B-8858D6247699}"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315B7C-187A-4CF6-A32B-8858D6247699}"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0A315B7C-187A-4CF6-A32B-8858D6247699}" type="datetimeFigureOut">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278D0-CEBA-44CE-984F-C754559BF2E4}"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63440" y="2119313"/>
            <a:ext cx="3200400" cy="3605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0A315B7C-187A-4CF6-A32B-8858D6247699}" type="datetimeFigureOut">
              <a:rPr lang="en-US" smtClean="0"/>
              <a:t>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8278D0-CEBA-44CE-984F-C754559BF2E4}"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315B7C-187A-4CF6-A32B-8858D6247699}" type="datetimeFigureOut">
              <a:rPr lang="en-US" smtClean="0"/>
              <a:t>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315B7C-187A-4CF6-A32B-8858D6247699}" type="datetimeFigureOut">
              <a:rPr lang="en-US" smtClean="0"/>
              <a:t>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0A315B7C-187A-4CF6-A32B-8858D6247699}" type="datetimeFigureOut">
              <a:rPr lang="en-US" smtClean="0"/>
              <a:t>1/9/2025</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F98278D0-CEBA-44CE-984F-C754559BF2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A315B7C-187A-4CF6-A32B-8858D6247699}" type="datetimeFigureOut">
              <a:rPr lang="en-US" smtClean="0"/>
              <a:t>1/9/2025</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F98278D0-CEBA-44CE-984F-C754559BF2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5B7C-187A-4CF6-A32B-8858D6247699}"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5B7C-187A-4CF6-A32B-8858D6247699}"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78D0-CEBA-44CE-984F-C754559BF2E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rtlCol="0">
            <a:normAutofit/>
          </a:bodyPr>
          <a:lstStyle/>
          <a:p>
            <a:pPr lvl="0"/>
            <a:endParaRPr lang="en-US" noProof="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SM Post Excimer IOL Nomogram </a:t>
            </a:r>
          </a:p>
        </p:txBody>
      </p:sp>
      <p:sp>
        <p:nvSpPr>
          <p:cNvPr id="7" name="Slide Number Placeholder 5"/>
          <p:cNvSpPr>
            <a:spLocks noGrp="1"/>
          </p:cNvSpPr>
          <p:nvPr>
            <p:ph type="sldNum" sz="quarter" idx="12"/>
          </p:nvPr>
        </p:nvSpPr>
        <p:spPr/>
        <p:txBody>
          <a:bodyPr/>
          <a:lstStyle>
            <a:lvl1pPr>
              <a:defRPr/>
            </a:lvl1pPr>
          </a:lstStyle>
          <a:p>
            <a:pPr>
              <a:defRPr/>
            </a:pPr>
            <a:fld id="{B0494FF6-4A15-4439-BC9C-A71BF8ED5EC7}" type="slidenum">
              <a:rPr lang="en-US"/>
              <a:pPr>
                <a:defRPr/>
              </a:pPr>
              <a:t>‹#›</a:t>
            </a:fld>
            <a:endParaRPr lang="en-US"/>
          </a:p>
        </p:txBody>
      </p:sp>
    </p:spTree>
    <p:extLst>
      <p:ext uri="{BB962C8B-B14F-4D97-AF65-F5344CB8AC3E}">
        <p14:creationId xmlns:p14="http://schemas.microsoft.com/office/powerpoint/2010/main" val="2986581296"/>
      </p:ext>
    </p:extLst>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A315B7C-187A-4CF6-A32B-8858D6247699}" type="datetimeFigureOut">
              <a:rPr lang="en-US" smtClean="0"/>
              <a:t>1/9/2025</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98278D0-CEBA-44CE-984F-C754559BF2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health.wusf.usf.edu/post/supreme-court-rejects-medical-malpractice-cap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health.wusf.usf.edu/post/supreme-court-rejects-medical-malpractice-cap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8" Type="http://schemas.openxmlformats.org/officeDocument/2006/relationships/image" Target="../media/image230.png"/><Relationship Id="rId13" Type="http://schemas.openxmlformats.org/officeDocument/2006/relationships/image" Target="../media/image250.png"/><Relationship Id="rId18" Type="http://schemas.openxmlformats.org/officeDocument/2006/relationships/customXml" Target="../ink/ink9.xml"/><Relationship Id="rId26" Type="http://schemas.openxmlformats.org/officeDocument/2006/relationships/customXml" Target="../ink/ink14.xml"/><Relationship Id="rId3" Type="http://schemas.openxmlformats.org/officeDocument/2006/relationships/customXml" Target="../ink/ink1.xml"/><Relationship Id="rId21" Type="http://schemas.openxmlformats.org/officeDocument/2006/relationships/image" Target="../media/image29.png"/><Relationship Id="rId7" Type="http://schemas.openxmlformats.org/officeDocument/2006/relationships/customXml" Target="../ink/ink3.xml"/><Relationship Id="rId12" Type="http://schemas.openxmlformats.org/officeDocument/2006/relationships/customXml" Target="../ink/ink6.xml"/><Relationship Id="rId17" Type="http://schemas.openxmlformats.org/officeDocument/2006/relationships/image" Target="../media/image270.png"/><Relationship Id="rId25" Type="http://schemas.openxmlformats.org/officeDocument/2006/relationships/customXml" Target="../ink/ink13.xml"/><Relationship Id="rId2" Type="http://schemas.openxmlformats.org/officeDocument/2006/relationships/notesSlide" Target="../notesSlides/notesSlide24.xml"/><Relationship Id="rId16" Type="http://schemas.openxmlformats.org/officeDocument/2006/relationships/customXml" Target="../ink/ink8.xml"/><Relationship Id="rId20"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image" Target="../media/image220.png"/><Relationship Id="rId11" Type="http://schemas.openxmlformats.org/officeDocument/2006/relationships/customXml" Target="../ink/ink5.xml"/><Relationship Id="rId24" Type="http://schemas.openxmlformats.org/officeDocument/2006/relationships/image" Target="../media/image30.png"/><Relationship Id="rId5" Type="http://schemas.openxmlformats.org/officeDocument/2006/relationships/customXml" Target="../ink/ink2.xml"/><Relationship Id="rId15" Type="http://schemas.openxmlformats.org/officeDocument/2006/relationships/image" Target="../media/image26.png"/><Relationship Id="rId23" Type="http://schemas.openxmlformats.org/officeDocument/2006/relationships/customXml" Target="../ink/ink12.xml"/><Relationship Id="rId10" Type="http://schemas.openxmlformats.org/officeDocument/2006/relationships/image" Target="../media/image240.png"/><Relationship Id="rId19" Type="http://schemas.openxmlformats.org/officeDocument/2006/relationships/image" Target="../media/image280.png"/><Relationship Id="rId4" Type="http://schemas.openxmlformats.org/officeDocument/2006/relationships/image" Target="../media/image210.png"/><Relationship Id="rId9" Type="http://schemas.openxmlformats.org/officeDocument/2006/relationships/customXml" Target="../ink/ink4.xml"/><Relationship Id="rId14" Type="http://schemas.openxmlformats.org/officeDocument/2006/relationships/customXml" Target="../ink/ink7.xml"/><Relationship Id="rId22" Type="http://schemas.openxmlformats.org/officeDocument/2006/relationships/customXml" Target="../ink/ink1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Prevention of Medical Errors</a:t>
            </a:r>
            <a:br>
              <a:rPr lang="en-US" dirty="0"/>
            </a:br>
            <a:r>
              <a:rPr lang="en-US" dirty="0"/>
              <a:t>EyeMed 2025</a:t>
            </a:r>
          </a:p>
        </p:txBody>
      </p:sp>
      <p:sp>
        <p:nvSpPr>
          <p:cNvPr id="3" name="Subtitle 2"/>
          <p:cNvSpPr>
            <a:spLocks noGrp="1"/>
          </p:cNvSpPr>
          <p:nvPr>
            <p:ph type="subTitle" idx="1"/>
          </p:nvPr>
        </p:nvSpPr>
        <p:spPr/>
        <p:txBody>
          <a:bodyPr>
            <a:normAutofit/>
          </a:bodyPr>
          <a:lstStyle/>
          <a:p>
            <a:r>
              <a:rPr lang="en-US" sz="3200" dirty="0"/>
              <a:t>Brian P. Den </a:t>
            </a:r>
            <a:r>
              <a:rPr lang="en-US" sz="3200" dirty="0" err="1"/>
              <a:t>Beste,O.D.,F.A.A.O</a:t>
            </a:r>
            <a:r>
              <a:rPr lang="en-US" sz="3200" dirty="0"/>
              <a:t>.</a:t>
            </a:r>
          </a:p>
          <a:p>
            <a:r>
              <a:rPr lang="en-US" sz="3200" dirty="0"/>
              <a:t>Diplomate ABO</a:t>
            </a:r>
          </a:p>
          <a:p>
            <a:endParaRPr lang="en-US" sz="3200" dirty="0"/>
          </a:p>
        </p:txBody>
      </p:sp>
    </p:spTree>
    <p:extLst>
      <p:ext uri="{BB962C8B-B14F-4D97-AF65-F5344CB8AC3E}">
        <p14:creationId xmlns:p14="http://schemas.microsoft.com/office/powerpoint/2010/main" val="29115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Medical Error : defined</a:t>
            </a:r>
          </a:p>
        </p:txBody>
      </p:sp>
      <p:sp>
        <p:nvSpPr>
          <p:cNvPr id="3" name="Content Placeholder 2"/>
          <p:cNvSpPr>
            <a:spLocks noGrp="1"/>
          </p:cNvSpPr>
          <p:nvPr>
            <p:ph idx="1"/>
          </p:nvPr>
        </p:nvSpPr>
        <p:spPr>
          <a:xfrm>
            <a:off x="914400" y="1905000"/>
            <a:ext cx="8653272" cy="5330952"/>
          </a:xfrm>
        </p:spPr>
        <p:txBody>
          <a:bodyPr>
            <a:noAutofit/>
          </a:bodyPr>
          <a:lstStyle/>
          <a:p>
            <a:pPr marL="0" indent="0">
              <a:buNone/>
            </a:pPr>
            <a:r>
              <a:rPr lang="en-US" sz="4400" dirty="0"/>
              <a:t>   “</a:t>
            </a:r>
            <a:r>
              <a:rPr lang="en-US" sz="3600" dirty="0"/>
              <a:t>A preventable adverse event</a:t>
            </a:r>
            <a:r>
              <a:rPr lang="en-US" sz="4400" dirty="0"/>
              <a:t>”</a:t>
            </a:r>
          </a:p>
          <a:p>
            <a:pPr marL="0" indent="0">
              <a:buNone/>
            </a:pPr>
            <a:endParaRPr lang="en-US" sz="4400" dirty="0"/>
          </a:p>
          <a:p>
            <a:endParaRPr lang="en-US" sz="4400" dirty="0"/>
          </a:p>
          <a:p>
            <a:endParaRPr lang="en-US" sz="4400" dirty="0"/>
          </a:p>
          <a:p>
            <a:endParaRPr lang="en-US" sz="4400" dirty="0"/>
          </a:p>
        </p:txBody>
      </p:sp>
      <p:sp>
        <p:nvSpPr>
          <p:cNvPr id="5" name="AutoShape 2" descr="https://mail.aol.com/webmail/getPart?uid=31279964&amp;partId=5&amp;scope=STANDARD&amp;saveAs=ATT00004.jpeg"/>
          <p:cNvSpPr>
            <a:spLocks noChangeAspect="1" noChangeArrowheads="1"/>
          </p:cNvSpPr>
          <p:nvPr/>
        </p:nvSpPr>
        <p:spPr bwMode="auto">
          <a:xfrm>
            <a:off x="155575" y="-2193925"/>
            <a:ext cx="4572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s://mail.aol.com/webmail/getPart?uid=31279964&amp;partId=5&amp;scope=STANDARD&amp;saveAs=ATT00004.jpeg"/>
          <p:cNvSpPr>
            <a:spLocks noChangeAspect="1" noChangeArrowheads="1"/>
          </p:cNvSpPr>
          <p:nvPr/>
        </p:nvSpPr>
        <p:spPr bwMode="auto">
          <a:xfrm>
            <a:off x="307975" y="-2041525"/>
            <a:ext cx="4572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https://mail.aol.com/webmail/getPart?uid=31279964&amp;partId=5&amp;scope=STANDARD&amp;saveAs=ATT00004.jpeg"/>
          <p:cNvSpPr>
            <a:spLocks noChangeAspect="1" noChangeArrowheads="1"/>
          </p:cNvSpPr>
          <p:nvPr/>
        </p:nvSpPr>
        <p:spPr bwMode="auto">
          <a:xfrm>
            <a:off x="460375" y="-1889125"/>
            <a:ext cx="4572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https://mail.aol.com/webmail/getPart?uid=31279964&amp;partId=5&amp;scope=STANDARD&amp;saveAs=ATT00004.jpeg"/>
          <p:cNvSpPr>
            <a:spLocks noChangeAspect="1" noChangeArrowheads="1"/>
          </p:cNvSpPr>
          <p:nvPr/>
        </p:nvSpPr>
        <p:spPr bwMode="auto">
          <a:xfrm>
            <a:off x="612775" y="-1736725"/>
            <a:ext cx="4572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053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What is Medical Malpractice?</a:t>
            </a:r>
          </a:p>
        </p:txBody>
      </p:sp>
      <p:sp>
        <p:nvSpPr>
          <p:cNvPr id="3" name="Content Placeholder 2"/>
          <p:cNvSpPr>
            <a:spLocks noGrp="1"/>
          </p:cNvSpPr>
          <p:nvPr>
            <p:ph idx="1"/>
          </p:nvPr>
        </p:nvSpPr>
        <p:spPr/>
        <p:txBody>
          <a:bodyPr>
            <a:normAutofit fontScale="77500" lnSpcReduction="20000"/>
          </a:bodyPr>
          <a:lstStyle/>
          <a:p>
            <a:r>
              <a:rPr lang="en-US" sz="4000" dirty="0"/>
              <a:t> You just experienced a bad result. The corneal ulcer that you had been treating for the past month is now quiet but the patient’s best vision is now 20/50. ?malpractice?</a:t>
            </a:r>
          </a:p>
          <a:p>
            <a:r>
              <a:rPr lang="en-US" sz="4000" dirty="0"/>
              <a:t>The reality is a lot of lawsuits don’t have merit. A lot are due to a bad result, not bad doctoring.</a:t>
            </a:r>
          </a:p>
        </p:txBody>
      </p:sp>
    </p:spTree>
    <p:extLst>
      <p:ext uri="{BB962C8B-B14F-4D97-AF65-F5344CB8AC3E}">
        <p14:creationId xmlns:p14="http://schemas.microsoft.com/office/powerpoint/2010/main" val="2047801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2BDB8-5EF9-E61C-FF24-BE6CA2578440}"/>
              </a:ext>
            </a:extLst>
          </p:cNvPr>
          <p:cNvSpPr>
            <a:spLocks noGrp="1"/>
          </p:cNvSpPr>
          <p:nvPr>
            <p:ph type="title"/>
          </p:nvPr>
        </p:nvSpPr>
        <p:spPr/>
        <p:txBody>
          <a:bodyPr>
            <a:normAutofit fontScale="90000"/>
          </a:bodyPr>
          <a:lstStyle/>
          <a:p>
            <a:r>
              <a:rPr lang="en-US" dirty="0"/>
              <a:t>Expect a marathon, not a sprint  . </a:t>
            </a:r>
          </a:p>
        </p:txBody>
      </p:sp>
      <p:sp>
        <p:nvSpPr>
          <p:cNvPr id="3" name="Content Placeholder 2">
            <a:extLst>
              <a:ext uri="{FF2B5EF4-FFF2-40B4-BE49-F238E27FC236}">
                <a16:creationId xmlns:a16="http://schemas.microsoft.com/office/drawing/2014/main" id="{02E234E7-9377-7550-F60B-E9468ECC0B4A}"/>
              </a:ext>
            </a:extLst>
          </p:cNvPr>
          <p:cNvSpPr>
            <a:spLocks noGrp="1"/>
          </p:cNvSpPr>
          <p:nvPr>
            <p:ph idx="1"/>
          </p:nvPr>
        </p:nvSpPr>
        <p:spPr/>
        <p:txBody>
          <a:bodyPr/>
          <a:lstStyle/>
          <a:p>
            <a:pPr marL="0" marR="0">
              <a:lnSpc>
                <a:spcPct val="107000"/>
              </a:lnSpc>
              <a:spcAft>
                <a:spcPts val="800"/>
              </a:spcAft>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Malpractice suits are time-consuming and disruptive to your schedule, as 78% last more than a year, and 39% last more than three years.</a:t>
            </a:r>
            <a:r>
              <a:rPr lang="en-US" sz="1800" u="sng" kern="0" baseline="30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nSpc>
                <a:spcPct val="107000"/>
              </a:lnSpc>
              <a:spcAft>
                <a:spcPts val="800"/>
              </a:spcAft>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But most cases will settle. In an analysis of 518 optometric cases, 98% were the result of negotiated settlements and only 2% the result of court judgments.</a:t>
            </a:r>
            <a:r>
              <a:rPr lang="en-US" sz="1800" u="sng" kern="0" baseline="300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dirty="0"/>
              <a:t>Review of Optometry. </a:t>
            </a:r>
          </a:p>
        </p:txBody>
      </p:sp>
    </p:spTree>
    <p:extLst>
      <p:ext uri="{BB962C8B-B14F-4D97-AF65-F5344CB8AC3E}">
        <p14:creationId xmlns:p14="http://schemas.microsoft.com/office/powerpoint/2010/main" val="1263199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97946-0B04-A27F-B1EF-A6C6CC36B2F3}"/>
              </a:ext>
            </a:extLst>
          </p:cNvPr>
          <p:cNvSpPr>
            <a:spLocks noGrp="1"/>
          </p:cNvSpPr>
          <p:nvPr>
            <p:ph type="title"/>
          </p:nvPr>
        </p:nvSpPr>
        <p:spPr/>
        <p:txBody>
          <a:bodyPr>
            <a:normAutofit fontScale="90000"/>
          </a:bodyPr>
          <a:lstStyle/>
          <a:p>
            <a:r>
              <a:rPr lang="en-US" b="1" dirty="0"/>
              <a:t>Malpractice Insurance Policies and AI</a:t>
            </a:r>
            <a:br>
              <a:rPr lang="en-US" b="1" dirty="0"/>
            </a:br>
            <a:endParaRPr lang="en-US" dirty="0"/>
          </a:p>
        </p:txBody>
      </p:sp>
      <p:sp>
        <p:nvSpPr>
          <p:cNvPr id="3" name="Content Placeholder 2">
            <a:extLst>
              <a:ext uri="{FF2B5EF4-FFF2-40B4-BE49-F238E27FC236}">
                <a16:creationId xmlns:a16="http://schemas.microsoft.com/office/drawing/2014/main" id="{51603A0D-2FF7-BA20-1D6D-B19D5D1C4D25}"/>
              </a:ext>
            </a:extLst>
          </p:cNvPr>
          <p:cNvSpPr>
            <a:spLocks noGrp="1"/>
          </p:cNvSpPr>
          <p:nvPr>
            <p:ph idx="1"/>
          </p:nvPr>
        </p:nvSpPr>
        <p:spPr/>
        <p:txBody>
          <a:bodyPr>
            <a:normAutofit lnSpcReduction="10000"/>
          </a:bodyPr>
          <a:lstStyle/>
          <a:p>
            <a:r>
              <a:rPr lang="en-US" dirty="0"/>
              <a:t>Currently, malpractice policies do not specify AI coverage. “We don’t ask right now to list all the technology you’re using,” said Srivastava. Many EHR systems already incorporate AI. If a human provider is in the loop, already vetted and insured, “we should be okay when it comes to the risk of malpractice when doctors are using AI because it’s still the risk that we're ensuring,” she said.</a:t>
            </a:r>
          </a:p>
          <a:p>
            <a:endParaRPr lang="en-US" dirty="0"/>
          </a:p>
        </p:txBody>
      </p:sp>
    </p:spTree>
    <p:extLst>
      <p:ext uri="{BB962C8B-B14F-4D97-AF65-F5344CB8AC3E}">
        <p14:creationId xmlns:p14="http://schemas.microsoft.com/office/powerpoint/2010/main" val="2602439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22A6-6E5C-94D8-86C4-B0FCA61B33EC}"/>
              </a:ext>
            </a:extLst>
          </p:cNvPr>
          <p:cNvSpPr>
            <a:spLocks noGrp="1"/>
          </p:cNvSpPr>
          <p:nvPr>
            <p:ph type="title"/>
          </p:nvPr>
        </p:nvSpPr>
        <p:spPr/>
        <p:txBody>
          <a:bodyPr/>
          <a:lstStyle/>
          <a:p>
            <a:r>
              <a:rPr lang="en-US" dirty="0"/>
              <a:t>Artificial intel. </a:t>
            </a:r>
          </a:p>
        </p:txBody>
      </p:sp>
      <p:sp>
        <p:nvSpPr>
          <p:cNvPr id="3" name="Content Placeholder 2">
            <a:extLst>
              <a:ext uri="{FF2B5EF4-FFF2-40B4-BE49-F238E27FC236}">
                <a16:creationId xmlns:a16="http://schemas.microsoft.com/office/drawing/2014/main" id="{74CB8A02-8E32-20E5-60E1-F37A2F8F168C}"/>
              </a:ext>
            </a:extLst>
          </p:cNvPr>
          <p:cNvSpPr>
            <a:spLocks noGrp="1"/>
          </p:cNvSpPr>
          <p:nvPr>
            <p:ph idx="1"/>
          </p:nvPr>
        </p:nvSpPr>
        <p:spPr/>
        <p:txBody>
          <a:bodyPr/>
          <a:lstStyle/>
          <a:p>
            <a:r>
              <a:rPr lang="en-US" dirty="0"/>
              <a:t>“No one would sue you because you went to the library to look up information in the textbooks,” he said — using generative AI is similar. Try the free versions first; if you begin relying on it more, the paid versions have better features and are inexpensive. </a:t>
            </a:r>
          </a:p>
        </p:txBody>
      </p:sp>
    </p:spTree>
    <p:extLst>
      <p:ext uri="{BB962C8B-B14F-4D97-AF65-F5344CB8AC3E}">
        <p14:creationId xmlns:p14="http://schemas.microsoft.com/office/powerpoint/2010/main" val="2909918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6AD2-0CB4-FBE9-ED3D-79F233E42838}"/>
              </a:ext>
            </a:extLst>
          </p:cNvPr>
          <p:cNvSpPr>
            <a:spLocks noGrp="1"/>
          </p:cNvSpPr>
          <p:nvPr>
            <p:ph type="title"/>
          </p:nvPr>
        </p:nvSpPr>
        <p:spPr/>
        <p:txBody>
          <a:bodyPr/>
          <a:lstStyle/>
          <a:p>
            <a:r>
              <a:rPr lang="en-US" dirty="0"/>
              <a:t>Art. intel</a:t>
            </a:r>
          </a:p>
        </p:txBody>
      </p:sp>
      <p:sp>
        <p:nvSpPr>
          <p:cNvPr id="3" name="Content Placeholder 2">
            <a:extLst>
              <a:ext uri="{FF2B5EF4-FFF2-40B4-BE49-F238E27FC236}">
                <a16:creationId xmlns:a16="http://schemas.microsoft.com/office/drawing/2014/main" id="{7BD4625D-EB89-D851-01F6-1F98EABABC88}"/>
              </a:ext>
            </a:extLst>
          </p:cNvPr>
          <p:cNvSpPr>
            <a:spLocks noGrp="1"/>
          </p:cNvSpPr>
          <p:nvPr>
            <p:ph idx="1"/>
          </p:nvPr>
        </p:nvSpPr>
        <p:spPr/>
        <p:txBody>
          <a:bodyPr/>
          <a:lstStyle/>
          <a:p>
            <a:r>
              <a:rPr lang="en-US" dirty="0"/>
              <a:t>Currently AI primarily used for what ?</a:t>
            </a:r>
          </a:p>
        </p:txBody>
      </p:sp>
    </p:spTree>
    <p:extLst>
      <p:ext uri="{BB962C8B-B14F-4D97-AF65-F5344CB8AC3E}">
        <p14:creationId xmlns:p14="http://schemas.microsoft.com/office/powerpoint/2010/main" val="429399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E5E04-9955-D50D-0F38-4910EC420ABC}"/>
              </a:ext>
            </a:extLst>
          </p:cNvPr>
          <p:cNvSpPr>
            <a:spLocks noGrp="1"/>
          </p:cNvSpPr>
          <p:nvPr>
            <p:ph type="title"/>
          </p:nvPr>
        </p:nvSpPr>
        <p:spPr/>
        <p:txBody>
          <a:bodyPr/>
          <a:lstStyle/>
          <a:p>
            <a:r>
              <a:rPr lang="en-US" dirty="0"/>
              <a:t>Dilate, dilate, dilate</a:t>
            </a:r>
          </a:p>
        </p:txBody>
      </p:sp>
      <p:pic>
        <p:nvPicPr>
          <p:cNvPr id="5" name="Content Placeholder 4" descr="A close up of a blue eye&#10;&#10;Description automatically generated">
            <a:extLst>
              <a:ext uri="{FF2B5EF4-FFF2-40B4-BE49-F238E27FC236}">
                <a16:creationId xmlns:a16="http://schemas.microsoft.com/office/drawing/2014/main" id="{C6C35DEE-E9CC-CF53-FD07-84CBA4E260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2514600"/>
            <a:ext cx="4725122" cy="3144354"/>
          </a:xfrm>
        </p:spPr>
      </p:pic>
    </p:spTree>
    <p:extLst>
      <p:ext uri="{BB962C8B-B14F-4D97-AF65-F5344CB8AC3E}">
        <p14:creationId xmlns:p14="http://schemas.microsoft.com/office/powerpoint/2010/main" val="2165247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D816-E5B3-96C3-25EB-CE7C6E3FF2B2}"/>
              </a:ext>
            </a:extLst>
          </p:cNvPr>
          <p:cNvSpPr>
            <a:spLocks noGrp="1"/>
          </p:cNvSpPr>
          <p:nvPr>
            <p:ph type="title"/>
          </p:nvPr>
        </p:nvSpPr>
        <p:spPr/>
        <p:txBody>
          <a:bodyPr>
            <a:normAutofit/>
          </a:bodyPr>
          <a:lstStyle/>
          <a:p>
            <a:r>
              <a:rPr lang="en-US" sz="3600" dirty="0"/>
              <a:t>Document, Document, Document</a:t>
            </a:r>
          </a:p>
        </p:txBody>
      </p:sp>
      <p:sp>
        <p:nvSpPr>
          <p:cNvPr id="3" name="Content Placeholder 2">
            <a:extLst>
              <a:ext uri="{FF2B5EF4-FFF2-40B4-BE49-F238E27FC236}">
                <a16:creationId xmlns:a16="http://schemas.microsoft.com/office/drawing/2014/main" id="{9378F03B-434B-0116-FD32-9A1E69505523}"/>
              </a:ext>
            </a:extLst>
          </p:cNvPr>
          <p:cNvSpPr>
            <a:spLocks noGrp="1"/>
          </p:cNvSpPr>
          <p:nvPr>
            <p:ph idx="1"/>
          </p:nvPr>
        </p:nvSpPr>
        <p:spPr/>
        <p:txBody>
          <a:bodyPr>
            <a:normAutofit lnSpcReduction="10000"/>
          </a:bodyPr>
          <a:lstStyle/>
          <a:p>
            <a:r>
              <a:rPr lang="en-US" dirty="0"/>
              <a:t>Especially if patient no shows for a follow up. </a:t>
            </a:r>
          </a:p>
          <a:p>
            <a:r>
              <a:rPr lang="en-US" dirty="0"/>
              <a:t>Corneal ulcers.  Glaucoma. Disc edema (IIH) these are all serious conditions that require follow-up.</a:t>
            </a:r>
          </a:p>
          <a:p>
            <a:r>
              <a:rPr lang="en-US" dirty="0"/>
              <a:t> If you order imaging, you have to make sure they received it ,then you have to make sure you received the report. </a:t>
            </a:r>
          </a:p>
          <a:p>
            <a:r>
              <a:rPr lang="en-US" dirty="0"/>
              <a:t>The uninsured are a problem, we find them the least expensive CT or </a:t>
            </a:r>
            <a:r>
              <a:rPr lang="en-US" dirty="0" err="1"/>
              <a:t>Mri</a:t>
            </a:r>
            <a:r>
              <a:rPr lang="en-US" dirty="0"/>
              <a:t> and they still NS. </a:t>
            </a:r>
          </a:p>
        </p:txBody>
      </p:sp>
    </p:spTree>
    <p:extLst>
      <p:ext uri="{BB962C8B-B14F-4D97-AF65-F5344CB8AC3E}">
        <p14:creationId xmlns:p14="http://schemas.microsoft.com/office/powerpoint/2010/main" val="16496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E9B3-BFF5-C820-7E53-9F32104B3F40}"/>
              </a:ext>
            </a:extLst>
          </p:cNvPr>
          <p:cNvSpPr>
            <a:spLocks noGrp="1"/>
          </p:cNvSpPr>
          <p:nvPr>
            <p:ph type="title"/>
          </p:nvPr>
        </p:nvSpPr>
        <p:spPr>
          <a:xfrm>
            <a:off x="990600" y="914400"/>
            <a:ext cx="6965245" cy="1202485"/>
          </a:xfrm>
        </p:spPr>
        <p:txBody>
          <a:bodyPr>
            <a:normAutofit fontScale="90000"/>
          </a:bodyPr>
          <a:lstStyle/>
          <a:p>
            <a:r>
              <a:rPr lang="en-US" dirty="0"/>
              <a:t>HS Tears, some patients are difficult and if they keep complaining get a consult</a:t>
            </a:r>
          </a:p>
        </p:txBody>
      </p:sp>
      <p:pic>
        <p:nvPicPr>
          <p:cNvPr id="5" name="Content Placeholder 4" descr="A close up of a light&#10;&#10;Description automatically generated">
            <a:extLst>
              <a:ext uri="{FF2B5EF4-FFF2-40B4-BE49-F238E27FC236}">
                <a16:creationId xmlns:a16="http://schemas.microsoft.com/office/drawing/2014/main" id="{B79798D8-8699-B7F7-7437-839C284292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0016" y="2535218"/>
            <a:ext cx="5643967" cy="3505200"/>
          </a:xfrm>
        </p:spPr>
      </p:pic>
    </p:spTree>
    <p:extLst>
      <p:ext uri="{BB962C8B-B14F-4D97-AF65-F5344CB8AC3E}">
        <p14:creationId xmlns:p14="http://schemas.microsoft.com/office/powerpoint/2010/main" val="565132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3414-4F62-EDEC-4E26-7756DE33C9C7}"/>
              </a:ext>
            </a:extLst>
          </p:cNvPr>
          <p:cNvSpPr>
            <a:spLocks noGrp="1"/>
          </p:cNvSpPr>
          <p:nvPr>
            <p:ph type="title"/>
          </p:nvPr>
        </p:nvSpPr>
        <p:spPr/>
        <p:txBody>
          <a:bodyPr/>
          <a:lstStyle/>
          <a:p>
            <a:r>
              <a:rPr lang="en-US" dirty="0"/>
              <a:t>ION….TA, </a:t>
            </a:r>
          </a:p>
        </p:txBody>
      </p:sp>
      <p:pic>
        <p:nvPicPr>
          <p:cNvPr id="5" name="Content Placeholder 4" descr="A comparison of a pair of images of a human eye&#10;&#10;Description automatically generated">
            <a:extLst>
              <a:ext uri="{FF2B5EF4-FFF2-40B4-BE49-F238E27FC236}">
                <a16:creationId xmlns:a16="http://schemas.microsoft.com/office/drawing/2014/main" id="{75950C56-C481-61DC-9A64-1D1D8C3592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2230113"/>
            <a:ext cx="7516422" cy="3484887"/>
          </a:xfrm>
        </p:spPr>
      </p:pic>
    </p:spTree>
    <p:extLst>
      <p:ext uri="{BB962C8B-B14F-4D97-AF65-F5344CB8AC3E}">
        <p14:creationId xmlns:p14="http://schemas.microsoft.com/office/powerpoint/2010/main" val="4173521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E8224-8E55-0F67-2158-901476E6F567}"/>
              </a:ext>
            </a:extLst>
          </p:cNvPr>
          <p:cNvSpPr>
            <a:spLocks noGrp="1"/>
          </p:cNvSpPr>
          <p:nvPr>
            <p:ph type="title"/>
          </p:nvPr>
        </p:nvSpPr>
        <p:spPr>
          <a:xfrm>
            <a:off x="1095023" y="817582"/>
            <a:ext cx="7210777" cy="1202485"/>
          </a:xfrm>
        </p:spPr>
        <p:txBody>
          <a:bodyPr/>
          <a:lstStyle/>
          <a:p>
            <a:endParaRPr lang="en-US" dirty="0"/>
          </a:p>
        </p:txBody>
      </p:sp>
      <p:pic>
        <p:nvPicPr>
          <p:cNvPr id="5" name="Content Placeholder 4" descr="A close-up of a chart&#10;&#10;Description automatically generated">
            <a:extLst>
              <a:ext uri="{FF2B5EF4-FFF2-40B4-BE49-F238E27FC236}">
                <a16:creationId xmlns:a16="http://schemas.microsoft.com/office/drawing/2014/main" id="{E88F54B0-DD6F-6AEE-15FC-41E4EC0950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2475" y="685800"/>
            <a:ext cx="7225762" cy="5066534"/>
          </a:xfrm>
        </p:spPr>
      </p:pic>
    </p:spTree>
    <p:extLst>
      <p:ext uri="{BB962C8B-B14F-4D97-AF65-F5344CB8AC3E}">
        <p14:creationId xmlns:p14="http://schemas.microsoft.com/office/powerpoint/2010/main" val="1885810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2AE29-7706-00BC-E791-89AE3F2A9C2E}"/>
              </a:ext>
            </a:extLst>
          </p:cNvPr>
          <p:cNvSpPr>
            <a:spLocks noGrp="1"/>
          </p:cNvSpPr>
          <p:nvPr>
            <p:ph type="ctrTitle"/>
          </p:nvPr>
        </p:nvSpPr>
        <p:spPr/>
        <p:txBody>
          <a:bodyPr/>
          <a:lstStyle/>
          <a:p>
            <a:r>
              <a:rPr lang="en-US" dirty="0"/>
              <a:t>Buy OCT</a:t>
            </a:r>
          </a:p>
        </p:txBody>
      </p:sp>
      <p:sp>
        <p:nvSpPr>
          <p:cNvPr id="3" name="Subtitle 2">
            <a:extLst>
              <a:ext uri="{FF2B5EF4-FFF2-40B4-BE49-F238E27FC236}">
                <a16:creationId xmlns:a16="http://schemas.microsoft.com/office/drawing/2014/main" id="{C270A402-B097-D9CD-F372-3B01A543ADA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87136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92B7-A200-3398-2F0D-5605E442702B}"/>
              </a:ext>
            </a:extLst>
          </p:cNvPr>
          <p:cNvSpPr>
            <a:spLocks noGrp="1"/>
          </p:cNvSpPr>
          <p:nvPr>
            <p:ph type="title"/>
          </p:nvPr>
        </p:nvSpPr>
        <p:spPr/>
        <p:txBody>
          <a:bodyPr/>
          <a:lstStyle/>
          <a:p>
            <a:r>
              <a:rPr lang="en-US" dirty="0"/>
              <a:t>I just take photos</a:t>
            </a:r>
          </a:p>
        </p:txBody>
      </p:sp>
      <p:sp>
        <p:nvSpPr>
          <p:cNvPr id="3" name="Content Placeholder 2">
            <a:extLst>
              <a:ext uri="{FF2B5EF4-FFF2-40B4-BE49-F238E27FC236}">
                <a16:creationId xmlns:a16="http://schemas.microsoft.com/office/drawing/2014/main" id="{9FF23451-C23B-FD45-A75D-D6D1380FF8F7}"/>
              </a:ext>
            </a:extLst>
          </p:cNvPr>
          <p:cNvSpPr>
            <a:spLocks noGrp="1"/>
          </p:cNvSpPr>
          <p:nvPr>
            <p:ph idx="1"/>
          </p:nvPr>
        </p:nvSpPr>
        <p:spPr/>
        <p:txBody>
          <a:bodyPr/>
          <a:lstStyle/>
          <a:p>
            <a:r>
              <a:rPr lang="en-US" dirty="0"/>
              <a:t>When patient is asymptomatic seems reasonable</a:t>
            </a:r>
          </a:p>
          <a:p>
            <a:r>
              <a:rPr lang="en-US" dirty="0"/>
              <a:t>Nothing takes place of 3-dimensional view.</a:t>
            </a:r>
          </a:p>
          <a:p>
            <a:r>
              <a:rPr lang="en-US" dirty="0"/>
              <a:t>When experts get into the picture….pardon the pun….dilation always prevails. </a:t>
            </a:r>
          </a:p>
        </p:txBody>
      </p:sp>
    </p:spTree>
    <p:extLst>
      <p:ext uri="{BB962C8B-B14F-4D97-AF65-F5344CB8AC3E}">
        <p14:creationId xmlns:p14="http://schemas.microsoft.com/office/powerpoint/2010/main" val="3053927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F404-4D27-5F8A-FCAC-E39CE9459791}"/>
              </a:ext>
            </a:extLst>
          </p:cNvPr>
          <p:cNvSpPr>
            <a:spLocks noGrp="1"/>
          </p:cNvSpPr>
          <p:nvPr>
            <p:ph type="title"/>
          </p:nvPr>
        </p:nvSpPr>
        <p:spPr/>
        <p:txBody>
          <a:bodyPr/>
          <a:lstStyle/>
          <a:p>
            <a:r>
              <a:rPr lang="en-US" dirty="0"/>
              <a:t>Tonometry</a:t>
            </a:r>
          </a:p>
        </p:txBody>
      </p:sp>
      <p:sp>
        <p:nvSpPr>
          <p:cNvPr id="3" name="Content Placeholder 2">
            <a:extLst>
              <a:ext uri="{FF2B5EF4-FFF2-40B4-BE49-F238E27FC236}">
                <a16:creationId xmlns:a16="http://schemas.microsoft.com/office/drawing/2014/main" id="{E1803531-949D-5E7C-C6E3-317AF1B64627}"/>
              </a:ext>
            </a:extLst>
          </p:cNvPr>
          <p:cNvSpPr>
            <a:spLocks noGrp="1"/>
          </p:cNvSpPr>
          <p:nvPr>
            <p:ph idx="1"/>
          </p:nvPr>
        </p:nvSpPr>
        <p:spPr/>
        <p:txBody>
          <a:bodyPr/>
          <a:lstStyle/>
          <a:p>
            <a:r>
              <a:rPr lang="en-US" dirty="0"/>
              <a:t>I –care</a:t>
            </a:r>
          </a:p>
          <a:p>
            <a:r>
              <a:rPr lang="en-US" dirty="0"/>
              <a:t>Puff</a:t>
            </a:r>
          </a:p>
          <a:p>
            <a:r>
              <a:rPr lang="en-US" dirty="0"/>
              <a:t>GAT</a:t>
            </a:r>
          </a:p>
          <a:p>
            <a:endParaRPr lang="en-US" dirty="0"/>
          </a:p>
          <a:p>
            <a:r>
              <a:rPr lang="en-US" dirty="0"/>
              <a:t>When technician has trouble or exam doesn’t add up or history of Glaucoma, you just can’t trust the first two. I have seen 20mm variation. Often they are close. </a:t>
            </a:r>
          </a:p>
          <a:p>
            <a:pPr marL="0" indent="0">
              <a:buNone/>
            </a:pPr>
            <a:endParaRPr lang="en-US" dirty="0"/>
          </a:p>
        </p:txBody>
      </p:sp>
    </p:spTree>
    <p:extLst>
      <p:ext uri="{BB962C8B-B14F-4D97-AF65-F5344CB8AC3E}">
        <p14:creationId xmlns:p14="http://schemas.microsoft.com/office/powerpoint/2010/main" val="2484376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94A68-657E-A80A-3922-039517F25DB7}"/>
              </a:ext>
            </a:extLst>
          </p:cNvPr>
          <p:cNvSpPr>
            <a:spLocks noGrp="1"/>
          </p:cNvSpPr>
          <p:nvPr>
            <p:ph type="title"/>
          </p:nvPr>
        </p:nvSpPr>
        <p:spPr/>
        <p:txBody>
          <a:bodyPr/>
          <a:lstStyle/>
          <a:p>
            <a:endParaRPr lang="en-US" dirty="0"/>
          </a:p>
        </p:txBody>
      </p:sp>
      <p:pic>
        <p:nvPicPr>
          <p:cNvPr id="5" name="Content Placeholder 4" descr="A close-up of a person's face&#10;&#10;Description automatically generated">
            <a:extLst>
              <a:ext uri="{FF2B5EF4-FFF2-40B4-BE49-F238E27FC236}">
                <a16:creationId xmlns:a16="http://schemas.microsoft.com/office/drawing/2014/main" id="{5029C803-B40E-250D-B379-2364D8F1F5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219200"/>
            <a:ext cx="7075715" cy="3962401"/>
          </a:xfrm>
        </p:spPr>
      </p:pic>
    </p:spTree>
    <p:extLst>
      <p:ext uri="{BB962C8B-B14F-4D97-AF65-F5344CB8AC3E}">
        <p14:creationId xmlns:p14="http://schemas.microsoft.com/office/powerpoint/2010/main" val="783730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4C1A-FDA0-0CBA-7C94-402EBD937922}"/>
              </a:ext>
            </a:extLst>
          </p:cNvPr>
          <p:cNvSpPr>
            <a:spLocks noGrp="1"/>
          </p:cNvSpPr>
          <p:nvPr>
            <p:ph type="title"/>
          </p:nvPr>
        </p:nvSpPr>
        <p:spPr/>
        <p:txBody>
          <a:bodyPr/>
          <a:lstStyle/>
          <a:p>
            <a:r>
              <a:rPr lang="en-US" dirty="0"/>
              <a:t>Is it open or closed? </a:t>
            </a:r>
          </a:p>
        </p:txBody>
      </p:sp>
      <p:sp>
        <p:nvSpPr>
          <p:cNvPr id="3" name="Content Placeholder 2">
            <a:extLst>
              <a:ext uri="{FF2B5EF4-FFF2-40B4-BE49-F238E27FC236}">
                <a16:creationId xmlns:a16="http://schemas.microsoft.com/office/drawing/2014/main" id="{32B12AD2-B0D6-9748-1225-860F162C584F}"/>
              </a:ext>
            </a:extLst>
          </p:cNvPr>
          <p:cNvSpPr>
            <a:spLocks noGrp="1"/>
          </p:cNvSpPr>
          <p:nvPr>
            <p:ph idx="1"/>
          </p:nvPr>
        </p:nvSpPr>
        <p:spPr/>
        <p:txBody>
          <a:bodyPr/>
          <a:lstStyle/>
          <a:p>
            <a:r>
              <a:rPr lang="en-US" dirty="0"/>
              <a:t>PAS can happen when you don’t expect it. </a:t>
            </a:r>
          </a:p>
          <a:p>
            <a:r>
              <a:rPr lang="en-US" dirty="0"/>
              <a:t>Amazingly some angles appear open with Von Herrick and are not.  Von Herrick doesn’t help with pigment depo or recession or PAS or….. Uveal tumor. </a:t>
            </a:r>
          </a:p>
          <a:p>
            <a:endParaRPr lang="en-US" dirty="0"/>
          </a:p>
          <a:p>
            <a:r>
              <a:rPr lang="en-US" dirty="0"/>
              <a:t>Lets vote : who likes 3 mirror and who likes 4 mirror. ?  Why ?</a:t>
            </a:r>
          </a:p>
        </p:txBody>
      </p:sp>
    </p:spTree>
    <p:extLst>
      <p:ext uri="{BB962C8B-B14F-4D97-AF65-F5344CB8AC3E}">
        <p14:creationId xmlns:p14="http://schemas.microsoft.com/office/powerpoint/2010/main" val="3293049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6847-2615-B6E8-88DB-C10FF8D2F30E}"/>
              </a:ext>
            </a:extLst>
          </p:cNvPr>
          <p:cNvSpPr>
            <a:spLocks noGrp="1"/>
          </p:cNvSpPr>
          <p:nvPr>
            <p:ph type="title"/>
          </p:nvPr>
        </p:nvSpPr>
        <p:spPr/>
        <p:txBody>
          <a:bodyPr/>
          <a:lstStyle/>
          <a:p>
            <a:endParaRPr lang="en-US"/>
          </a:p>
        </p:txBody>
      </p:sp>
      <p:pic>
        <p:nvPicPr>
          <p:cNvPr id="5" name="Content Placeholder 4" descr="A person using a special tool to check her eyes&#10;&#10;Description automatically generated">
            <a:extLst>
              <a:ext uri="{FF2B5EF4-FFF2-40B4-BE49-F238E27FC236}">
                <a16:creationId xmlns:a16="http://schemas.microsoft.com/office/drawing/2014/main" id="{8F631871-DDEA-3180-BEF7-1AF4D68985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6881" y="1066800"/>
            <a:ext cx="5710237" cy="4354889"/>
          </a:xfrm>
        </p:spPr>
      </p:pic>
    </p:spTree>
    <p:extLst>
      <p:ext uri="{BB962C8B-B14F-4D97-AF65-F5344CB8AC3E}">
        <p14:creationId xmlns:p14="http://schemas.microsoft.com/office/powerpoint/2010/main" val="725418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14D55-A4AF-7A3F-8324-8482B8A68F27}"/>
              </a:ext>
            </a:extLst>
          </p:cNvPr>
          <p:cNvSpPr>
            <a:spLocks noGrp="1"/>
          </p:cNvSpPr>
          <p:nvPr>
            <p:ph type="title"/>
          </p:nvPr>
        </p:nvSpPr>
        <p:spPr/>
        <p:txBody>
          <a:bodyPr/>
          <a:lstStyle/>
          <a:p>
            <a:r>
              <a:rPr lang="en-US" dirty="0"/>
              <a:t>What if central…consent? </a:t>
            </a:r>
          </a:p>
        </p:txBody>
      </p:sp>
      <p:pic>
        <p:nvPicPr>
          <p:cNvPr id="5" name="Content Placeholder 4" descr="Close up of an eyeball&#10;&#10;Description automatically generated">
            <a:extLst>
              <a:ext uri="{FF2B5EF4-FFF2-40B4-BE49-F238E27FC236}">
                <a16:creationId xmlns:a16="http://schemas.microsoft.com/office/drawing/2014/main" id="{3ED172A7-0382-2AF1-F6A6-9556A6BF3F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2841" y="2119313"/>
            <a:ext cx="4817680" cy="3603625"/>
          </a:xfrm>
        </p:spPr>
      </p:pic>
    </p:spTree>
    <p:extLst>
      <p:ext uri="{BB962C8B-B14F-4D97-AF65-F5344CB8AC3E}">
        <p14:creationId xmlns:p14="http://schemas.microsoft.com/office/powerpoint/2010/main" val="1318443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58662-33E3-A172-B63F-1C4F3F468CFD}"/>
              </a:ext>
            </a:extLst>
          </p:cNvPr>
          <p:cNvSpPr>
            <a:spLocks noGrp="1"/>
          </p:cNvSpPr>
          <p:nvPr>
            <p:ph type="title"/>
          </p:nvPr>
        </p:nvSpPr>
        <p:spPr/>
        <p:txBody>
          <a:bodyPr/>
          <a:lstStyle/>
          <a:p>
            <a:r>
              <a:rPr lang="en-US" dirty="0"/>
              <a:t>Don’t miss it</a:t>
            </a:r>
          </a:p>
        </p:txBody>
      </p:sp>
      <p:pic>
        <p:nvPicPr>
          <p:cNvPr id="5" name="Content Placeholder 4" descr="A close-up of an eyeball&#10;&#10;Description automatically generated">
            <a:extLst>
              <a:ext uri="{FF2B5EF4-FFF2-40B4-BE49-F238E27FC236}">
                <a16:creationId xmlns:a16="http://schemas.microsoft.com/office/drawing/2014/main" id="{5984F1F4-4F24-EC0A-97E6-B6531FD8E1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945005"/>
            <a:ext cx="4724400" cy="4228337"/>
          </a:xfrm>
        </p:spPr>
      </p:pic>
    </p:spTree>
    <p:extLst>
      <p:ext uri="{BB962C8B-B14F-4D97-AF65-F5344CB8AC3E}">
        <p14:creationId xmlns:p14="http://schemas.microsoft.com/office/powerpoint/2010/main" val="3525695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B12E8-BE94-3D9D-C3F5-EEA3D52B7C73}"/>
              </a:ext>
            </a:extLst>
          </p:cNvPr>
          <p:cNvSpPr>
            <a:spLocks noGrp="1"/>
          </p:cNvSpPr>
          <p:nvPr>
            <p:ph type="title"/>
          </p:nvPr>
        </p:nvSpPr>
        <p:spPr/>
        <p:txBody>
          <a:bodyPr>
            <a:normAutofit fontScale="90000"/>
          </a:bodyPr>
          <a:lstStyle/>
          <a:p>
            <a:r>
              <a:rPr lang="en-US" dirty="0"/>
              <a:t>Fusarium: needs </a:t>
            </a:r>
            <a:r>
              <a:rPr lang="en-US" dirty="0" err="1"/>
              <a:t>Cx</a:t>
            </a:r>
            <a:r>
              <a:rPr lang="en-US" dirty="0"/>
              <a:t> and will have vision loss</a:t>
            </a:r>
          </a:p>
        </p:txBody>
      </p:sp>
      <p:pic>
        <p:nvPicPr>
          <p:cNvPr id="5" name="Content Placeholder 4" descr="A close-up of an eye&#10;&#10;Description automatically generated">
            <a:extLst>
              <a:ext uri="{FF2B5EF4-FFF2-40B4-BE49-F238E27FC236}">
                <a16:creationId xmlns:a16="http://schemas.microsoft.com/office/drawing/2014/main" id="{5B9126B8-5310-3116-64C4-89F889D8A1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1508" y="2020067"/>
            <a:ext cx="4700984" cy="3760787"/>
          </a:xfrm>
        </p:spPr>
      </p:pic>
    </p:spTree>
    <p:extLst>
      <p:ext uri="{BB962C8B-B14F-4D97-AF65-F5344CB8AC3E}">
        <p14:creationId xmlns:p14="http://schemas.microsoft.com/office/powerpoint/2010/main" val="2585286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Corneal ulcer/ inflammation</a:t>
            </a:r>
          </a:p>
        </p:txBody>
      </p:sp>
      <p:sp>
        <p:nvSpPr>
          <p:cNvPr id="3" name="Content Placeholder 2"/>
          <p:cNvSpPr>
            <a:spLocks noGrp="1"/>
          </p:cNvSpPr>
          <p:nvPr>
            <p:ph idx="1"/>
          </p:nvPr>
        </p:nvSpPr>
        <p:spPr/>
        <p:txBody>
          <a:bodyPr>
            <a:normAutofit/>
          </a:bodyPr>
          <a:lstStyle/>
          <a:p>
            <a:r>
              <a:rPr lang="en-US" dirty="0"/>
              <a:t> </a:t>
            </a:r>
            <a:r>
              <a:rPr lang="en-US" sz="2800" dirty="0"/>
              <a:t>Ulcer and Hypopyon: std. is to culture</a:t>
            </a:r>
          </a:p>
          <a:p>
            <a:r>
              <a:rPr lang="en-US" sz="2800" dirty="0"/>
              <a:t>Central ulcers std. is to culture if size is 1.5 mm or greater</a:t>
            </a:r>
          </a:p>
          <a:p>
            <a:r>
              <a:rPr lang="en-US" sz="2800" dirty="0"/>
              <a:t>Is extended wear worth it?</a:t>
            </a:r>
          </a:p>
          <a:p>
            <a:r>
              <a:rPr lang="en-US" sz="2800" dirty="0"/>
              <a:t>Central ulcers: hold on the steroids, fungal ulcers are tricky and become trickier if steroids are added.</a:t>
            </a:r>
          </a:p>
          <a:p>
            <a:endParaRPr lang="en-US" sz="4000" dirty="0"/>
          </a:p>
          <a:p>
            <a:endParaRPr lang="en-US" dirty="0"/>
          </a:p>
        </p:txBody>
      </p:sp>
    </p:spTree>
    <p:extLst>
      <p:ext uri="{BB962C8B-B14F-4D97-AF65-F5344CB8AC3E}">
        <p14:creationId xmlns:p14="http://schemas.microsoft.com/office/powerpoint/2010/main" val="636628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AEF4-4890-0184-9AD1-7A508C2CC0BD}"/>
              </a:ext>
            </a:extLst>
          </p:cNvPr>
          <p:cNvSpPr>
            <a:spLocks noGrp="1"/>
          </p:cNvSpPr>
          <p:nvPr>
            <p:ph type="title"/>
          </p:nvPr>
        </p:nvSpPr>
        <p:spPr/>
        <p:txBody>
          <a:bodyPr>
            <a:normAutofit fontScale="90000"/>
          </a:bodyPr>
          <a:lstStyle/>
          <a:p>
            <a:r>
              <a:rPr lang="en-US" dirty="0"/>
              <a:t>Occasional mucous in the am.</a:t>
            </a:r>
          </a:p>
        </p:txBody>
      </p:sp>
      <p:pic>
        <p:nvPicPr>
          <p:cNvPr id="5" name="Content Placeholder 4" descr="A picture containing person, indoor, blue, close&#10;&#10;Description automatically generated">
            <a:extLst>
              <a:ext uri="{FF2B5EF4-FFF2-40B4-BE49-F238E27FC236}">
                <a16:creationId xmlns:a16="http://schemas.microsoft.com/office/drawing/2014/main" id="{7FF82A6E-8D48-7E94-B1E8-743E7BB7B519}"/>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34280"/>
          <a:stretch/>
        </p:blipFill>
        <p:spPr>
          <a:xfrm rot="5400000">
            <a:off x="2324920" y="1599379"/>
            <a:ext cx="4494158" cy="4800601"/>
          </a:xfrm>
        </p:spPr>
      </p:pic>
    </p:spTree>
    <p:extLst>
      <p:ext uri="{BB962C8B-B14F-4D97-AF65-F5344CB8AC3E}">
        <p14:creationId xmlns:p14="http://schemas.microsoft.com/office/powerpoint/2010/main" val="3258410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EB13-6A80-1A58-9664-5CC1EE873814}"/>
              </a:ext>
            </a:extLst>
          </p:cNvPr>
          <p:cNvSpPr>
            <a:spLocks noGrp="1"/>
          </p:cNvSpPr>
          <p:nvPr>
            <p:ph type="title"/>
          </p:nvPr>
        </p:nvSpPr>
        <p:spPr/>
        <p:txBody>
          <a:bodyPr/>
          <a:lstStyle/>
          <a:p>
            <a:r>
              <a:rPr lang="en-US" dirty="0"/>
              <a:t>Corneal melanoma</a:t>
            </a:r>
          </a:p>
        </p:txBody>
      </p:sp>
      <p:pic>
        <p:nvPicPr>
          <p:cNvPr id="5" name="Content Placeholder 4" descr="A close up of a person's eye&#10;&#10;Description automatically generated">
            <a:extLst>
              <a:ext uri="{FF2B5EF4-FFF2-40B4-BE49-F238E27FC236}">
                <a16:creationId xmlns:a16="http://schemas.microsoft.com/office/drawing/2014/main" id="{93BF2EEE-1935-517F-BA3C-8B3336E7D6F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381" t="-4206" r="-3092" b="4206"/>
          <a:stretch/>
        </p:blipFill>
        <p:spPr>
          <a:xfrm rot="5400000">
            <a:off x="2462496" y="2109504"/>
            <a:ext cx="4387552" cy="3978544"/>
          </a:xfrm>
        </p:spPr>
      </p:pic>
    </p:spTree>
    <p:extLst>
      <p:ext uri="{BB962C8B-B14F-4D97-AF65-F5344CB8AC3E}">
        <p14:creationId xmlns:p14="http://schemas.microsoft.com/office/powerpoint/2010/main" val="4195087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taking a selfie&#10;&#10;Description automatically generated">
            <a:extLst>
              <a:ext uri="{FF2B5EF4-FFF2-40B4-BE49-F238E27FC236}">
                <a16:creationId xmlns:a16="http://schemas.microsoft.com/office/drawing/2014/main" id="{9B375635-40E6-5B8E-2532-DE50F48439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085975" y="1457325"/>
            <a:ext cx="5257800" cy="3943350"/>
          </a:xfrm>
          <a:prstGeom prst="rect">
            <a:avLst/>
          </a:prstGeom>
        </p:spPr>
      </p:pic>
    </p:spTree>
    <p:extLst>
      <p:ext uri="{BB962C8B-B14F-4D97-AF65-F5344CB8AC3E}">
        <p14:creationId xmlns:p14="http://schemas.microsoft.com/office/powerpoint/2010/main" val="752422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841702-DE05-BCAD-63FC-510B64232653}"/>
              </a:ext>
            </a:extLst>
          </p:cNvPr>
          <p:cNvSpPr>
            <a:spLocks noGrp="1"/>
          </p:cNvSpPr>
          <p:nvPr>
            <p:ph type="title"/>
          </p:nvPr>
        </p:nvSpPr>
        <p:spPr>
          <a:xfrm rot="-60000">
            <a:off x="1106424" y="2020824"/>
            <a:ext cx="3063240" cy="1499616"/>
          </a:xfrm>
        </p:spPr>
        <p:txBody>
          <a:bodyPr/>
          <a:lstStyle/>
          <a:p>
            <a:r>
              <a:rPr lang="en-US" dirty="0"/>
              <a:t>One </a:t>
            </a:r>
            <a:r>
              <a:rPr lang="en-US" dirty="0" err="1"/>
              <a:t>yr</a:t>
            </a:r>
            <a:r>
              <a:rPr lang="en-US" dirty="0"/>
              <a:t> later postop resection and radiation</a:t>
            </a:r>
          </a:p>
        </p:txBody>
      </p:sp>
      <p:pic>
        <p:nvPicPr>
          <p:cNvPr id="3" name="Picture 2" descr="A person's eye with a finger on the eye&#10;&#10;Description automatically generated">
            <a:extLst>
              <a:ext uri="{FF2B5EF4-FFF2-40B4-BE49-F238E27FC236}">
                <a16:creationId xmlns:a16="http://schemas.microsoft.com/office/drawing/2014/main" id="{651CA027-F20A-00FD-5B90-B93B6BF775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597" r="4" b="8819"/>
          <a:stretch/>
        </p:blipFill>
        <p:spPr>
          <a:xfrm rot="5460000">
            <a:off x="4085840" y="2020046"/>
            <a:ext cx="4539412" cy="2913863"/>
          </a:xfrm>
          <a:prstGeom prst="rect">
            <a:avLst/>
          </a:prstGeom>
          <a:noFill/>
          <a:ln w="101600" cap="rnd">
            <a:solidFill>
              <a:srgbClr val="FFFFFF"/>
            </a:solidFill>
          </a:ln>
          <a:effectLst>
            <a:outerShdw blurRad="88900" dir="2700000" algn="tl" rotWithShape="0">
              <a:prstClr val="black">
                <a:alpha val="40000"/>
              </a:prstClr>
            </a:outerShdw>
          </a:effectLst>
        </p:spPr>
      </p:pic>
      <p:sp>
        <p:nvSpPr>
          <p:cNvPr id="10" name="Text Placeholder 3">
            <a:extLst>
              <a:ext uri="{FF2B5EF4-FFF2-40B4-BE49-F238E27FC236}">
                <a16:creationId xmlns:a16="http://schemas.microsoft.com/office/drawing/2014/main" id="{62FBAF02-9507-5DB8-0914-62C372FA20FC}"/>
              </a:ext>
            </a:extLst>
          </p:cNvPr>
          <p:cNvSpPr>
            <a:spLocks noGrp="1"/>
          </p:cNvSpPr>
          <p:nvPr>
            <p:ph type="body" sz="half" idx="2"/>
          </p:nvPr>
        </p:nvSpPr>
        <p:spPr>
          <a:xfrm rot="-60000">
            <a:off x="1152144" y="3621024"/>
            <a:ext cx="3044952" cy="2103120"/>
          </a:xfrm>
        </p:spPr>
        <p:txBody>
          <a:bodyPr/>
          <a:lstStyle/>
          <a:p>
            <a:r>
              <a:rPr lang="en-US" dirty="0"/>
              <a:t>Even more rare than Ciliary body Melanoma.</a:t>
            </a:r>
          </a:p>
          <a:p>
            <a:endParaRPr lang="en-US" dirty="0"/>
          </a:p>
          <a:p>
            <a:r>
              <a:rPr lang="en-US" dirty="0"/>
              <a:t>Uveal melanoma 5 /1 M </a:t>
            </a:r>
          </a:p>
          <a:p>
            <a:r>
              <a:rPr lang="en-US" dirty="0"/>
              <a:t>CB 1 /2M</a:t>
            </a:r>
          </a:p>
        </p:txBody>
      </p:sp>
    </p:spTree>
    <p:extLst>
      <p:ext uri="{BB962C8B-B14F-4D97-AF65-F5344CB8AC3E}">
        <p14:creationId xmlns:p14="http://schemas.microsoft.com/office/powerpoint/2010/main" val="622566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0F7F9-FC88-DEBB-7244-30BA79D930F5}"/>
              </a:ext>
            </a:extLst>
          </p:cNvPr>
          <p:cNvSpPr>
            <a:spLocks noGrp="1"/>
          </p:cNvSpPr>
          <p:nvPr>
            <p:ph type="title"/>
          </p:nvPr>
        </p:nvSpPr>
        <p:spPr/>
        <p:txBody>
          <a:bodyPr>
            <a:normAutofit fontScale="90000"/>
          </a:bodyPr>
          <a:lstStyle/>
          <a:p>
            <a:r>
              <a:rPr lang="en-US" dirty="0"/>
              <a:t>More authority more exposure </a:t>
            </a:r>
            <a:br>
              <a:rPr lang="en-US" dirty="0"/>
            </a:br>
            <a:r>
              <a:rPr lang="en-US" dirty="0"/>
              <a:t>Scope of practice, July 2024</a:t>
            </a:r>
          </a:p>
        </p:txBody>
      </p:sp>
      <p:sp>
        <p:nvSpPr>
          <p:cNvPr id="3" name="Content Placeholder 2">
            <a:extLst>
              <a:ext uri="{FF2B5EF4-FFF2-40B4-BE49-F238E27FC236}">
                <a16:creationId xmlns:a16="http://schemas.microsoft.com/office/drawing/2014/main" id="{9C291B4B-043F-F3A1-70EC-1CC4B3DD8A64}"/>
              </a:ext>
            </a:extLst>
          </p:cNvPr>
          <p:cNvSpPr>
            <a:spLocks noGrp="1"/>
          </p:cNvSpPr>
          <p:nvPr>
            <p:ph idx="1"/>
          </p:nvPr>
        </p:nvSpPr>
        <p:spPr/>
        <p:txBody>
          <a:bodyPr>
            <a:normAutofit fontScale="85000" lnSpcReduction="10000"/>
          </a:bodyPr>
          <a:lstStyle/>
          <a:p>
            <a:r>
              <a:rPr lang="en-US" b="1" dirty="0"/>
              <a:t>1. Oral medication authority in all states</a:t>
            </a:r>
          </a:p>
          <a:p>
            <a:r>
              <a:rPr lang="en-US" b="1" dirty="0"/>
              <a:t>2. Glaucoma treatment, topical in all states</a:t>
            </a:r>
          </a:p>
          <a:p>
            <a:r>
              <a:rPr lang="en-US" b="1" dirty="0"/>
              <a:t>3. Oral steroid prescription authority in 42 states, not Fl. 1 of 8 states and of course DC</a:t>
            </a:r>
          </a:p>
          <a:p>
            <a:r>
              <a:rPr lang="en-US" b="1" dirty="0"/>
              <a:t>4. Injectables authority:  </a:t>
            </a:r>
            <a:r>
              <a:rPr lang="en-US" b="1" dirty="0" err="1"/>
              <a:t>anesth.,steroid</a:t>
            </a:r>
            <a:r>
              <a:rPr lang="en-US" b="1" dirty="0"/>
              <a:t> and epi         pen  25 states</a:t>
            </a:r>
          </a:p>
          <a:p>
            <a:r>
              <a:rPr lang="en-US" b="1" dirty="0"/>
              <a:t>5.  Epi pen   18 states , includes FL</a:t>
            </a:r>
          </a:p>
          <a:p>
            <a:r>
              <a:rPr lang="en-US" b="1" dirty="0"/>
              <a:t>6.  Laser authority (LPI, SLT, ALT, YAG Capsulotomy)   11 states</a:t>
            </a:r>
          </a:p>
          <a:p>
            <a:r>
              <a:rPr lang="en-US" b="1" dirty="0"/>
              <a:t>7. lumps and bumps surgery:  19 states</a:t>
            </a:r>
          </a:p>
          <a:p>
            <a:r>
              <a:rPr lang="en-US" b="1" dirty="0"/>
              <a:t>Make sure your carrier knows what you are doing</a:t>
            </a:r>
          </a:p>
          <a:p>
            <a:endParaRPr lang="en-US" b="1" dirty="0"/>
          </a:p>
          <a:p>
            <a:endParaRPr lang="en-US" b="1" dirty="0"/>
          </a:p>
          <a:p>
            <a:endParaRPr lang="en-US" b="1" dirty="0"/>
          </a:p>
          <a:p>
            <a:endParaRPr lang="en-US" dirty="0"/>
          </a:p>
        </p:txBody>
      </p:sp>
    </p:spTree>
    <p:extLst>
      <p:ext uri="{BB962C8B-B14F-4D97-AF65-F5344CB8AC3E}">
        <p14:creationId xmlns:p14="http://schemas.microsoft.com/office/powerpoint/2010/main" val="1459665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73B5-2A1A-FFB8-46C7-D2EA04EA8FE3}"/>
              </a:ext>
            </a:extLst>
          </p:cNvPr>
          <p:cNvSpPr>
            <a:spLocks noGrp="1"/>
          </p:cNvSpPr>
          <p:nvPr>
            <p:ph type="title"/>
          </p:nvPr>
        </p:nvSpPr>
        <p:spPr/>
        <p:txBody>
          <a:bodyPr/>
          <a:lstStyle/>
          <a:p>
            <a:r>
              <a:rPr lang="en-US" dirty="0"/>
              <a:t>Florida generalities</a:t>
            </a:r>
          </a:p>
        </p:txBody>
      </p:sp>
      <p:sp>
        <p:nvSpPr>
          <p:cNvPr id="3" name="Content Placeholder 2">
            <a:extLst>
              <a:ext uri="{FF2B5EF4-FFF2-40B4-BE49-F238E27FC236}">
                <a16:creationId xmlns:a16="http://schemas.microsoft.com/office/drawing/2014/main" id="{437FB619-8BD3-1A8E-8653-A461444789C1}"/>
              </a:ext>
            </a:extLst>
          </p:cNvPr>
          <p:cNvSpPr>
            <a:spLocks noGrp="1"/>
          </p:cNvSpPr>
          <p:nvPr>
            <p:ph idx="1"/>
          </p:nvPr>
        </p:nvSpPr>
        <p:spPr/>
        <p:txBody>
          <a:bodyPr>
            <a:normAutofit/>
          </a:bodyPr>
          <a:lstStyle/>
          <a:p>
            <a:r>
              <a:rPr lang="en-US" dirty="0"/>
              <a:t>We now live in a conservative state</a:t>
            </a:r>
          </a:p>
          <a:p>
            <a:r>
              <a:rPr lang="en-US" dirty="0"/>
              <a:t>The supreme court used to be quite liberal but that has changed overtime with two Republican Governors. Scott and DeSantis</a:t>
            </a:r>
          </a:p>
          <a:p>
            <a:r>
              <a:rPr lang="en-US" dirty="0"/>
              <a:t>Conservative states usually favor defendants and not injured plaintives</a:t>
            </a:r>
          </a:p>
          <a:p>
            <a:r>
              <a:rPr lang="en-US" dirty="0"/>
              <a:t>Summary judgements are more common here</a:t>
            </a:r>
          </a:p>
          <a:p>
            <a:pPr marL="0" indent="0">
              <a:buNone/>
            </a:pPr>
            <a:endParaRPr lang="en-US" dirty="0"/>
          </a:p>
        </p:txBody>
      </p:sp>
    </p:spTree>
    <p:extLst>
      <p:ext uri="{BB962C8B-B14F-4D97-AF65-F5344CB8AC3E}">
        <p14:creationId xmlns:p14="http://schemas.microsoft.com/office/powerpoint/2010/main" val="1945078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E52E-BD41-22F3-DEF2-A205A3E1D606}"/>
              </a:ext>
            </a:extLst>
          </p:cNvPr>
          <p:cNvSpPr>
            <a:spLocks noGrp="1"/>
          </p:cNvSpPr>
          <p:nvPr>
            <p:ph type="title"/>
          </p:nvPr>
        </p:nvSpPr>
        <p:spPr/>
        <p:txBody>
          <a:bodyPr>
            <a:normAutofit/>
          </a:bodyPr>
          <a:lstStyle/>
          <a:p>
            <a:r>
              <a:rPr lang="en-US" dirty="0"/>
              <a:t>Florida law</a:t>
            </a:r>
          </a:p>
        </p:txBody>
      </p:sp>
      <p:sp>
        <p:nvSpPr>
          <p:cNvPr id="3" name="Content Placeholder 2">
            <a:extLst>
              <a:ext uri="{FF2B5EF4-FFF2-40B4-BE49-F238E27FC236}">
                <a16:creationId xmlns:a16="http://schemas.microsoft.com/office/drawing/2014/main" id="{DDCCC16C-BD20-9094-8DCE-DF70A24CCB75}"/>
              </a:ext>
            </a:extLst>
          </p:cNvPr>
          <p:cNvSpPr>
            <a:spLocks noGrp="1"/>
          </p:cNvSpPr>
          <p:nvPr>
            <p:ph idx="1"/>
          </p:nvPr>
        </p:nvSpPr>
        <p:spPr/>
        <p:txBody>
          <a:bodyPr/>
          <a:lstStyle/>
          <a:p>
            <a:r>
              <a:rPr lang="en-US" dirty="0"/>
              <a:t>We do live in a state that is has favorable asset protection laws. “ Own a big house”</a:t>
            </a:r>
          </a:p>
          <a:p>
            <a:r>
              <a:rPr lang="en-US" dirty="0"/>
              <a:t>How about going bare….ie no mal- practice insurance? </a:t>
            </a:r>
          </a:p>
        </p:txBody>
      </p:sp>
    </p:spTree>
    <p:extLst>
      <p:ext uri="{BB962C8B-B14F-4D97-AF65-F5344CB8AC3E}">
        <p14:creationId xmlns:p14="http://schemas.microsoft.com/office/powerpoint/2010/main" val="1632677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AF10-9BD9-B418-F664-AEA039E68404}"/>
              </a:ext>
            </a:extLst>
          </p:cNvPr>
          <p:cNvSpPr>
            <a:spLocks noGrp="1"/>
          </p:cNvSpPr>
          <p:nvPr>
            <p:ph type="title"/>
          </p:nvPr>
        </p:nvSpPr>
        <p:spPr/>
        <p:txBody>
          <a:bodyPr/>
          <a:lstStyle/>
          <a:p>
            <a:r>
              <a:rPr lang="en-US" dirty="0"/>
              <a:t>Florida law</a:t>
            </a:r>
          </a:p>
        </p:txBody>
      </p:sp>
      <p:sp>
        <p:nvSpPr>
          <p:cNvPr id="3" name="Content Placeholder 2">
            <a:extLst>
              <a:ext uri="{FF2B5EF4-FFF2-40B4-BE49-F238E27FC236}">
                <a16:creationId xmlns:a16="http://schemas.microsoft.com/office/drawing/2014/main" id="{E3AC0200-6618-5611-1977-8C1030C96E6C}"/>
              </a:ext>
            </a:extLst>
          </p:cNvPr>
          <p:cNvSpPr>
            <a:spLocks noGrp="1"/>
          </p:cNvSpPr>
          <p:nvPr>
            <p:ph idx="1"/>
          </p:nvPr>
        </p:nvSpPr>
        <p:spPr/>
        <p:txBody>
          <a:bodyPr/>
          <a:lstStyle/>
          <a:p>
            <a:r>
              <a:rPr lang="en-US" dirty="0"/>
              <a:t>#3 in the nation with most med mal claims made.  ( 2012-2022)  </a:t>
            </a:r>
          </a:p>
          <a:p>
            <a:endParaRPr lang="en-US" dirty="0"/>
          </a:p>
          <a:p>
            <a:endParaRPr lang="en-US" dirty="0"/>
          </a:p>
        </p:txBody>
      </p:sp>
    </p:spTree>
    <p:extLst>
      <p:ext uri="{BB962C8B-B14F-4D97-AF65-F5344CB8AC3E}">
        <p14:creationId xmlns:p14="http://schemas.microsoft.com/office/powerpoint/2010/main" val="963398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53E82-043F-0FC1-FD89-F61FB82C6B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B2C257-C547-0C23-91C7-C21B6B942DD9}"/>
              </a:ext>
            </a:extLst>
          </p:cNvPr>
          <p:cNvSpPr>
            <a:spLocks noChangeArrowheads="1"/>
          </p:cNvSpPr>
          <p:nvPr/>
        </p:nvSpPr>
        <p:spPr bwMode="auto">
          <a:xfrm>
            <a:off x="5029200" y="4437931"/>
            <a:ext cx="1828800"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cs typeface="Arial" charset="0"/>
                <a:hlinkClick r:id="rId3" tooltip="JMV0586"/>
              </a:rPr>
              <a:t>  </a:t>
            </a:r>
            <a:r>
              <a:rPr kumimoji="0" lang="en-US" sz="22500" b="0" i="0" u="none" strike="noStrike" cap="none" normalizeH="0" baseline="0" dirty="0">
                <a:ln>
                  <a:noFill/>
                </a:ln>
                <a:solidFill>
                  <a:schemeClr val="tx1"/>
                </a:solidFill>
                <a:effectLst/>
                <a:latin typeface="Arial" charset="0"/>
                <a:cs typeface="Arial" charset="0"/>
              </a:rPr>
              <a:t> </a:t>
            </a:r>
            <a:endParaRPr kumimoji="0" lang="en-US" sz="1800" b="0" i="0" u="none" strike="noStrike" cap="none" normalizeH="0" baseline="0" dirty="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dirty="0">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cs typeface="Arial" charset="0"/>
              </a:rPr>
              <a:t>.</a:t>
            </a:r>
          </a:p>
        </p:txBody>
      </p:sp>
      <p:pic>
        <p:nvPicPr>
          <p:cNvPr id="2050" name="Picture 2" descr="http://mediad.publicbroadcasting.net/p/healthnewsfl/files/styles/medium/public/201301/FloridaSupremeCourt.jpg">
            <a:hlinkClick r:id="rId3" tooltip="JMV0586"/>
            <a:extLst>
              <a:ext uri="{FF2B5EF4-FFF2-40B4-BE49-F238E27FC236}">
                <a16:creationId xmlns:a16="http://schemas.microsoft.com/office/drawing/2014/main" id="{9760F29A-232B-07AF-8F60-BB84AEBC9F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847319"/>
            <a:ext cx="2896809" cy="21726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AA3CA74-B788-0545-2120-D074E62FFC67}"/>
              </a:ext>
            </a:extLst>
          </p:cNvPr>
          <p:cNvSpPr/>
          <p:nvPr/>
        </p:nvSpPr>
        <p:spPr>
          <a:xfrm>
            <a:off x="914400" y="3810000"/>
            <a:ext cx="7696200" cy="646331"/>
          </a:xfrm>
          <a:prstGeom prst="rect">
            <a:avLst/>
          </a:prstGeom>
        </p:spPr>
        <p:txBody>
          <a:bodyPr wrap="square">
            <a:spAutoFit/>
          </a:bodyPr>
          <a:lstStyle/>
          <a:p>
            <a:pPr lvl="0" eaLnBrk="0" fontAlgn="base" hangingPunct="0">
              <a:spcBef>
                <a:spcPct val="0"/>
              </a:spcBef>
              <a:spcAft>
                <a:spcPct val="0"/>
              </a:spcAft>
            </a:pPr>
            <a:endParaRPr lang="en-US" dirty="0">
              <a:latin typeface="Arial" charset="0"/>
              <a:cs typeface="Arial" charset="0"/>
            </a:endParaRPr>
          </a:p>
          <a:p>
            <a:pPr lvl="0" eaLnBrk="0" fontAlgn="base" hangingPunct="0">
              <a:spcBef>
                <a:spcPct val="0"/>
              </a:spcBef>
              <a:spcAft>
                <a:spcPct val="0"/>
              </a:spcAft>
            </a:pPr>
            <a:r>
              <a:rPr lang="en-US" dirty="0">
                <a:latin typeface="Arial" charset="0"/>
                <a:cs typeface="Arial" charset="0"/>
              </a:rPr>
              <a:t> </a:t>
            </a:r>
          </a:p>
        </p:txBody>
      </p:sp>
      <p:sp>
        <p:nvSpPr>
          <p:cNvPr id="7" name="TextBox 6">
            <a:extLst>
              <a:ext uri="{FF2B5EF4-FFF2-40B4-BE49-F238E27FC236}">
                <a16:creationId xmlns:a16="http://schemas.microsoft.com/office/drawing/2014/main" id="{78CC32DF-4413-9DB6-24D8-31EC25CDF964}"/>
              </a:ext>
            </a:extLst>
          </p:cNvPr>
          <p:cNvSpPr txBox="1"/>
          <p:nvPr/>
        </p:nvSpPr>
        <p:spPr>
          <a:xfrm>
            <a:off x="2286000" y="3022164"/>
            <a:ext cx="4572000" cy="2585323"/>
          </a:xfrm>
          <a:prstGeom prst="rect">
            <a:avLst/>
          </a:prstGeom>
          <a:noFill/>
        </p:spPr>
        <p:txBody>
          <a:bodyPr wrap="square">
            <a:spAutoFit/>
          </a:bodyPr>
          <a:lstStyle/>
          <a:p>
            <a:r>
              <a:rPr lang="en-US" dirty="0"/>
              <a:t>In Florida, there is no cap on non-economic damages for </a:t>
            </a:r>
            <a:r>
              <a:rPr lang="en-US" u="sng" dirty="0"/>
              <a:t>personal injury</a:t>
            </a:r>
            <a:r>
              <a:rPr lang="en-US" dirty="0"/>
              <a:t>. </a:t>
            </a:r>
          </a:p>
          <a:p>
            <a:r>
              <a:rPr lang="en-US" i="1" dirty="0"/>
              <a:t>However</a:t>
            </a:r>
            <a:r>
              <a:rPr lang="en-US" dirty="0"/>
              <a:t>, a cap has been established in medical malpractice (</a:t>
            </a:r>
            <a:r>
              <a:rPr lang="en-US" u="sng" dirty="0" err="1"/>
              <a:t>MedMal</a:t>
            </a:r>
            <a:r>
              <a:rPr lang="en-US" dirty="0"/>
              <a:t>) cases. Governor Ron DeSantis signed a bill in March of 2023 to cap non-economic damages in </a:t>
            </a:r>
            <a:r>
              <a:rPr lang="en-US" dirty="0" err="1"/>
              <a:t>MedMal</a:t>
            </a:r>
            <a:r>
              <a:rPr lang="en-US" dirty="0"/>
              <a:t> cases at $500,000.  </a:t>
            </a:r>
          </a:p>
          <a:p>
            <a:endParaRPr lang="en-US" dirty="0"/>
          </a:p>
          <a:p>
            <a:r>
              <a:rPr lang="en-US" dirty="0"/>
              <a:t>Never a cap on economic damages. </a:t>
            </a:r>
          </a:p>
        </p:txBody>
      </p:sp>
    </p:spTree>
    <p:extLst>
      <p:ext uri="{BB962C8B-B14F-4D97-AF65-F5344CB8AC3E}">
        <p14:creationId xmlns:p14="http://schemas.microsoft.com/office/powerpoint/2010/main" val="1021102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D0DC7-99BE-31E0-766D-D647F0C4BF38}"/>
              </a:ext>
            </a:extLst>
          </p:cNvPr>
          <p:cNvSpPr>
            <a:spLocks noGrp="1"/>
          </p:cNvSpPr>
          <p:nvPr>
            <p:ph type="title"/>
          </p:nvPr>
        </p:nvSpPr>
        <p:spPr/>
        <p:txBody>
          <a:bodyPr/>
          <a:lstStyle/>
          <a:p>
            <a:r>
              <a:rPr lang="en-US" dirty="0"/>
              <a:t>Florida in general</a:t>
            </a:r>
          </a:p>
        </p:txBody>
      </p:sp>
      <p:sp>
        <p:nvSpPr>
          <p:cNvPr id="3" name="Content Placeholder 2">
            <a:extLst>
              <a:ext uri="{FF2B5EF4-FFF2-40B4-BE49-F238E27FC236}">
                <a16:creationId xmlns:a16="http://schemas.microsoft.com/office/drawing/2014/main" id="{ADC33055-29AA-8F18-E0B4-3CFC7B584F03}"/>
              </a:ext>
            </a:extLst>
          </p:cNvPr>
          <p:cNvSpPr>
            <a:spLocks noGrp="1"/>
          </p:cNvSpPr>
          <p:nvPr>
            <p:ph idx="1"/>
          </p:nvPr>
        </p:nvSpPr>
        <p:spPr/>
        <p:txBody>
          <a:bodyPr/>
          <a:lstStyle/>
          <a:p>
            <a:r>
              <a:rPr lang="en-US" dirty="0"/>
              <a:t>Top three settings for malpractice</a:t>
            </a:r>
          </a:p>
          <a:p>
            <a:pPr marL="0" indent="0">
              <a:buNone/>
            </a:pPr>
            <a:r>
              <a:rPr lang="en-US" dirty="0"/>
              <a:t>     1. Hospital inpatient</a:t>
            </a:r>
          </a:p>
          <a:p>
            <a:pPr marL="0" indent="0">
              <a:buNone/>
            </a:pPr>
            <a:r>
              <a:rPr lang="en-US" dirty="0"/>
              <a:t>      2. Hospital ERs</a:t>
            </a:r>
          </a:p>
          <a:p>
            <a:pPr marL="0" indent="0">
              <a:buNone/>
            </a:pPr>
            <a:r>
              <a:rPr lang="en-US" dirty="0"/>
              <a:t>       3. Doctors offices</a:t>
            </a:r>
          </a:p>
          <a:p>
            <a:pPr marL="685800" lvl="2" indent="0">
              <a:buNone/>
            </a:pPr>
            <a:endParaRPr lang="en-US" dirty="0"/>
          </a:p>
        </p:txBody>
      </p:sp>
    </p:spTree>
    <p:extLst>
      <p:ext uri="{BB962C8B-B14F-4D97-AF65-F5344CB8AC3E}">
        <p14:creationId xmlns:p14="http://schemas.microsoft.com/office/powerpoint/2010/main" val="910501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6394-051E-A6C0-DC7D-5AF6C103C74A}"/>
              </a:ext>
            </a:extLst>
          </p:cNvPr>
          <p:cNvSpPr>
            <a:spLocks noGrp="1"/>
          </p:cNvSpPr>
          <p:nvPr>
            <p:ph type="title"/>
          </p:nvPr>
        </p:nvSpPr>
        <p:spPr/>
        <p:txBody>
          <a:bodyPr>
            <a:normAutofit/>
          </a:bodyPr>
          <a:lstStyle/>
          <a:p>
            <a:r>
              <a:rPr lang="en-US" dirty="0"/>
              <a:t>Malpractice  generalities</a:t>
            </a:r>
          </a:p>
        </p:txBody>
      </p:sp>
      <p:sp>
        <p:nvSpPr>
          <p:cNvPr id="3" name="Content Placeholder 2">
            <a:extLst>
              <a:ext uri="{FF2B5EF4-FFF2-40B4-BE49-F238E27FC236}">
                <a16:creationId xmlns:a16="http://schemas.microsoft.com/office/drawing/2014/main" id="{C2B49C9D-46A6-DCB5-7411-D38E59C48A6A}"/>
              </a:ext>
            </a:extLst>
          </p:cNvPr>
          <p:cNvSpPr>
            <a:spLocks noGrp="1"/>
          </p:cNvSpPr>
          <p:nvPr>
            <p:ph idx="1"/>
          </p:nvPr>
        </p:nvSpPr>
        <p:spPr/>
        <p:txBody>
          <a:bodyPr>
            <a:normAutofit fontScale="92500"/>
          </a:bodyPr>
          <a:lstStyle/>
          <a:p>
            <a:r>
              <a:rPr lang="en-US" dirty="0"/>
              <a:t>The standard of care is key ….you don’t have to be a super star….just average. What would a like practitioner do in a similar arena</a:t>
            </a:r>
          </a:p>
          <a:p>
            <a:r>
              <a:rPr lang="en-US" dirty="0"/>
              <a:t>It’s expensive to sue someone, the plaintive attorneys have to have pretty deep pockets …most cases are taken on contingency. Cheaper to go after slip and fall or motor vehicle cases…</a:t>
            </a:r>
          </a:p>
          <a:p>
            <a:r>
              <a:rPr lang="en-US" dirty="0"/>
              <a:t> But my friend who works for a state wide firm  that defends Drs. says they are busier than ever</a:t>
            </a:r>
          </a:p>
        </p:txBody>
      </p:sp>
    </p:spTree>
    <p:extLst>
      <p:ext uri="{BB962C8B-B14F-4D97-AF65-F5344CB8AC3E}">
        <p14:creationId xmlns:p14="http://schemas.microsoft.com/office/powerpoint/2010/main" val="3254538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8665-2BF2-84A0-7506-46599EF8C2A0}"/>
              </a:ext>
            </a:extLst>
          </p:cNvPr>
          <p:cNvSpPr>
            <a:spLocks noGrp="1"/>
          </p:cNvSpPr>
          <p:nvPr>
            <p:ph type="title"/>
          </p:nvPr>
        </p:nvSpPr>
        <p:spPr/>
        <p:txBody>
          <a:bodyPr>
            <a:normAutofit/>
          </a:bodyPr>
          <a:lstStyle/>
          <a:p>
            <a:r>
              <a:rPr lang="en-US" dirty="0"/>
              <a:t>Malpractice generalities</a:t>
            </a:r>
          </a:p>
        </p:txBody>
      </p:sp>
      <p:sp>
        <p:nvSpPr>
          <p:cNvPr id="3" name="Content Placeholder 2">
            <a:extLst>
              <a:ext uri="{FF2B5EF4-FFF2-40B4-BE49-F238E27FC236}">
                <a16:creationId xmlns:a16="http://schemas.microsoft.com/office/drawing/2014/main" id="{E4567DEF-D42D-A870-2A3C-A8B76AB9DAE1}"/>
              </a:ext>
            </a:extLst>
          </p:cNvPr>
          <p:cNvSpPr>
            <a:spLocks noGrp="1"/>
          </p:cNvSpPr>
          <p:nvPr>
            <p:ph idx="1"/>
          </p:nvPr>
        </p:nvSpPr>
        <p:spPr/>
        <p:txBody>
          <a:bodyPr/>
          <a:lstStyle/>
          <a:p>
            <a:r>
              <a:rPr lang="en-US" dirty="0"/>
              <a:t>People who are injured and sue: ask for compensation for medical expenses, loss of wages &amp; pain and suffering. </a:t>
            </a:r>
          </a:p>
          <a:p>
            <a:r>
              <a:rPr lang="en-US" dirty="0"/>
              <a:t>They can also ask for punitive damages</a:t>
            </a:r>
          </a:p>
        </p:txBody>
      </p:sp>
    </p:spTree>
    <p:extLst>
      <p:ext uri="{BB962C8B-B14F-4D97-AF65-F5344CB8AC3E}">
        <p14:creationId xmlns:p14="http://schemas.microsoft.com/office/powerpoint/2010/main" val="416682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3CC61-CE7B-5198-A36A-7FCE8251C889}"/>
              </a:ext>
            </a:extLst>
          </p:cNvPr>
          <p:cNvSpPr>
            <a:spLocks noGrp="1"/>
          </p:cNvSpPr>
          <p:nvPr>
            <p:ph type="title"/>
          </p:nvPr>
        </p:nvSpPr>
        <p:spPr/>
        <p:txBody>
          <a:bodyPr/>
          <a:lstStyle/>
          <a:p>
            <a:r>
              <a:rPr lang="en-US" dirty="0"/>
              <a:t>What are punitive damages</a:t>
            </a:r>
          </a:p>
        </p:txBody>
      </p:sp>
      <p:sp>
        <p:nvSpPr>
          <p:cNvPr id="3" name="Content Placeholder 2">
            <a:extLst>
              <a:ext uri="{FF2B5EF4-FFF2-40B4-BE49-F238E27FC236}">
                <a16:creationId xmlns:a16="http://schemas.microsoft.com/office/drawing/2014/main" id="{BB409B92-774C-8AD9-E0B3-FEE90F87954B}"/>
              </a:ext>
            </a:extLst>
          </p:cNvPr>
          <p:cNvSpPr>
            <a:spLocks noGrp="1"/>
          </p:cNvSpPr>
          <p:nvPr>
            <p:ph idx="1"/>
          </p:nvPr>
        </p:nvSpPr>
        <p:spPr/>
        <p:txBody>
          <a:bodyPr/>
          <a:lstStyle/>
          <a:p>
            <a:r>
              <a:rPr lang="en-US" sz="2800" dirty="0"/>
              <a:t>To punish the Dr.  </a:t>
            </a:r>
          </a:p>
          <a:p>
            <a:endParaRPr lang="en-US" dirty="0"/>
          </a:p>
          <a:p>
            <a:r>
              <a:rPr lang="en-US" dirty="0"/>
              <a:t>They would have to prove that the dr. had reckless disregard for the patient or that the Dr. purposely tried to injure the patient. </a:t>
            </a:r>
          </a:p>
        </p:txBody>
      </p:sp>
    </p:spTree>
    <p:extLst>
      <p:ext uri="{BB962C8B-B14F-4D97-AF65-F5344CB8AC3E}">
        <p14:creationId xmlns:p14="http://schemas.microsoft.com/office/powerpoint/2010/main" val="3209415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8F637-57AE-349C-5D70-349BEC800B1B}"/>
              </a:ext>
            </a:extLst>
          </p:cNvPr>
          <p:cNvSpPr>
            <a:spLocks noGrp="1"/>
          </p:cNvSpPr>
          <p:nvPr>
            <p:ph type="title"/>
          </p:nvPr>
        </p:nvSpPr>
        <p:spPr/>
        <p:txBody>
          <a:bodyPr>
            <a:normAutofit fontScale="90000"/>
          </a:bodyPr>
          <a:lstStyle/>
          <a:p>
            <a:r>
              <a:rPr lang="en-US" dirty="0"/>
              <a:t>Age matters: harder to get lawyer to take your case</a:t>
            </a:r>
          </a:p>
        </p:txBody>
      </p:sp>
      <p:sp>
        <p:nvSpPr>
          <p:cNvPr id="3" name="Content Placeholder 2">
            <a:extLst>
              <a:ext uri="{FF2B5EF4-FFF2-40B4-BE49-F238E27FC236}">
                <a16:creationId xmlns:a16="http://schemas.microsoft.com/office/drawing/2014/main" id="{B7994431-90AA-FFB5-C623-7EBFA508843F}"/>
              </a:ext>
            </a:extLst>
          </p:cNvPr>
          <p:cNvSpPr>
            <a:spLocks noGrp="1"/>
          </p:cNvSpPr>
          <p:nvPr>
            <p:ph idx="1"/>
          </p:nvPr>
        </p:nvSpPr>
        <p:spPr/>
        <p:txBody>
          <a:bodyPr>
            <a:normAutofit lnSpcReduction="10000"/>
          </a:bodyPr>
          <a:lstStyle/>
          <a:p>
            <a:r>
              <a:rPr lang="en-US" dirty="0"/>
              <a:t>Sue for lost wages….less when you are older</a:t>
            </a:r>
          </a:p>
          <a:p>
            <a:r>
              <a:rPr lang="en-US" dirty="0"/>
              <a:t>So called Free Kill law …longstanding in Florida.  Only state in USA that has this </a:t>
            </a:r>
          </a:p>
          <a:p>
            <a:r>
              <a:rPr lang="en-US" dirty="0"/>
              <a:t> If there is no surviving spouse or child  under the age of 25 then the family is ineligible to collect damages from a wrongful death other than direct economic damages: usually drs. bills and funeral. </a:t>
            </a:r>
          </a:p>
          <a:p>
            <a:r>
              <a:rPr lang="en-US" dirty="0"/>
              <a:t>State Senator Clay Yarborough plans to file again this year. . </a:t>
            </a:r>
          </a:p>
          <a:p>
            <a:endParaRPr lang="en-US" dirty="0"/>
          </a:p>
        </p:txBody>
      </p:sp>
    </p:spTree>
    <p:extLst>
      <p:ext uri="{BB962C8B-B14F-4D97-AF65-F5344CB8AC3E}">
        <p14:creationId xmlns:p14="http://schemas.microsoft.com/office/powerpoint/2010/main" val="147253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AD821-DB1A-2708-8230-4B319BAB835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DCC969C-28AC-3EAD-FD1D-B0B4F464E528}"/>
              </a:ext>
            </a:extLst>
          </p:cNvPr>
          <p:cNvPicPr>
            <a:picLocks noGrp="1" noChangeAspect="1"/>
          </p:cNvPicPr>
          <p:nvPr>
            <p:ph idx="1"/>
          </p:nvPr>
        </p:nvPicPr>
        <p:blipFill>
          <a:blip r:embed="rId2"/>
          <a:stretch>
            <a:fillRect/>
          </a:stretch>
        </p:blipFill>
        <p:spPr>
          <a:xfrm>
            <a:off x="2286000" y="886883"/>
            <a:ext cx="4038600" cy="5384802"/>
          </a:xfrm>
          <a:prstGeom prst="rect">
            <a:avLst/>
          </a:prstGeom>
        </p:spPr>
      </p:pic>
    </p:spTree>
    <p:extLst>
      <p:ext uri="{BB962C8B-B14F-4D97-AF65-F5344CB8AC3E}">
        <p14:creationId xmlns:p14="http://schemas.microsoft.com/office/powerpoint/2010/main" val="3495854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England JOM</a:t>
            </a:r>
            <a:br>
              <a:rPr lang="en-US" dirty="0"/>
            </a:br>
            <a:r>
              <a:rPr lang="en-US" dirty="0"/>
              <a:t>January 2017</a:t>
            </a:r>
          </a:p>
        </p:txBody>
      </p:sp>
      <p:sp>
        <p:nvSpPr>
          <p:cNvPr id="3" name="Content Placeholder 2"/>
          <p:cNvSpPr>
            <a:spLocks noGrp="1"/>
          </p:cNvSpPr>
          <p:nvPr>
            <p:ph idx="1"/>
          </p:nvPr>
        </p:nvSpPr>
        <p:spPr/>
        <p:txBody>
          <a:bodyPr/>
          <a:lstStyle/>
          <a:p>
            <a:r>
              <a:rPr lang="en-US" dirty="0"/>
              <a:t>Hospital medical errors are the 3</a:t>
            </a:r>
            <a:r>
              <a:rPr lang="en-US" baseline="30000" dirty="0"/>
              <a:t>rd</a:t>
            </a:r>
            <a:r>
              <a:rPr lang="en-US" dirty="0"/>
              <a:t> leading cause of death in the US, behind Cardiovascular disease and Cancer…busted.</a:t>
            </a:r>
          </a:p>
        </p:txBody>
      </p:sp>
    </p:spTree>
    <p:extLst>
      <p:ext uri="{BB962C8B-B14F-4D97-AF65-F5344CB8AC3E}">
        <p14:creationId xmlns:p14="http://schemas.microsoft.com/office/powerpoint/2010/main" val="2826572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F78B-B577-4961-9B17-F29EA09FA496}"/>
              </a:ext>
            </a:extLst>
          </p:cNvPr>
          <p:cNvSpPr>
            <a:spLocks noGrp="1"/>
          </p:cNvSpPr>
          <p:nvPr>
            <p:ph type="title"/>
          </p:nvPr>
        </p:nvSpPr>
        <p:spPr/>
        <p:txBody>
          <a:bodyPr/>
          <a:lstStyle/>
          <a:p>
            <a:r>
              <a:rPr lang="en-US" dirty="0"/>
              <a:t>Medical errors</a:t>
            </a:r>
          </a:p>
        </p:txBody>
      </p:sp>
      <p:sp>
        <p:nvSpPr>
          <p:cNvPr id="3" name="Content Placeholder 2">
            <a:extLst>
              <a:ext uri="{FF2B5EF4-FFF2-40B4-BE49-F238E27FC236}">
                <a16:creationId xmlns:a16="http://schemas.microsoft.com/office/drawing/2014/main" id="{0D883B8D-DD5C-414C-9737-FCFB6679C936}"/>
              </a:ext>
            </a:extLst>
          </p:cNvPr>
          <p:cNvSpPr>
            <a:spLocks noGrp="1"/>
          </p:cNvSpPr>
          <p:nvPr>
            <p:ph idx="1"/>
          </p:nvPr>
        </p:nvSpPr>
        <p:spPr/>
        <p:txBody>
          <a:bodyPr/>
          <a:lstStyle/>
          <a:p>
            <a:r>
              <a:rPr lang="en-US" dirty="0"/>
              <a:t>They are real but they are not the 3</a:t>
            </a:r>
            <a:r>
              <a:rPr lang="en-US" baseline="30000" dirty="0"/>
              <a:t>rd</a:t>
            </a:r>
            <a:r>
              <a:rPr lang="en-US" dirty="0"/>
              <a:t> most common cause of death.  Article written by Jonathan </a:t>
            </a:r>
            <a:r>
              <a:rPr lang="en-US" dirty="0" err="1"/>
              <a:t>Jarry</a:t>
            </a:r>
            <a:r>
              <a:rPr lang="en-US" dirty="0"/>
              <a:t>, </a:t>
            </a:r>
            <a:r>
              <a:rPr lang="en-US" dirty="0" err="1"/>
              <a:t>M.Sc</a:t>
            </a:r>
            <a:r>
              <a:rPr lang="en-US" dirty="0"/>
              <a:t>  McGill newsletter Aug 2021.</a:t>
            </a:r>
          </a:p>
          <a:p>
            <a:r>
              <a:rPr lang="en-US" dirty="0"/>
              <a:t>Wrong dx,  drug dosage errors, treatment delays are probably underestimated because these occur in clinics and not the hospitals where most of the studies are done.</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908788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0FA-055D-4BAB-9224-AA496310C4A1}"/>
              </a:ext>
            </a:extLst>
          </p:cNvPr>
          <p:cNvSpPr>
            <a:spLocks noGrp="1"/>
          </p:cNvSpPr>
          <p:nvPr>
            <p:ph type="title"/>
          </p:nvPr>
        </p:nvSpPr>
        <p:spPr/>
        <p:txBody>
          <a:bodyPr>
            <a:normAutofit fontScale="90000"/>
          </a:bodyPr>
          <a:lstStyle/>
          <a:p>
            <a:r>
              <a:rPr lang="en-US" dirty="0"/>
              <a:t>McGill newsletter</a:t>
            </a:r>
            <a:br>
              <a:rPr lang="en-US" dirty="0"/>
            </a:br>
            <a:r>
              <a:rPr lang="en-US" dirty="0"/>
              <a:t>Jonathon </a:t>
            </a:r>
            <a:r>
              <a:rPr lang="en-US" dirty="0" err="1"/>
              <a:t>Jarry</a:t>
            </a:r>
            <a:r>
              <a:rPr lang="en-US" dirty="0"/>
              <a:t> cont</a:t>
            </a:r>
          </a:p>
        </p:txBody>
      </p:sp>
      <p:sp>
        <p:nvSpPr>
          <p:cNvPr id="3" name="Content Placeholder 2">
            <a:extLst>
              <a:ext uri="{FF2B5EF4-FFF2-40B4-BE49-F238E27FC236}">
                <a16:creationId xmlns:a16="http://schemas.microsoft.com/office/drawing/2014/main" id="{215CE6F2-B6C7-41AC-AFFD-AAFDD858E227}"/>
              </a:ext>
            </a:extLst>
          </p:cNvPr>
          <p:cNvSpPr>
            <a:spLocks noGrp="1"/>
          </p:cNvSpPr>
          <p:nvPr>
            <p:ph idx="1"/>
          </p:nvPr>
        </p:nvSpPr>
        <p:spPr/>
        <p:txBody>
          <a:bodyPr/>
          <a:lstStyle/>
          <a:p>
            <a:r>
              <a:rPr lang="en-US" dirty="0"/>
              <a:t>The data that was used to say med errors are the 3</a:t>
            </a:r>
            <a:r>
              <a:rPr lang="en-US" baseline="30000" dirty="0"/>
              <a:t>rd</a:t>
            </a:r>
            <a:r>
              <a:rPr lang="en-US" dirty="0"/>
              <a:t> leading cause of death came from extrapolation of data. One study was done in Colorado and Utah and the other  study was done in New York</a:t>
            </a:r>
          </a:p>
          <a:p>
            <a:r>
              <a:rPr lang="en-US" dirty="0"/>
              <a:t>They took that data and applied it to all hospitals in the United States and concluded that between 44,000  and 98,000 people die each </a:t>
            </a:r>
            <a:r>
              <a:rPr lang="en-US" dirty="0" err="1"/>
              <a:t>yr</a:t>
            </a:r>
            <a:r>
              <a:rPr lang="en-US" dirty="0"/>
              <a:t> from medical errors. </a:t>
            </a:r>
          </a:p>
        </p:txBody>
      </p:sp>
    </p:spTree>
    <p:extLst>
      <p:ext uri="{BB962C8B-B14F-4D97-AF65-F5344CB8AC3E}">
        <p14:creationId xmlns:p14="http://schemas.microsoft.com/office/powerpoint/2010/main" val="3830916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7FE0-7EEC-4A42-BCB6-1F04D74664FA}"/>
              </a:ext>
            </a:extLst>
          </p:cNvPr>
          <p:cNvSpPr>
            <a:spLocks noGrp="1"/>
          </p:cNvSpPr>
          <p:nvPr>
            <p:ph type="title"/>
          </p:nvPr>
        </p:nvSpPr>
        <p:spPr/>
        <p:txBody>
          <a:bodyPr/>
          <a:lstStyle/>
          <a:p>
            <a:r>
              <a:rPr lang="en-US" dirty="0"/>
              <a:t>Jonathon </a:t>
            </a:r>
            <a:r>
              <a:rPr lang="en-US" dirty="0" err="1"/>
              <a:t>Jarry</a:t>
            </a:r>
            <a:r>
              <a:rPr lang="en-US" dirty="0"/>
              <a:t> </a:t>
            </a:r>
            <a:r>
              <a:rPr lang="en-US" dirty="0" err="1"/>
              <a:t>cont</a:t>
            </a:r>
            <a:endParaRPr lang="en-US" dirty="0"/>
          </a:p>
        </p:txBody>
      </p:sp>
      <p:sp>
        <p:nvSpPr>
          <p:cNvPr id="3" name="Content Placeholder 2">
            <a:extLst>
              <a:ext uri="{FF2B5EF4-FFF2-40B4-BE49-F238E27FC236}">
                <a16:creationId xmlns:a16="http://schemas.microsoft.com/office/drawing/2014/main" id="{361F2C75-805E-4596-B257-5A6394564AEA}"/>
              </a:ext>
            </a:extLst>
          </p:cNvPr>
          <p:cNvSpPr>
            <a:spLocks noGrp="1"/>
          </p:cNvSpPr>
          <p:nvPr>
            <p:ph idx="1"/>
          </p:nvPr>
        </p:nvSpPr>
        <p:spPr/>
        <p:txBody>
          <a:bodyPr/>
          <a:lstStyle/>
          <a:p>
            <a:r>
              <a:rPr lang="en-US" dirty="0"/>
              <a:t>The other study he sited was from the British journal of medicine and their extrapolation estimated that 400,000 deaths occur annually from medical errors performed in </a:t>
            </a:r>
            <a:r>
              <a:rPr lang="en-US" b="1" dirty="0">
                <a:highlight>
                  <a:srgbClr val="FFFF00"/>
                </a:highlight>
              </a:rPr>
              <a:t>hospitals</a:t>
            </a:r>
            <a:r>
              <a:rPr lang="en-US" dirty="0"/>
              <a:t>.  That translates to nearly 66% of all </a:t>
            </a:r>
            <a:r>
              <a:rPr lang="en-US" dirty="0">
                <a:highlight>
                  <a:srgbClr val="FFFF00"/>
                </a:highlight>
              </a:rPr>
              <a:t>deaths</a:t>
            </a:r>
            <a:r>
              <a:rPr lang="en-US" dirty="0"/>
              <a:t> would be from medical errors</a:t>
            </a:r>
          </a:p>
          <a:p>
            <a:r>
              <a:rPr lang="en-US" dirty="0"/>
              <a:t>That is not credible. Others studies suggest a number closer to 3-4%</a:t>
            </a:r>
          </a:p>
        </p:txBody>
      </p:sp>
    </p:spTree>
    <p:extLst>
      <p:ext uri="{BB962C8B-B14F-4D97-AF65-F5344CB8AC3E}">
        <p14:creationId xmlns:p14="http://schemas.microsoft.com/office/powerpoint/2010/main" val="2999683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6E734-15CE-448F-A12F-D03BF74C95B3}"/>
              </a:ext>
            </a:extLst>
          </p:cNvPr>
          <p:cNvSpPr>
            <a:spLocks noGrp="1"/>
          </p:cNvSpPr>
          <p:nvPr>
            <p:ph type="title"/>
          </p:nvPr>
        </p:nvSpPr>
        <p:spPr>
          <a:xfrm>
            <a:off x="1095023" y="817582"/>
            <a:ext cx="7134577" cy="4973618"/>
          </a:xfrm>
        </p:spPr>
        <p:txBody>
          <a:bodyPr>
            <a:normAutofit/>
          </a:bodyPr>
          <a:lstStyle/>
          <a:p>
            <a:r>
              <a:rPr lang="en-US" dirty="0"/>
              <a:t>25% of hospitalized patients </a:t>
            </a:r>
            <a:br>
              <a:rPr lang="en-US" dirty="0"/>
            </a:br>
            <a:r>
              <a:rPr lang="en-US" dirty="0"/>
              <a:t>experience preventable medical errors</a:t>
            </a:r>
            <a:r>
              <a:rPr lang="en-US" dirty="0">
                <a:highlight>
                  <a:srgbClr val="FFFF00"/>
                </a:highlight>
              </a:rPr>
              <a:t>…(not death)</a:t>
            </a:r>
            <a:br>
              <a:rPr lang="en-US" dirty="0">
                <a:highlight>
                  <a:srgbClr val="FFFF00"/>
                </a:highlight>
              </a:rPr>
            </a:br>
            <a:br>
              <a:rPr lang="en-US" dirty="0"/>
            </a:br>
            <a:r>
              <a:rPr lang="en-US" sz="3100" dirty="0"/>
              <a:t>Dr. Marty </a:t>
            </a:r>
            <a:r>
              <a:rPr lang="en-US" sz="3100" dirty="0" err="1"/>
              <a:t>Makary</a:t>
            </a:r>
            <a:r>
              <a:rPr lang="en-US" sz="3100" dirty="0"/>
              <a:t>, MD, MPH</a:t>
            </a:r>
            <a:br>
              <a:rPr lang="en-US" sz="3100" dirty="0"/>
            </a:br>
            <a:r>
              <a:rPr lang="en-US" sz="3100" dirty="0"/>
              <a:t>Johns Hopkins school of Public Health. (Bottom Line, Jan 14 2013)</a:t>
            </a:r>
          </a:p>
        </p:txBody>
      </p:sp>
    </p:spTree>
    <p:extLst>
      <p:ext uri="{BB962C8B-B14F-4D97-AF65-F5344CB8AC3E}">
        <p14:creationId xmlns:p14="http://schemas.microsoft.com/office/powerpoint/2010/main" val="1952194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Factors  that Contribute</a:t>
            </a:r>
          </a:p>
        </p:txBody>
      </p:sp>
      <p:sp>
        <p:nvSpPr>
          <p:cNvPr id="3" name="Content Placeholder 2"/>
          <p:cNvSpPr>
            <a:spLocks noGrp="1"/>
          </p:cNvSpPr>
          <p:nvPr>
            <p:ph idx="1"/>
          </p:nvPr>
        </p:nvSpPr>
        <p:spPr/>
        <p:txBody>
          <a:bodyPr/>
          <a:lstStyle/>
          <a:p>
            <a:r>
              <a:rPr lang="en-US" dirty="0"/>
              <a:t>Highly complicated technologies</a:t>
            </a:r>
          </a:p>
          <a:p>
            <a:r>
              <a:rPr lang="en-US" dirty="0"/>
              <a:t>Fill in drs.</a:t>
            </a:r>
          </a:p>
          <a:p>
            <a:r>
              <a:rPr lang="en-US" dirty="0"/>
              <a:t>Language barriers…. Google translate !!</a:t>
            </a:r>
          </a:p>
          <a:p>
            <a:r>
              <a:rPr lang="en-US" dirty="0"/>
              <a:t>Too many patients? </a:t>
            </a:r>
          </a:p>
          <a:p>
            <a:r>
              <a:rPr lang="en-US" dirty="0"/>
              <a:t>Communication barriers between staff, and or patients. </a:t>
            </a:r>
          </a:p>
          <a:p>
            <a:endParaRPr lang="en-US" dirty="0"/>
          </a:p>
          <a:p>
            <a:endParaRPr lang="en-US" dirty="0"/>
          </a:p>
        </p:txBody>
      </p:sp>
    </p:spTree>
    <p:extLst>
      <p:ext uri="{BB962C8B-B14F-4D97-AF65-F5344CB8AC3E}">
        <p14:creationId xmlns:p14="http://schemas.microsoft.com/office/powerpoint/2010/main" val="309757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a:solidFill>
                  <a:schemeClr val="accent1">
                    <a:satMod val="150000"/>
                  </a:schemeClr>
                </a:solidFill>
              </a:rPr>
              <a:t>17  Yr. Malpractice Data</a:t>
            </a:r>
            <a:br>
              <a:rPr lang="en-US" dirty="0">
                <a:solidFill>
                  <a:schemeClr val="accent1">
                    <a:satMod val="150000"/>
                  </a:schemeClr>
                </a:solidFill>
              </a:rPr>
            </a:br>
            <a:r>
              <a:rPr lang="en-US" dirty="0">
                <a:solidFill>
                  <a:schemeClr val="accent1">
                    <a:satMod val="150000"/>
                  </a:schemeClr>
                </a:solidFill>
              </a:rPr>
              <a:t>old slide but reiterates the %’s</a:t>
            </a:r>
          </a:p>
        </p:txBody>
      </p:sp>
      <p:sp>
        <p:nvSpPr>
          <p:cNvPr id="20483" name="Content Placeholder 2"/>
          <p:cNvSpPr>
            <a:spLocks noGrp="1"/>
          </p:cNvSpPr>
          <p:nvPr>
            <p:ph idx="1"/>
          </p:nvPr>
        </p:nvSpPr>
        <p:spPr/>
        <p:txBody>
          <a:bodyPr/>
          <a:lstStyle/>
          <a:p>
            <a:pPr eaLnBrk="1" hangingPunct="1"/>
            <a:r>
              <a:rPr lang="en-US" dirty="0"/>
              <a:t>9/1990 -  3/ 2008</a:t>
            </a:r>
          </a:p>
          <a:p>
            <a:pPr eaLnBrk="1" hangingPunct="1"/>
            <a:endParaRPr lang="en-US" dirty="0"/>
          </a:p>
          <a:p>
            <a:pPr eaLnBrk="1" hangingPunct="1"/>
            <a:r>
              <a:rPr lang="en-US" dirty="0"/>
              <a:t>MD  232,727</a:t>
            </a:r>
          </a:p>
          <a:p>
            <a:pPr eaLnBrk="1" hangingPunct="1"/>
            <a:r>
              <a:rPr lang="en-US" dirty="0"/>
              <a:t>DO   14,733</a:t>
            </a:r>
          </a:p>
          <a:p>
            <a:pPr eaLnBrk="1" hangingPunct="1"/>
            <a:r>
              <a:rPr lang="en-US" dirty="0"/>
              <a:t>Dentists   40,261</a:t>
            </a:r>
          </a:p>
          <a:p>
            <a:pPr eaLnBrk="1" hangingPunct="1"/>
            <a:r>
              <a:rPr lang="en-US" dirty="0"/>
              <a:t>Podiatrists  6,618</a:t>
            </a:r>
          </a:p>
          <a:p>
            <a:pPr eaLnBrk="1" hangingPunct="1"/>
            <a:r>
              <a:rPr lang="en-US" dirty="0"/>
              <a:t>OD  580</a:t>
            </a:r>
          </a:p>
        </p:txBody>
      </p:sp>
      <p:sp>
        <p:nvSpPr>
          <p:cNvPr id="4" name="Footer Placeholder 3"/>
          <p:cNvSpPr>
            <a:spLocks noGrp="1"/>
          </p:cNvSpPr>
          <p:nvPr>
            <p:ph type="ftr" sz="quarter" idx="11"/>
          </p:nvPr>
        </p:nvSpPr>
        <p:spPr>
          <a:xfrm>
            <a:off x="2640013" y="6477000"/>
            <a:ext cx="5508625" cy="533400"/>
          </a:xfrm>
        </p:spPr>
        <p:txBody>
          <a:bodyPr/>
          <a:lstStyle/>
          <a:p>
            <a:pPr>
              <a:defRPr/>
            </a:pPr>
            <a:endParaRPr lang="en-US" dirty="0"/>
          </a:p>
        </p:txBody>
      </p:sp>
    </p:spTree>
    <p:extLst>
      <p:ext uri="{BB962C8B-B14F-4D97-AF65-F5344CB8AC3E}">
        <p14:creationId xmlns:p14="http://schemas.microsoft.com/office/powerpoint/2010/main" val="2355239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D067-27C9-4B18-91BC-7A3302D04713}"/>
              </a:ext>
            </a:extLst>
          </p:cNvPr>
          <p:cNvSpPr>
            <a:spLocks noGrp="1"/>
          </p:cNvSpPr>
          <p:nvPr>
            <p:ph type="title"/>
          </p:nvPr>
        </p:nvSpPr>
        <p:spPr/>
        <p:txBody>
          <a:bodyPr>
            <a:normAutofit fontScale="90000"/>
          </a:bodyPr>
          <a:lstStyle/>
          <a:p>
            <a:r>
              <a:rPr lang="en-US" dirty="0"/>
              <a:t>National practitioner data bank. NPDB</a:t>
            </a:r>
          </a:p>
        </p:txBody>
      </p:sp>
      <p:sp>
        <p:nvSpPr>
          <p:cNvPr id="3" name="Content Placeholder 2">
            <a:extLst>
              <a:ext uri="{FF2B5EF4-FFF2-40B4-BE49-F238E27FC236}">
                <a16:creationId xmlns:a16="http://schemas.microsoft.com/office/drawing/2014/main" id="{62D5E212-00E0-4F43-A19D-523EE2DAE4FE}"/>
              </a:ext>
            </a:extLst>
          </p:cNvPr>
          <p:cNvSpPr>
            <a:spLocks noGrp="1"/>
          </p:cNvSpPr>
          <p:nvPr>
            <p:ph idx="1"/>
          </p:nvPr>
        </p:nvSpPr>
        <p:spPr/>
        <p:txBody>
          <a:bodyPr/>
          <a:lstStyle/>
          <a:p>
            <a:r>
              <a:rPr lang="en-US" dirty="0"/>
              <a:t>The website that you can access and other governing boards</a:t>
            </a:r>
          </a:p>
          <a:p>
            <a:r>
              <a:rPr lang="en-US" dirty="0"/>
              <a:t>Public can see data but not individual Drs</a:t>
            </a:r>
          </a:p>
          <a:p>
            <a:r>
              <a:rPr lang="en-US" dirty="0"/>
              <a:t>If you have an incident, your insurance will make a summary of the case and you should ask to see it before it is published.</a:t>
            </a:r>
          </a:p>
          <a:p>
            <a:r>
              <a:rPr lang="en-US" dirty="0"/>
              <a:t>You can add an addendum…” I didn’t want to settle but my insurance insisted”</a:t>
            </a:r>
          </a:p>
        </p:txBody>
      </p:sp>
    </p:spTree>
    <p:extLst>
      <p:ext uri="{BB962C8B-B14F-4D97-AF65-F5344CB8AC3E}">
        <p14:creationId xmlns:p14="http://schemas.microsoft.com/office/powerpoint/2010/main" val="1483857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2EE3-9CEA-4F4C-B199-A498D2ED865F}"/>
              </a:ext>
            </a:extLst>
          </p:cNvPr>
          <p:cNvSpPr>
            <a:spLocks noGrp="1"/>
          </p:cNvSpPr>
          <p:nvPr>
            <p:ph type="title"/>
          </p:nvPr>
        </p:nvSpPr>
        <p:spPr/>
        <p:txBody>
          <a:bodyPr>
            <a:normAutofit fontScale="90000"/>
          </a:bodyPr>
          <a:lstStyle/>
          <a:p>
            <a:r>
              <a:rPr lang="en-US" sz="2800" dirty="0"/>
              <a:t>Percentage of claims</a:t>
            </a:r>
            <a:br>
              <a:rPr lang="en-US" sz="2800" dirty="0"/>
            </a:br>
            <a:r>
              <a:rPr lang="en-US" sz="2800" dirty="0"/>
              <a:t>National practitioner data bank</a:t>
            </a:r>
            <a:br>
              <a:rPr lang="en-US" sz="2800" dirty="0"/>
            </a:br>
            <a:r>
              <a:rPr lang="en-US" sz="2800" dirty="0"/>
              <a:t>Diagnosis: lead cause for med errors</a:t>
            </a:r>
          </a:p>
        </p:txBody>
      </p:sp>
      <p:sp>
        <p:nvSpPr>
          <p:cNvPr id="3" name="Content Placeholder 2">
            <a:extLst>
              <a:ext uri="{FF2B5EF4-FFF2-40B4-BE49-F238E27FC236}">
                <a16:creationId xmlns:a16="http://schemas.microsoft.com/office/drawing/2014/main" id="{06ABE8DD-151D-4818-B1D1-0EA7E627F868}"/>
              </a:ext>
            </a:extLst>
          </p:cNvPr>
          <p:cNvSpPr>
            <a:spLocks noGrp="1"/>
          </p:cNvSpPr>
          <p:nvPr>
            <p:ph idx="1"/>
          </p:nvPr>
        </p:nvSpPr>
        <p:spPr>
          <a:xfrm>
            <a:off x="1473797" y="2450337"/>
            <a:ext cx="6196405" cy="3603812"/>
          </a:xfrm>
        </p:spPr>
        <p:txBody>
          <a:bodyPr/>
          <a:lstStyle/>
          <a:p>
            <a:r>
              <a:rPr lang="en-US" dirty="0"/>
              <a:t>Diagnosis related  54%</a:t>
            </a:r>
          </a:p>
          <a:p>
            <a:r>
              <a:rPr lang="en-US" dirty="0"/>
              <a:t>Surgery related      18%</a:t>
            </a:r>
          </a:p>
          <a:p>
            <a:r>
              <a:rPr lang="en-US" dirty="0"/>
              <a:t>Anesthesia related 14%</a:t>
            </a:r>
          </a:p>
          <a:p>
            <a:r>
              <a:rPr lang="en-US" dirty="0"/>
              <a:t>Treatment related     4%</a:t>
            </a:r>
          </a:p>
          <a:p>
            <a:r>
              <a:rPr lang="en-US" dirty="0"/>
              <a:t>Obstetrics related      4%</a:t>
            </a:r>
          </a:p>
          <a:p>
            <a:r>
              <a:rPr lang="en-US" dirty="0"/>
              <a:t>Others 	                6%</a:t>
            </a:r>
          </a:p>
        </p:txBody>
      </p:sp>
    </p:spTree>
    <p:extLst>
      <p:ext uri="{BB962C8B-B14F-4D97-AF65-F5344CB8AC3E}">
        <p14:creationId xmlns:p14="http://schemas.microsoft.com/office/powerpoint/2010/main" val="30878090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4EBA-8919-4D45-8DCD-D809EC679213}"/>
              </a:ext>
            </a:extLst>
          </p:cNvPr>
          <p:cNvSpPr>
            <a:spLocks noGrp="1"/>
          </p:cNvSpPr>
          <p:nvPr>
            <p:ph type="title"/>
          </p:nvPr>
        </p:nvSpPr>
        <p:spPr/>
        <p:txBody>
          <a:bodyPr>
            <a:normAutofit fontScale="90000"/>
          </a:bodyPr>
          <a:lstStyle/>
          <a:p>
            <a:r>
              <a:rPr lang="en-US" dirty="0"/>
              <a:t>EMR…a potential litigation issue</a:t>
            </a:r>
          </a:p>
        </p:txBody>
      </p:sp>
      <p:sp>
        <p:nvSpPr>
          <p:cNvPr id="3" name="Content Placeholder 2">
            <a:extLst>
              <a:ext uri="{FF2B5EF4-FFF2-40B4-BE49-F238E27FC236}">
                <a16:creationId xmlns:a16="http://schemas.microsoft.com/office/drawing/2014/main" id="{7CD3A7C5-C4A5-4798-BB5D-7F5C47CFFB99}"/>
              </a:ext>
            </a:extLst>
          </p:cNvPr>
          <p:cNvSpPr>
            <a:spLocks noGrp="1"/>
          </p:cNvSpPr>
          <p:nvPr>
            <p:ph idx="1"/>
          </p:nvPr>
        </p:nvSpPr>
        <p:spPr/>
        <p:txBody>
          <a:bodyPr>
            <a:normAutofit fontScale="92500"/>
          </a:bodyPr>
          <a:lstStyle/>
          <a:p>
            <a:r>
              <a:rPr lang="en-US" dirty="0"/>
              <a:t>You must preserve your EMR: Back up back up</a:t>
            </a:r>
          </a:p>
          <a:p>
            <a:r>
              <a:rPr lang="en-US" dirty="0"/>
              <a:t>If you are sued and you don’t have the electronic chart you can be sued for </a:t>
            </a:r>
            <a:r>
              <a:rPr lang="en-US" b="1" u="sng" dirty="0"/>
              <a:t>spoliation of evidence</a:t>
            </a:r>
            <a:r>
              <a:rPr lang="en-US" dirty="0"/>
              <a:t>, which can be worse than medical malpractice.  It can result in what’s called “adverse inference”… which basically can switch the tables, where you have to prove you didn’t commit malpractice instead of the plaintiff having to prove that you did. </a:t>
            </a:r>
          </a:p>
        </p:txBody>
      </p:sp>
    </p:spTree>
    <p:extLst>
      <p:ext uri="{BB962C8B-B14F-4D97-AF65-F5344CB8AC3E}">
        <p14:creationId xmlns:p14="http://schemas.microsoft.com/office/powerpoint/2010/main" val="10517213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B4571-9059-4DB1-B133-E4280AB25398}"/>
              </a:ext>
            </a:extLst>
          </p:cNvPr>
          <p:cNvSpPr>
            <a:spLocks noGrp="1"/>
          </p:cNvSpPr>
          <p:nvPr>
            <p:ph type="title"/>
          </p:nvPr>
        </p:nvSpPr>
        <p:spPr/>
        <p:txBody>
          <a:bodyPr/>
          <a:lstStyle/>
          <a:p>
            <a:r>
              <a:rPr lang="en-US" dirty="0"/>
              <a:t>EMR challenges</a:t>
            </a:r>
          </a:p>
        </p:txBody>
      </p:sp>
      <p:sp>
        <p:nvSpPr>
          <p:cNvPr id="3" name="Content Placeholder 2">
            <a:extLst>
              <a:ext uri="{FF2B5EF4-FFF2-40B4-BE49-F238E27FC236}">
                <a16:creationId xmlns:a16="http://schemas.microsoft.com/office/drawing/2014/main" id="{46F7E3EB-3752-4773-988F-BCB3B1A0CE49}"/>
              </a:ext>
            </a:extLst>
          </p:cNvPr>
          <p:cNvSpPr>
            <a:spLocks noGrp="1"/>
          </p:cNvSpPr>
          <p:nvPr>
            <p:ph idx="1"/>
          </p:nvPr>
        </p:nvSpPr>
        <p:spPr/>
        <p:txBody>
          <a:bodyPr>
            <a:normAutofit fontScale="85000" lnSpcReduction="20000"/>
          </a:bodyPr>
          <a:lstStyle/>
          <a:p>
            <a:r>
              <a:rPr lang="en-US" dirty="0"/>
              <a:t>Cookie cutter notes</a:t>
            </a:r>
          </a:p>
          <a:p>
            <a:r>
              <a:rPr lang="en-US" dirty="0"/>
              <a:t>Did you check the correct box </a:t>
            </a:r>
          </a:p>
          <a:p>
            <a:r>
              <a:rPr lang="en-US" dirty="0"/>
              <a:t>The optic nerve was pink and health…really??? and you are treating glaucoma.</a:t>
            </a:r>
          </a:p>
          <a:p>
            <a:r>
              <a:rPr lang="en-US" dirty="0"/>
              <a:t>15 % of time with patient , much more time with charting</a:t>
            </a:r>
          </a:p>
          <a:p>
            <a:r>
              <a:rPr lang="en-US" dirty="0"/>
              <a:t>Difficult to leaf back and forth from exam one to exam 10. </a:t>
            </a:r>
          </a:p>
          <a:p>
            <a:r>
              <a:rPr lang="en-US" dirty="0"/>
              <a:t>Drawings are not like the old days…often scan in my drawing</a:t>
            </a:r>
          </a:p>
          <a:p>
            <a:r>
              <a:rPr lang="en-US" dirty="0"/>
              <a:t> I still like EMR, no one can say you went back and altered a chart. </a:t>
            </a:r>
          </a:p>
          <a:p>
            <a:endParaRPr lang="en-US" dirty="0"/>
          </a:p>
        </p:txBody>
      </p:sp>
    </p:spTree>
    <p:extLst>
      <p:ext uri="{BB962C8B-B14F-4D97-AF65-F5344CB8AC3E}">
        <p14:creationId xmlns:p14="http://schemas.microsoft.com/office/powerpoint/2010/main" val="12763853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Root Cause Analysis (RCA)</a:t>
            </a:r>
          </a:p>
        </p:txBody>
      </p:sp>
      <p:sp>
        <p:nvSpPr>
          <p:cNvPr id="3" name="Content Placeholder 2"/>
          <p:cNvSpPr>
            <a:spLocks noGrp="1"/>
          </p:cNvSpPr>
          <p:nvPr>
            <p:ph idx="1"/>
          </p:nvPr>
        </p:nvSpPr>
        <p:spPr/>
        <p:txBody>
          <a:bodyPr>
            <a:normAutofit/>
          </a:bodyPr>
          <a:lstStyle/>
          <a:p>
            <a:r>
              <a:rPr lang="en-US" dirty="0"/>
              <a:t>The “whys technique”: A great tool to use in practice to determine why an error in patient care was made.</a:t>
            </a:r>
          </a:p>
          <a:p>
            <a:r>
              <a:rPr lang="en-US" dirty="0"/>
              <a:t>What happened, Why did it happen and what do you do to prevent it from happening again. </a:t>
            </a:r>
          </a:p>
          <a:p>
            <a:r>
              <a:rPr lang="en-US" dirty="0"/>
              <a:t>In a hospital setting it will involve multiple disciplines and has a strict requirement of impartiality</a:t>
            </a:r>
          </a:p>
          <a:p>
            <a:endParaRPr lang="en-US" dirty="0"/>
          </a:p>
        </p:txBody>
      </p:sp>
    </p:spTree>
    <p:extLst>
      <p:ext uri="{BB962C8B-B14F-4D97-AF65-F5344CB8AC3E}">
        <p14:creationId xmlns:p14="http://schemas.microsoft.com/office/powerpoint/2010/main" val="37124275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Medscape Mal Practice Report 2015</a:t>
            </a:r>
          </a:p>
        </p:txBody>
      </p:sp>
      <p:sp>
        <p:nvSpPr>
          <p:cNvPr id="3" name="Content Placeholder 2"/>
          <p:cNvSpPr>
            <a:spLocks noGrp="1"/>
          </p:cNvSpPr>
          <p:nvPr>
            <p:ph idx="1"/>
          </p:nvPr>
        </p:nvSpPr>
        <p:spPr/>
        <p:txBody>
          <a:bodyPr/>
          <a:lstStyle/>
          <a:p>
            <a:r>
              <a:rPr lang="en-US" dirty="0"/>
              <a:t>4,000 MDs were surveyed</a:t>
            </a:r>
          </a:p>
          <a:p>
            <a:r>
              <a:rPr lang="en-US" dirty="0"/>
              <a:t>OB- </a:t>
            </a:r>
            <a:r>
              <a:rPr lang="en-US" dirty="0" err="1"/>
              <a:t>Gyns</a:t>
            </a:r>
            <a:r>
              <a:rPr lang="en-US" dirty="0"/>
              <a:t>, Most likely to be sued</a:t>
            </a:r>
          </a:p>
          <a:p>
            <a:r>
              <a:rPr lang="en-US" dirty="0"/>
              <a:t>Psychiatrists and pediatricians least likely</a:t>
            </a:r>
          </a:p>
          <a:p>
            <a:r>
              <a:rPr lang="en-US" dirty="0"/>
              <a:t>Males 2 ½ times more likely to be sued than Females</a:t>
            </a:r>
          </a:p>
          <a:p>
            <a:r>
              <a:rPr lang="en-US" dirty="0"/>
              <a:t>85% of OBs, 83% general surgeons, 79% </a:t>
            </a:r>
            <a:r>
              <a:rPr lang="en-US" dirty="0" err="1"/>
              <a:t>orthopods</a:t>
            </a:r>
            <a:r>
              <a:rPr lang="en-US" dirty="0"/>
              <a:t> admit to being sued. </a:t>
            </a:r>
          </a:p>
          <a:p>
            <a:endParaRPr lang="en-US" dirty="0"/>
          </a:p>
        </p:txBody>
      </p:sp>
    </p:spTree>
    <p:extLst>
      <p:ext uri="{BB962C8B-B14F-4D97-AF65-F5344CB8AC3E}">
        <p14:creationId xmlns:p14="http://schemas.microsoft.com/office/powerpoint/2010/main" val="932817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½ times more likely</a:t>
            </a:r>
          </a:p>
        </p:txBody>
      </p:sp>
      <p:sp>
        <p:nvSpPr>
          <p:cNvPr id="4" name="Content Placeholder 3"/>
          <p:cNvSpPr>
            <a:spLocks noGrp="1"/>
          </p:cNvSpPr>
          <p:nvPr>
            <p:ph idx="1"/>
          </p:nvPr>
        </p:nvSpPr>
        <p:spPr/>
        <p:txBody>
          <a:bodyPr/>
          <a:lstStyle/>
          <a:p>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862548"/>
            <a:ext cx="5943601" cy="4300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70252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1026"/>
          <p:cNvSpPr>
            <a:spLocks noGrp="1" noChangeArrowheads="1"/>
          </p:cNvSpPr>
          <p:nvPr>
            <p:ph type="title"/>
          </p:nvPr>
        </p:nvSpPr>
        <p:spPr/>
        <p:txBody>
          <a:bodyPr/>
          <a:lstStyle/>
          <a:p>
            <a:pPr eaLnBrk="1" fontAlgn="auto" hangingPunct="1">
              <a:spcAft>
                <a:spcPts val="0"/>
              </a:spcAft>
              <a:defRPr/>
            </a:pPr>
            <a:r>
              <a:rPr lang="en-US" dirty="0">
                <a:solidFill>
                  <a:schemeClr val="accent1">
                    <a:satMod val="150000"/>
                  </a:schemeClr>
                </a:solidFill>
              </a:rPr>
              <a:t>Law 101</a:t>
            </a:r>
          </a:p>
        </p:txBody>
      </p:sp>
      <p:sp>
        <p:nvSpPr>
          <p:cNvPr id="31747" name="Rectangle 1027"/>
          <p:cNvSpPr>
            <a:spLocks noGrp="1" noChangeArrowheads="1"/>
          </p:cNvSpPr>
          <p:nvPr>
            <p:ph idx="1"/>
          </p:nvPr>
        </p:nvSpPr>
        <p:spPr/>
        <p:txBody>
          <a:bodyPr>
            <a:normAutofit lnSpcReduction="10000"/>
          </a:bodyPr>
          <a:lstStyle/>
          <a:p>
            <a:pPr eaLnBrk="1" hangingPunct="1"/>
            <a:r>
              <a:rPr lang="en-US" dirty="0"/>
              <a:t>You receive a letter from a plaintiff’s attorney saying they are intending to sue you, that means they have received your chart and have gotten another OD to sign a medical affidavit…….. Which means a like physician states that your care fell outside the </a:t>
            </a:r>
            <a:r>
              <a:rPr lang="en-US" dirty="0" err="1"/>
              <a:t>std</a:t>
            </a:r>
            <a:r>
              <a:rPr lang="en-US" dirty="0"/>
              <a:t> of care. </a:t>
            </a:r>
          </a:p>
          <a:p>
            <a:pPr eaLnBrk="1" hangingPunct="1"/>
            <a:r>
              <a:rPr lang="en-US" dirty="0"/>
              <a:t>You then call your insurance co. and you are assigned an attorney and you have 90 days to respond</a:t>
            </a:r>
          </a:p>
        </p:txBody>
      </p:sp>
    </p:spTree>
    <p:extLst>
      <p:ext uri="{BB962C8B-B14F-4D97-AF65-F5344CB8AC3E}">
        <p14:creationId xmlns:p14="http://schemas.microsoft.com/office/powerpoint/2010/main" val="1863312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t>Med Mal  ( medical professional liability)</a:t>
            </a:r>
          </a:p>
        </p:txBody>
      </p:sp>
      <p:sp>
        <p:nvSpPr>
          <p:cNvPr id="3" name="Content Placeholder 2"/>
          <p:cNvSpPr>
            <a:spLocks noGrp="1"/>
          </p:cNvSpPr>
          <p:nvPr>
            <p:ph idx="1"/>
          </p:nvPr>
        </p:nvSpPr>
        <p:spPr/>
        <p:txBody>
          <a:bodyPr>
            <a:normAutofit/>
          </a:bodyPr>
          <a:lstStyle/>
          <a:p>
            <a:r>
              <a:rPr lang="en-US" sz="3600" dirty="0"/>
              <a:t>The usual cause of action for a suit is Negligence. </a:t>
            </a:r>
          </a:p>
          <a:p>
            <a:r>
              <a:rPr lang="en-US" sz="3600" dirty="0"/>
              <a:t>The plaintiff has the burden of proof to establish 4 elements for a finding of negligence:</a:t>
            </a:r>
          </a:p>
        </p:txBody>
      </p:sp>
    </p:spTree>
    <p:extLst>
      <p:ext uri="{BB962C8B-B14F-4D97-AF65-F5344CB8AC3E}">
        <p14:creationId xmlns:p14="http://schemas.microsoft.com/office/powerpoint/2010/main" val="1754508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t>The 4 Element of Proving Negligence</a:t>
            </a:r>
          </a:p>
        </p:txBody>
      </p:sp>
      <p:sp>
        <p:nvSpPr>
          <p:cNvPr id="3" name="Content Placeholder 2"/>
          <p:cNvSpPr>
            <a:spLocks noGrp="1"/>
          </p:cNvSpPr>
          <p:nvPr>
            <p:ph idx="1"/>
          </p:nvPr>
        </p:nvSpPr>
        <p:spPr/>
        <p:txBody>
          <a:bodyPr>
            <a:normAutofit fontScale="92500" lnSpcReduction="10000"/>
          </a:bodyPr>
          <a:lstStyle/>
          <a:p>
            <a:r>
              <a:rPr lang="en-US" sz="3600" dirty="0"/>
              <a:t>1. Legal duty is established</a:t>
            </a:r>
          </a:p>
          <a:p>
            <a:r>
              <a:rPr lang="en-US" sz="3600" dirty="0"/>
              <a:t>2. Breach of duty or breach of the standard of care.</a:t>
            </a:r>
          </a:p>
          <a:p>
            <a:r>
              <a:rPr lang="en-US" sz="3600" dirty="0"/>
              <a:t>3. Causation. The breach of duty caused the injury</a:t>
            </a:r>
          </a:p>
          <a:p>
            <a:r>
              <a:rPr lang="en-US" sz="3600" dirty="0"/>
              <a:t>4. Damages. The injury caused an actual damage. </a:t>
            </a:r>
          </a:p>
        </p:txBody>
      </p:sp>
    </p:spTree>
    <p:extLst>
      <p:ext uri="{BB962C8B-B14F-4D97-AF65-F5344CB8AC3E}">
        <p14:creationId xmlns:p14="http://schemas.microsoft.com/office/powerpoint/2010/main" val="2821133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algn="ctr"/>
            <a:r>
              <a:rPr lang="en-US" sz="4800" dirty="0"/>
              <a:t>1. Legal Duty Exists</a:t>
            </a:r>
            <a:br>
              <a:rPr lang="en-US" sz="4800" dirty="0"/>
            </a:br>
            <a:endParaRPr lang="en-US" sz="4800" dirty="0"/>
          </a:p>
        </p:txBody>
      </p:sp>
      <p:sp>
        <p:nvSpPr>
          <p:cNvPr id="3" name="Content Placeholder 2"/>
          <p:cNvSpPr>
            <a:spLocks noGrp="1"/>
          </p:cNvSpPr>
          <p:nvPr>
            <p:ph idx="1"/>
          </p:nvPr>
        </p:nvSpPr>
        <p:spPr>
          <a:xfrm>
            <a:off x="762000" y="1676400"/>
            <a:ext cx="7848600" cy="4373563"/>
          </a:xfrm>
        </p:spPr>
        <p:txBody>
          <a:bodyPr>
            <a:normAutofit fontScale="85000" lnSpcReduction="10000"/>
          </a:bodyPr>
          <a:lstStyle/>
          <a:p>
            <a:r>
              <a:rPr lang="en-US" sz="3600" dirty="0"/>
              <a:t>This is typically established by the physician – Patient relationship. A chart was started.</a:t>
            </a:r>
          </a:p>
          <a:p>
            <a:r>
              <a:rPr lang="en-US" sz="3600" dirty="0"/>
              <a:t>This may occur even if you have never seen the patient! If you are giving advise to another Dr.’s patient that you are on call for. </a:t>
            </a:r>
          </a:p>
          <a:p>
            <a:r>
              <a:rPr lang="en-US" sz="3600" dirty="0"/>
              <a:t>A patient that you saw only once when your colleague went on  vacation.</a:t>
            </a:r>
          </a:p>
          <a:p>
            <a:r>
              <a:rPr lang="en-US" sz="3600" dirty="0"/>
              <a:t>Your partner’s patient that you came in the room to see….for a moment</a:t>
            </a:r>
          </a:p>
        </p:txBody>
      </p:sp>
    </p:spTree>
    <p:extLst>
      <p:ext uri="{BB962C8B-B14F-4D97-AF65-F5344CB8AC3E}">
        <p14:creationId xmlns:p14="http://schemas.microsoft.com/office/powerpoint/2010/main" val="35159211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starbucks fail van perfect ti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85800"/>
            <a:ext cx="4771702" cy="544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885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2. Breach of Duty</a:t>
            </a:r>
          </a:p>
        </p:txBody>
      </p:sp>
      <p:sp>
        <p:nvSpPr>
          <p:cNvPr id="3" name="Content Placeholder 2"/>
          <p:cNvSpPr>
            <a:spLocks noGrp="1"/>
          </p:cNvSpPr>
          <p:nvPr>
            <p:ph idx="1"/>
          </p:nvPr>
        </p:nvSpPr>
        <p:spPr/>
        <p:txBody>
          <a:bodyPr>
            <a:normAutofit fontScale="92500" lnSpcReduction="20000"/>
          </a:bodyPr>
          <a:lstStyle/>
          <a:p>
            <a:r>
              <a:rPr lang="en-US" sz="4000" dirty="0"/>
              <a:t>Once the legal duty is determined by the court or jury, the plaintiff must prove that a breach of duty has occurred, more commonly referred to as a </a:t>
            </a:r>
            <a:r>
              <a:rPr lang="en-US" sz="4000" b="1" u="sng" dirty="0"/>
              <a:t>deviation from the standard of care. </a:t>
            </a:r>
          </a:p>
        </p:txBody>
      </p:sp>
    </p:spTree>
    <p:extLst>
      <p:ext uri="{BB962C8B-B14F-4D97-AF65-F5344CB8AC3E}">
        <p14:creationId xmlns:p14="http://schemas.microsoft.com/office/powerpoint/2010/main" val="24643628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t>Standard of Care</a:t>
            </a:r>
          </a:p>
        </p:txBody>
      </p:sp>
      <p:sp>
        <p:nvSpPr>
          <p:cNvPr id="3" name="Content Placeholder 2"/>
          <p:cNvSpPr>
            <a:spLocks noGrp="1"/>
          </p:cNvSpPr>
          <p:nvPr>
            <p:ph idx="1"/>
          </p:nvPr>
        </p:nvSpPr>
        <p:spPr/>
        <p:txBody>
          <a:bodyPr>
            <a:normAutofit fontScale="62500" lnSpcReduction="20000"/>
          </a:bodyPr>
          <a:lstStyle/>
          <a:p>
            <a:r>
              <a:rPr lang="en-US" sz="4400" dirty="0"/>
              <a:t>It requires a physician to exercise the degree of knowledge and care ordinarily possessed and exercised by other members of the profession acting under similar conditions and circumstances.</a:t>
            </a:r>
          </a:p>
          <a:p>
            <a:endParaRPr lang="en-US" sz="4400" dirty="0"/>
          </a:p>
          <a:p>
            <a:r>
              <a:rPr lang="en-US" sz="4400" dirty="0" err="1"/>
              <a:t>AoA</a:t>
            </a:r>
            <a:r>
              <a:rPr lang="en-US" sz="4400" dirty="0"/>
              <a:t> practice guidelines are useful</a:t>
            </a:r>
          </a:p>
          <a:p>
            <a:r>
              <a:rPr lang="en-US" sz="4400" dirty="0"/>
              <a:t>Will’s eye manual</a:t>
            </a:r>
          </a:p>
        </p:txBody>
      </p:sp>
    </p:spTree>
    <p:extLst>
      <p:ext uri="{BB962C8B-B14F-4D97-AF65-F5344CB8AC3E}">
        <p14:creationId xmlns:p14="http://schemas.microsoft.com/office/powerpoint/2010/main" val="13563547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t>Breach of duty</a:t>
            </a:r>
          </a:p>
        </p:txBody>
      </p:sp>
      <p:sp>
        <p:nvSpPr>
          <p:cNvPr id="3" name="Content Placeholder 2"/>
          <p:cNvSpPr>
            <a:spLocks noGrp="1"/>
          </p:cNvSpPr>
          <p:nvPr>
            <p:ph idx="1"/>
          </p:nvPr>
        </p:nvSpPr>
        <p:spPr/>
        <p:txBody>
          <a:bodyPr>
            <a:normAutofit fontScale="77500" lnSpcReduction="20000"/>
          </a:bodyPr>
          <a:lstStyle/>
          <a:p>
            <a:r>
              <a:rPr lang="en-US" sz="4000" dirty="0"/>
              <a:t>The breach may be a failure to diagnose…most common</a:t>
            </a:r>
          </a:p>
          <a:p>
            <a:r>
              <a:rPr lang="en-US" sz="4000" dirty="0"/>
              <a:t>Delay in diagnosis or delay in referral </a:t>
            </a:r>
          </a:p>
          <a:p>
            <a:r>
              <a:rPr lang="en-US" sz="4000" dirty="0"/>
              <a:t>Improper treatment</a:t>
            </a:r>
          </a:p>
          <a:p>
            <a:r>
              <a:rPr lang="en-US" sz="4000" dirty="0"/>
              <a:t>Failure to obtain informed consent</a:t>
            </a:r>
          </a:p>
          <a:p>
            <a:r>
              <a:rPr lang="en-US" sz="4000" dirty="0"/>
              <a:t>And/or substandard care</a:t>
            </a:r>
          </a:p>
        </p:txBody>
      </p:sp>
    </p:spTree>
    <p:extLst>
      <p:ext uri="{BB962C8B-B14F-4D97-AF65-F5344CB8AC3E}">
        <p14:creationId xmlns:p14="http://schemas.microsoft.com/office/powerpoint/2010/main" val="26345704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dirty="0"/>
              <a:t>To prove a breach </a:t>
            </a:r>
            <a:r>
              <a:rPr lang="en-US" sz="5400" dirty="0" err="1"/>
              <a:t>std</a:t>
            </a:r>
            <a:r>
              <a:rPr lang="en-US" sz="5400" dirty="0"/>
              <a:t> of care:</a:t>
            </a:r>
          </a:p>
        </p:txBody>
      </p:sp>
      <p:sp>
        <p:nvSpPr>
          <p:cNvPr id="3" name="Content Placeholder 2"/>
          <p:cNvSpPr>
            <a:spLocks noGrp="1"/>
          </p:cNvSpPr>
          <p:nvPr>
            <p:ph idx="1"/>
          </p:nvPr>
        </p:nvSpPr>
        <p:spPr>
          <a:xfrm>
            <a:off x="1219200" y="2286000"/>
            <a:ext cx="6897445" cy="3818069"/>
          </a:xfrm>
        </p:spPr>
        <p:txBody>
          <a:bodyPr>
            <a:normAutofit/>
          </a:bodyPr>
          <a:lstStyle/>
          <a:p>
            <a:r>
              <a:rPr lang="en-US" sz="3600" dirty="0"/>
              <a:t>Expert witnesses are used</a:t>
            </a:r>
          </a:p>
          <a:p>
            <a:r>
              <a:rPr lang="en-US" sz="3600" dirty="0"/>
              <a:t>These are typically in the same specialty but don’t have to be, could be and </a:t>
            </a:r>
            <a:r>
              <a:rPr lang="en-US" sz="3600" dirty="0" err="1"/>
              <a:t>Ophtho</a:t>
            </a:r>
            <a:r>
              <a:rPr lang="en-US" sz="3600" dirty="0"/>
              <a:t> if they can prove they know what an OD std is ??</a:t>
            </a:r>
          </a:p>
          <a:p>
            <a:pPr marL="0" indent="0">
              <a:buNone/>
            </a:pPr>
            <a:endParaRPr lang="en-US" sz="4400" dirty="0"/>
          </a:p>
        </p:txBody>
      </p:sp>
    </p:spTree>
    <p:extLst>
      <p:ext uri="{BB962C8B-B14F-4D97-AF65-F5344CB8AC3E}">
        <p14:creationId xmlns:p14="http://schemas.microsoft.com/office/powerpoint/2010/main" val="3505733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3. Causation</a:t>
            </a:r>
          </a:p>
        </p:txBody>
      </p:sp>
      <p:sp>
        <p:nvSpPr>
          <p:cNvPr id="3" name="Content Placeholder 2"/>
          <p:cNvSpPr>
            <a:spLocks noGrp="1"/>
          </p:cNvSpPr>
          <p:nvPr>
            <p:ph idx="1"/>
          </p:nvPr>
        </p:nvSpPr>
        <p:spPr>
          <a:xfrm>
            <a:off x="990600" y="1905000"/>
            <a:ext cx="7010400" cy="4114800"/>
          </a:xfrm>
        </p:spPr>
        <p:txBody>
          <a:bodyPr>
            <a:normAutofit/>
          </a:bodyPr>
          <a:lstStyle/>
          <a:p>
            <a:r>
              <a:rPr lang="en-US" sz="3200" dirty="0"/>
              <a:t> The plaintiff has to prove that your actions caused a problem…usually loss of vision or visual field. But could be loss of eye or even death </a:t>
            </a:r>
          </a:p>
          <a:p>
            <a:endParaRPr lang="en-US" sz="3200" dirty="0"/>
          </a:p>
        </p:txBody>
      </p:sp>
    </p:spTree>
    <p:extLst>
      <p:ext uri="{BB962C8B-B14F-4D97-AF65-F5344CB8AC3E}">
        <p14:creationId xmlns:p14="http://schemas.microsoft.com/office/powerpoint/2010/main" val="18006724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4. Damages</a:t>
            </a:r>
          </a:p>
        </p:txBody>
      </p:sp>
      <p:sp>
        <p:nvSpPr>
          <p:cNvPr id="3" name="Content Placeholder 2"/>
          <p:cNvSpPr>
            <a:spLocks noGrp="1"/>
          </p:cNvSpPr>
          <p:nvPr>
            <p:ph idx="1"/>
          </p:nvPr>
        </p:nvSpPr>
        <p:spPr/>
        <p:txBody>
          <a:bodyPr>
            <a:normAutofit fontScale="70000" lnSpcReduction="20000"/>
          </a:bodyPr>
          <a:lstStyle/>
          <a:p>
            <a:r>
              <a:rPr lang="en-US" sz="3200" dirty="0"/>
              <a:t>The fourth element the plaintiff must prove</a:t>
            </a:r>
          </a:p>
          <a:p>
            <a:pPr marL="0" indent="0">
              <a:buNone/>
            </a:pPr>
            <a:r>
              <a:rPr lang="en-US" sz="3200" dirty="0"/>
              <a:t>“The corneal ulcer is causing the patient to not see” </a:t>
            </a:r>
          </a:p>
          <a:p>
            <a:pPr marL="0" indent="0">
              <a:buNone/>
            </a:pPr>
            <a:endParaRPr lang="en-US" sz="3200" dirty="0"/>
          </a:p>
          <a:p>
            <a:r>
              <a:rPr lang="en-US" sz="3200" dirty="0"/>
              <a:t>Public Facebook or Instagram is fair game</a:t>
            </a:r>
          </a:p>
          <a:p>
            <a:r>
              <a:rPr lang="en-US" sz="3200" dirty="0"/>
              <a:t>Private investigators  are used all the time, surveillance of malingering patient</a:t>
            </a:r>
          </a:p>
          <a:p>
            <a:r>
              <a:rPr lang="en-US" sz="3200" dirty="0"/>
              <a:t>The measure of damages is the amount that will compensate for the injury</a:t>
            </a:r>
          </a:p>
          <a:p>
            <a:r>
              <a:rPr lang="en-US" sz="3200" dirty="0"/>
              <a:t>Compensatory damages are divided into economic and non- economic damages.</a:t>
            </a:r>
          </a:p>
        </p:txBody>
      </p:sp>
    </p:spTree>
    <p:extLst>
      <p:ext uri="{BB962C8B-B14F-4D97-AF65-F5344CB8AC3E}">
        <p14:creationId xmlns:p14="http://schemas.microsoft.com/office/powerpoint/2010/main" val="10320158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Economic Damages</a:t>
            </a:r>
          </a:p>
        </p:txBody>
      </p:sp>
      <p:sp>
        <p:nvSpPr>
          <p:cNvPr id="3" name="Content Placeholder 2"/>
          <p:cNvSpPr>
            <a:spLocks noGrp="1"/>
          </p:cNvSpPr>
          <p:nvPr>
            <p:ph idx="1"/>
          </p:nvPr>
        </p:nvSpPr>
        <p:spPr/>
        <p:txBody>
          <a:bodyPr>
            <a:normAutofit/>
          </a:bodyPr>
          <a:lstStyle/>
          <a:p>
            <a:r>
              <a:rPr lang="en-US" sz="3600" dirty="0"/>
              <a:t>Loss of wages… present and future</a:t>
            </a:r>
          </a:p>
          <a:p>
            <a:r>
              <a:rPr lang="en-US" sz="3600" dirty="0"/>
              <a:t>Medical expenses….past , present and future</a:t>
            </a:r>
          </a:p>
          <a:p>
            <a:endParaRPr lang="en-US" sz="3600" dirty="0"/>
          </a:p>
        </p:txBody>
      </p:sp>
    </p:spTree>
    <p:extLst>
      <p:ext uri="{BB962C8B-B14F-4D97-AF65-F5344CB8AC3E}">
        <p14:creationId xmlns:p14="http://schemas.microsoft.com/office/powerpoint/2010/main" val="652941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Non-Economic Damages </a:t>
            </a:r>
          </a:p>
        </p:txBody>
      </p:sp>
      <p:sp>
        <p:nvSpPr>
          <p:cNvPr id="3" name="Content Placeholder 2"/>
          <p:cNvSpPr>
            <a:spLocks noGrp="1"/>
          </p:cNvSpPr>
          <p:nvPr>
            <p:ph idx="1"/>
          </p:nvPr>
        </p:nvSpPr>
        <p:spPr/>
        <p:txBody>
          <a:bodyPr>
            <a:normAutofit fontScale="85000" lnSpcReduction="20000"/>
          </a:bodyPr>
          <a:lstStyle/>
          <a:p>
            <a:r>
              <a:rPr lang="en-US" sz="3600" dirty="0"/>
              <a:t>Very subjective and can lead to a very large settlement</a:t>
            </a:r>
          </a:p>
          <a:p>
            <a:r>
              <a:rPr lang="en-US" sz="3600" dirty="0"/>
              <a:t>Pain</a:t>
            </a:r>
          </a:p>
          <a:p>
            <a:r>
              <a:rPr lang="en-US" sz="3600" dirty="0"/>
              <a:t>Physical impairment</a:t>
            </a:r>
          </a:p>
          <a:p>
            <a:r>
              <a:rPr lang="en-US" sz="3600" dirty="0"/>
              <a:t>Mental suffering, inconvenience</a:t>
            </a:r>
          </a:p>
          <a:p>
            <a:r>
              <a:rPr lang="en-US" sz="3600" dirty="0"/>
              <a:t>Loss of companionship, humiliation</a:t>
            </a:r>
          </a:p>
          <a:p>
            <a:r>
              <a:rPr lang="en-US" sz="3600" dirty="0"/>
              <a:t>Limited in California to 250K</a:t>
            </a:r>
          </a:p>
        </p:txBody>
      </p:sp>
    </p:spTree>
    <p:extLst>
      <p:ext uri="{BB962C8B-B14F-4D97-AF65-F5344CB8AC3E}">
        <p14:creationId xmlns:p14="http://schemas.microsoft.com/office/powerpoint/2010/main" val="21023125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029200" y="4437931"/>
            <a:ext cx="1828800"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cs typeface="Arial" charset="0"/>
                <a:hlinkClick r:id="rId3" tooltip="JMV0586"/>
              </a:rPr>
              <a:t>  </a:t>
            </a:r>
            <a:r>
              <a:rPr kumimoji="0" lang="en-US" sz="22500" b="0" i="0" u="none" strike="noStrike" cap="none" normalizeH="0" baseline="0" dirty="0">
                <a:ln>
                  <a:noFill/>
                </a:ln>
                <a:solidFill>
                  <a:schemeClr val="tx1"/>
                </a:solidFill>
                <a:effectLst/>
                <a:latin typeface="Arial" charset="0"/>
                <a:cs typeface="Arial" charset="0"/>
              </a:rPr>
              <a:t> </a:t>
            </a:r>
            <a:endParaRPr kumimoji="0" lang="en-US" sz="1800" b="0" i="0" u="none" strike="noStrike" cap="none" normalizeH="0" baseline="0" dirty="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dirty="0">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cs typeface="Arial" charset="0"/>
              </a:rPr>
              <a:t>.</a:t>
            </a:r>
          </a:p>
        </p:txBody>
      </p:sp>
      <p:pic>
        <p:nvPicPr>
          <p:cNvPr id="2050" name="Picture 2" descr="http://mediad.publicbroadcasting.net/p/healthnewsfl/files/styles/medium/public/201301/FloridaSupremeCourt.jpg">
            <a:hlinkClick r:id="rId3" tooltip="JMV0586"/>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847319"/>
            <a:ext cx="2896809" cy="21726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14400" y="3810000"/>
            <a:ext cx="7696200" cy="646331"/>
          </a:xfrm>
          <a:prstGeom prst="rect">
            <a:avLst/>
          </a:prstGeom>
        </p:spPr>
        <p:txBody>
          <a:bodyPr wrap="square">
            <a:spAutoFit/>
          </a:bodyPr>
          <a:lstStyle/>
          <a:p>
            <a:pPr lvl="0" eaLnBrk="0" fontAlgn="base" hangingPunct="0">
              <a:spcBef>
                <a:spcPct val="0"/>
              </a:spcBef>
              <a:spcAft>
                <a:spcPct val="0"/>
              </a:spcAft>
            </a:pPr>
            <a:endParaRPr lang="en-US" dirty="0">
              <a:latin typeface="Arial" charset="0"/>
              <a:cs typeface="Arial" charset="0"/>
            </a:endParaRPr>
          </a:p>
          <a:p>
            <a:pPr lvl="0" eaLnBrk="0" fontAlgn="base" hangingPunct="0">
              <a:spcBef>
                <a:spcPct val="0"/>
              </a:spcBef>
              <a:spcAft>
                <a:spcPct val="0"/>
              </a:spcAft>
            </a:pPr>
            <a:r>
              <a:rPr lang="en-US" dirty="0">
                <a:latin typeface="Arial" charset="0"/>
                <a:cs typeface="Arial" charset="0"/>
              </a:rPr>
              <a:t> </a:t>
            </a:r>
          </a:p>
        </p:txBody>
      </p:sp>
      <p:sp>
        <p:nvSpPr>
          <p:cNvPr id="7" name="TextBox 6">
            <a:extLst>
              <a:ext uri="{FF2B5EF4-FFF2-40B4-BE49-F238E27FC236}">
                <a16:creationId xmlns:a16="http://schemas.microsoft.com/office/drawing/2014/main" id="{79DD6347-E66B-5F32-0334-4E7454905A8D}"/>
              </a:ext>
            </a:extLst>
          </p:cNvPr>
          <p:cNvSpPr txBox="1"/>
          <p:nvPr/>
        </p:nvSpPr>
        <p:spPr>
          <a:xfrm>
            <a:off x="2286000" y="3022164"/>
            <a:ext cx="4572000" cy="2862322"/>
          </a:xfrm>
          <a:prstGeom prst="rect">
            <a:avLst/>
          </a:prstGeom>
          <a:noFill/>
        </p:spPr>
        <p:txBody>
          <a:bodyPr wrap="square">
            <a:spAutoFit/>
          </a:bodyPr>
          <a:lstStyle/>
          <a:p>
            <a:r>
              <a:rPr lang="en-US" dirty="0"/>
              <a:t>In Florida, there is no cap on economic damages for </a:t>
            </a:r>
            <a:r>
              <a:rPr lang="en-US" u="sng" dirty="0"/>
              <a:t>personal injury</a:t>
            </a:r>
            <a:r>
              <a:rPr lang="en-US" dirty="0"/>
              <a:t>. </a:t>
            </a:r>
          </a:p>
          <a:p>
            <a:r>
              <a:rPr lang="en-US" i="1" dirty="0"/>
              <a:t>However</a:t>
            </a:r>
            <a:r>
              <a:rPr lang="en-US" dirty="0"/>
              <a:t>, a cap has been established in medical malpractice cases. Governor Ron DeSantis signed a bill in March of 2023 to cap non-economic damages in </a:t>
            </a:r>
            <a:r>
              <a:rPr lang="en-US" dirty="0" err="1"/>
              <a:t>MedMal</a:t>
            </a:r>
            <a:r>
              <a:rPr lang="en-US" dirty="0"/>
              <a:t> cases at $500,000. Physician and 750K for institutions. </a:t>
            </a:r>
          </a:p>
          <a:p>
            <a:endParaRPr lang="en-US" dirty="0"/>
          </a:p>
          <a:p>
            <a:r>
              <a:rPr lang="en-US" dirty="0"/>
              <a:t>.</a:t>
            </a:r>
          </a:p>
        </p:txBody>
      </p:sp>
    </p:spTree>
    <p:extLst>
      <p:ext uri="{BB962C8B-B14F-4D97-AF65-F5344CB8AC3E}">
        <p14:creationId xmlns:p14="http://schemas.microsoft.com/office/powerpoint/2010/main" val="477024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4623-462F-C9F0-A9F0-78A5B973D0A2}"/>
              </a:ext>
            </a:extLst>
          </p:cNvPr>
          <p:cNvSpPr>
            <a:spLocks noGrp="1"/>
          </p:cNvSpPr>
          <p:nvPr>
            <p:ph type="title"/>
          </p:nvPr>
        </p:nvSpPr>
        <p:spPr/>
        <p:txBody>
          <a:bodyPr>
            <a:normAutofit fontScale="90000"/>
          </a:bodyPr>
          <a:lstStyle/>
          <a:p>
            <a:r>
              <a:rPr lang="en-US" dirty="0"/>
              <a:t>Mega malpractice cases on the rise.  </a:t>
            </a:r>
            <a:r>
              <a:rPr lang="en-US" sz="3100" dirty="0"/>
              <a:t>Medscape 2/2024</a:t>
            </a:r>
          </a:p>
        </p:txBody>
      </p:sp>
      <p:sp>
        <p:nvSpPr>
          <p:cNvPr id="3" name="Content Placeholder 2">
            <a:extLst>
              <a:ext uri="{FF2B5EF4-FFF2-40B4-BE49-F238E27FC236}">
                <a16:creationId xmlns:a16="http://schemas.microsoft.com/office/drawing/2014/main" id="{5359C3C0-696A-C40D-8454-77532BDB5C4F}"/>
              </a:ext>
            </a:extLst>
          </p:cNvPr>
          <p:cNvSpPr>
            <a:spLocks noGrp="1"/>
          </p:cNvSpPr>
          <p:nvPr>
            <p:ph idx="1"/>
          </p:nvPr>
        </p:nvSpPr>
        <p:spPr/>
        <p:txBody>
          <a:bodyPr/>
          <a:lstStyle/>
          <a:p>
            <a:r>
              <a:rPr lang="en-US" dirty="0"/>
              <a:t>$261 million Take care of Maya case in Fl. Johns Hopkins All </a:t>
            </a:r>
            <a:r>
              <a:rPr lang="en-US" dirty="0" err="1"/>
              <a:t>Childrens</a:t>
            </a:r>
            <a:r>
              <a:rPr lang="en-US" dirty="0"/>
              <a:t> </a:t>
            </a:r>
            <a:r>
              <a:rPr lang="en-US" dirty="0" err="1"/>
              <a:t>hosp</a:t>
            </a:r>
            <a:r>
              <a:rPr lang="en-US" dirty="0"/>
              <a:t> in St. Pete</a:t>
            </a:r>
          </a:p>
          <a:p>
            <a:r>
              <a:rPr lang="en-US" dirty="0"/>
              <a:t>2023 57 med mal verdict &gt; 10 million and half of those were &gt; 25 M. </a:t>
            </a:r>
          </a:p>
          <a:p>
            <a:r>
              <a:rPr lang="en-US" dirty="0"/>
              <a:t>New York, Illinois and Fl highest dollar amounts. </a:t>
            </a:r>
          </a:p>
          <a:p>
            <a:r>
              <a:rPr lang="en-US" dirty="0"/>
              <a:t>While most mega verdicts stick , still allows for higher settlements and makes ins.companies less likely to go to court. </a:t>
            </a:r>
          </a:p>
        </p:txBody>
      </p:sp>
    </p:spTree>
    <p:extLst>
      <p:ext uri="{BB962C8B-B14F-4D97-AF65-F5344CB8AC3E}">
        <p14:creationId xmlns:p14="http://schemas.microsoft.com/office/powerpoint/2010/main" val="5472766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5A31-3E04-B495-0544-C5572CDB5B25}"/>
              </a:ext>
            </a:extLst>
          </p:cNvPr>
          <p:cNvSpPr>
            <a:spLocks noGrp="1"/>
          </p:cNvSpPr>
          <p:nvPr>
            <p:ph type="title"/>
          </p:nvPr>
        </p:nvSpPr>
        <p:spPr/>
        <p:txBody>
          <a:bodyPr>
            <a:normAutofit/>
          </a:bodyPr>
          <a:lstStyle/>
          <a:p>
            <a:r>
              <a:rPr lang="en-US" dirty="0"/>
              <a:t>Why are they on the rise? </a:t>
            </a:r>
          </a:p>
        </p:txBody>
      </p:sp>
      <p:sp>
        <p:nvSpPr>
          <p:cNvPr id="3" name="Content Placeholder 2">
            <a:extLst>
              <a:ext uri="{FF2B5EF4-FFF2-40B4-BE49-F238E27FC236}">
                <a16:creationId xmlns:a16="http://schemas.microsoft.com/office/drawing/2014/main" id="{43FB2E2E-85FE-8C17-4731-75F0D593D63F}"/>
              </a:ext>
            </a:extLst>
          </p:cNvPr>
          <p:cNvSpPr>
            <a:spLocks noGrp="1"/>
          </p:cNvSpPr>
          <p:nvPr>
            <p:ph idx="1"/>
          </p:nvPr>
        </p:nvSpPr>
        <p:spPr/>
        <p:txBody>
          <a:bodyPr/>
          <a:lstStyle/>
          <a:p>
            <a:r>
              <a:rPr lang="en-US" dirty="0"/>
              <a:t>People are angry at the healthcare system? </a:t>
            </a:r>
          </a:p>
          <a:p>
            <a:r>
              <a:rPr lang="en-US" dirty="0" err="1"/>
              <a:t>Heathcare</a:t>
            </a:r>
            <a:r>
              <a:rPr lang="en-US" dirty="0"/>
              <a:t> has become big business…private equity owns large practices and hosp.  Less personal relationship</a:t>
            </a:r>
          </a:p>
          <a:p>
            <a:r>
              <a:rPr lang="en-US" dirty="0"/>
              <a:t>Companies now invest in the litigation.</a:t>
            </a:r>
          </a:p>
          <a:p>
            <a:r>
              <a:rPr lang="en-US" dirty="0"/>
              <a:t>These large verdicts are causing large increases in  Drs. premiums… in some states by 27%</a:t>
            </a:r>
          </a:p>
          <a:p>
            <a:endParaRPr lang="en-US" dirty="0"/>
          </a:p>
        </p:txBody>
      </p:sp>
    </p:spTree>
    <p:extLst>
      <p:ext uri="{BB962C8B-B14F-4D97-AF65-F5344CB8AC3E}">
        <p14:creationId xmlns:p14="http://schemas.microsoft.com/office/powerpoint/2010/main" val="3918050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a:t>Affirmative Defenses</a:t>
            </a:r>
            <a:endParaRPr lang="en-US" sz="4400" dirty="0"/>
          </a:p>
        </p:txBody>
      </p:sp>
      <p:sp>
        <p:nvSpPr>
          <p:cNvPr id="3" name="Content Placeholder 2"/>
          <p:cNvSpPr>
            <a:spLocks noGrp="1"/>
          </p:cNvSpPr>
          <p:nvPr>
            <p:ph idx="1"/>
          </p:nvPr>
        </p:nvSpPr>
        <p:spPr/>
        <p:txBody>
          <a:bodyPr>
            <a:normAutofit fontScale="62500" lnSpcReduction="20000"/>
          </a:bodyPr>
          <a:lstStyle/>
          <a:p>
            <a:r>
              <a:rPr lang="en-US" sz="4000" dirty="0"/>
              <a:t>1. Statute of limitations. Failure by the plaintiff to commence with action within the time limits set by the jurisdiction where the case is being brought.  2 yrs. in Fl. But this is the time from when the patient knew something was wrong….</a:t>
            </a:r>
          </a:p>
          <a:p>
            <a:r>
              <a:rPr lang="en-US" sz="4000" dirty="0"/>
              <a:t>2. Contributory or Comparative negligence: conduct by the plaintiff that falls below the std expected of a person for self- protection.</a:t>
            </a:r>
          </a:p>
        </p:txBody>
      </p:sp>
    </p:spTree>
    <p:extLst>
      <p:ext uri="{BB962C8B-B14F-4D97-AF65-F5344CB8AC3E}">
        <p14:creationId xmlns:p14="http://schemas.microsoft.com/office/powerpoint/2010/main" val="19202393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FB9D26-816E-B338-3ECA-13377959E4AE}"/>
              </a:ext>
            </a:extLst>
          </p:cNvPr>
          <p:cNvPicPr>
            <a:picLocks noChangeAspect="1"/>
          </p:cNvPicPr>
          <p:nvPr/>
        </p:nvPicPr>
        <p:blipFill>
          <a:blip r:embed="rId2"/>
          <a:stretch>
            <a:fillRect/>
          </a:stretch>
        </p:blipFill>
        <p:spPr>
          <a:xfrm>
            <a:off x="2486025" y="647700"/>
            <a:ext cx="4171950" cy="5562600"/>
          </a:xfrm>
          <a:prstGeom prst="rect">
            <a:avLst/>
          </a:prstGeom>
        </p:spPr>
      </p:pic>
    </p:spTree>
    <p:extLst>
      <p:ext uri="{BB962C8B-B14F-4D97-AF65-F5344CB8AC3E}">
        <p14:creationId xmlns:p14="http://schemas.microsoft.com/office/powerpoint/2010/main" val="3305202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t>Risk Management Plan- incident report</a:t>
            </a:r>
          </a:p>
        </p:txBody>
      </p:sp>
      <p:sp>
        <p:nvSpPr>
          <p:cNvPr id="3" name="Content Placeholder 2"/>
          <p:cNvSpPr>
            <a:spLocks noGrp="1"/>
          </p:cNvSpPr>
          <p:nvPr>
            <p:ph idx="1"/>
          </p:nvPr>
        </p:nvSpPr>
        <p:spPr/>
        <p:txBody>
          <a:bodyPr>
            <a:noAutofit/>
          </a:bodyPr>
          <a:lstStyle/>
          <a:p>
            <a:pPr marL="0" indent="0">
              <a:buNone/>
            </a:pPr>
            <a:r>
              <a:rPr lang="en-US" sz="2000" dirty="0"/>
              <a:t> </a:t>
            </a:r>
          </a:p>
          <a:p>
            <a:endParaRPr lang="en-US" sz="2000" dirty="0"/>
          </a:p>
          <a:p>
            <a:r>
              <a:rPr lang="en-US" sz="2000" b="1" u="sng" dirty="0"/>
              <a:t>Sore subject in Florida…they are discoverable !!!</a:t>
            </a:r>
          </a:p>
          <a:p>
            <a:r>
              <a:rPr lang="en-US" sz="2000" dirty="0"/>
              <a:t>Hospitals need to keep incident reports but ? Drs office. My friend didn’t think so in FL.  40yrs Mal Practice defense</a:t>
            </a:r>
          </a:p>
          <a:p>
            <a:r>
              <a:rPr lang="en-US" sz="2000" dirty="0"/>
              <a:t>So, I would </a:t>
            </a:r>
            <a:r>
              <a:rPr lang="en-US" sz="2000" b="1" u="sng" dirty="0"/>
              <a:t>not</a:t>
            </a:r>
            <a:r>
              <a:rPr lang="en-US" sz="2000" dirty="0"/>
              <a:t> keep a separate file…. Just note in the chart the issues that occurred. Stick to the facts. </a:t>
            </a:r>
          </a:p>
        </p:txBody>
      </p:sp>
    </p:spTree>
    <p:extLst>
      <p:ext uri="{BB962C8B-B14F-4D97-AF65-F5344CB8AC3E}">
        <p14:creationId xmlns:p14="http://schemas.microsoft.com/office/powerpoint/2010/main" val="27698581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t>Communication is the Key</a:t>
            </a:r>
          </a:p>
        </p:txBody>
      </p:sp>
      <p:sp>
        <p:nvSpPr>
          <p:cNvPr id="3" name="Content Placeholder 2"/>
          <p:cNvSpPr>
            <a:spLocks noGrp="1"/>
          </p:cNvSpPr>
          <p:nvPr>
            <p:ph idx="1"/>
          </p:nvPr>
        </p:nvSpPr>
        <p:spPr>
          <a:xfrm>
            <a:off x="1463040" y="2263588"/>
            <a:ext cx="6196405" cy="3603812"/>
          </a:xfrm>
        </p:spPr>
        <p:txBody>
          <a:bodyPr>
            <a:normAutofit fontScale="85000" lnSpcReduction="10000"/>
          </a:bodyPr>
          <a:lstStyle/>
          <a:p>
            <a:pPr marL="0" indent="0">
              <a:buNone/>
            </a:pPr>
            <a:r>
              <a:rPr lang="en-US" sz="3200" dirty="0"/>
              <a:t>Poor communication leads to :</a:t>
            </a:r>
          </a:p>
          <a:p>
            <a:pPr marL="0" indent="0">
              <a:buNone/>
            </a:pPr>
            <a:r>
              <a:rPr lang="en-US" sz="3200" dirty="0"/>
              <a:t>1.Diagnostic error</a:t>
            </a:r>
          </a:p>
          <a:p>
            <a:pPr marL="0" indent="0">
              <a:buNone/>
            </a:pPr>
            <a:r>
              <a:rPr lang="en-US" sz="3200" dirty="0"/>
              <a:t>2.Noncompliance</a:t>
            </a:r>
          </a:p>
          <a:p>
            <a:pPr marL="0" indent="0">
              <a:buNone/>
            </a:pPr>
            <a:r>
              <a:rPr lang="en-US" sz="3200" dirty="0"/>
              <a:t>3.Poor medical outcome</a:t>
            </a:r>
          </a:p>
          <a:p>
            <a:pPr marL="0" indent="0">
              <a:buNone/>
            </a:pPr>
            <a:r>
              <a:rPr lang="en-US" sz="3200" dirty="0"/>
              <a:t>4. Increased likely hood of being sued</a:t>
            </a:r>
          </a:p>
          <a:p>
            <a:pPr marL="0" indent="0">
              <a:buNone/>
            </a:pPr>
            <a:r>
              <a:rPr lang="en-US" sz="3200" dirty="0"/>
              <a:t>Good communication prevents the erosion in the Patient –DR . relationship</a:t>
            </a:r>
          </a:p>
        </p:txBody>
      </p:sp>
    </p:spTree>
    <p:extLst>
      <p:ext uri="{BB962C8B-B14F-4D97-AF65-F5344CB8AC3E}">
        <p14:creationId xmlns:p14="http://schemas.microsoft.com/office/powerpoint/2010/main" val="36445834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Chair side manner</a:t>
            </a:r>
          </a:p>
        </p:txBody>
      </p:sp>
      <p:sp>
        <p:nvSpPr>
          <p:cNvPr id="3" name="Content Placeholder 2"/>
          <p:cNvSpPr>
            <a:spLocks noGrp="1"/>
          </p:cNvSpPr>
          <p:nvPr>
            <p:ph idx="1"/>
          </p:nvPr>
        </p:nvSpPr>
        <p:spPr/>
        <p:txBody>
          <a:bodyPr/>
          <a:lstStyle/>
          <a:p>
            <a:r>
              <a:rPr lang="en-US" dirty="0"/>
              <a:t>Every large city has a Dr. with more complications than anyone but a silver /glib tongue keeps them from being sued.</a:t>
            </a:r>
          </a:p>
          <a:p>
            <a:r>
              <a:rPr lang="en-US" dirty="0"/>
              <a:t>The skilled DR. with no charisma is more likely to be sued. </a:t>
            </a:r>
          </a:p>
          <a:p>
            <a:r>
              <a:rPr lang="en-US" dirty="0"/>
              <a:t>The patient that cries wolf often is annoying but can still have a new problem…. I have pain, I have floaters , “I can’t see” but  read 20/25 after IOL and being -10 preop</a:t>
            </a:r>
          </a:p>
        </p:txBody>
      </p:sp>
    </p:spTree>
    <p:extLst>
      <p:ext uri="{BB962C8B-B14F-4D97-AF65-F5344CB8AC3E}">
        <p14:creationId xmlns:p14="http://schemas.microsoft.com/office/powerpoint/2010/main" val="38288710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Best Advise</a:t>
            </a:r>
          </a:p>
        </p:txBody>
      </p:sp>
      <p:sp>
        <p:nvSpPr>
          <p:cNvPr id="3" name="Content Placeholder 2"/>
          <p:cNvSpPr>
            <a:spLocks noGrp="1"/>
          </p:cNvSpPr>
          <p:nvPr>
            <p:ph idx="1"/>
          </p:nvPr>
        </p:nvSpPr>
        <p:spPr>
          <a:xfrm>
            <a:off x="990600" y="1905000"/>
            <a:ext cx="6668845" cy="3818069"/>
          </a:xfrm>
        </p:spPr>
        <p:txBody>
          <a:bodyPr>
            <a:normAutofit/>
          </a:bodyPr>
          <a:lstStyle/>
          <a:p>
            <a:r>
              <a:rPr lang="en-US" dirty="0"/>
              <a:t>Aaron Carroll  report in NY Times. June 1 , 2015. </a:t>
            </a:r>
          </a:p>
          <a:p>
            <a:r>
              <a:rPr lang="en-US" dirty="0"/>
              <a:t>To be sued less, Doctors should consider talking to patients more. Patients do not like to be rushed or talked down to. </a:t>
            </a:r>
          </a:p>
          <a:p>
            <a:r>
              <a:rPr lang="en-US" dirty="0"/>
              <a:t>Make good notes, if you change a chart, date and note</a:t>
            </a:r>
          </a:p>
          <a:p>
            <a:r>
              <a:rPr lang="en-US" dirty="0"/>
              <a:t>Don’t let ego get in your way of making a referral</a:t>
            </a:r>
          </a:p>
          <a:p>
            <a:pPr marL="0" indent="0">
              <a:buNone/>
            </a:pPr>
            <a:r>
              <a:rPr lang="en-US" dirty="0"/>
              <a:t> </a:t>
            </a:r>
          </a:p>
          <a:p>
            <a:endParaRPr lang="en-US" dirty="0"/>
          </a:p>
        </p:txBody>
      </p:sp>
    </p:spTree>
    <p:extLst>
      <p:ext uri="{BB962C8B-B14F-4D97-AF65-F5344CB8AC3E}">
        <p14:creationId xmlns:p14="http://schemas.microsoft.com/office/powerpoint/2010/main" val="873484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Damage Control</a:t>
            </a:r>
          </a:p>
        </p:txBody>
      </p:sp>
      <p:sp>
        <p:nvSpPr>
          <p:cNvPr id="3" name="Content Placeholder 2"/>
          <p:cNvSpPr>
            <a:spLocks noGrp="1"/>
          </p:cNvSpPr>
          <p:nvPr>
            <p:ph idx="1"/>
          </p:nvPr>
        </p:nvSpPr>
        <p:spPr/>
        <p:txBody>
          <a:bodyPr>
            <a:normAutofit fontScale="92500" lnSpcReduction="10000"/>
          </a:bodyPr>
          <a:lstStyle/>
          <a:p>
            <a:r>
              <a:rPr lang="en-US" sz="2000" dirty="0"/>
              <a:t>See patient regularly, don’t just click a tab on your EMR. I write notes as if something is going to go wrong and write to notes about what will be next if the current </a:t>
            </a:r>
            <a:r>
              <a:rPr lang="en-US" sz="2000" dirty="0" err="1"/>
              <a:t>tx</a:t>
            </a:r>
            <a:r>
              <a:rPr lang="en-US" sz="2000" dirty="0"/>
              <a:t> is not working.</a:t>
            </a:r>
          </a:p>
          <a:p>
            <a:r>
              <a:rPr lang="en-US" sz="2000" dirty="0"/>
              <a:t>Explain what happened. You have a rash because the medicine is a relative to the one you are allergic to.</a:t>
            </a:r>
          </a:p>
          <a:p>
            <a:r>
              <a:rPr lang="en-US" sz="2000" dirty="0"/>
              <a:t>Better to express concern show compassion and do not hurry the individual. </a:t>
            </a:r>
          </a:p>
          <a:p>
            <a:r>
              <a:rPr lang="en-US" sz="2000" dirty="0"/>
              <a:t>Return phone calls to patient and guardian promptly</a:t>
            </a:r>
          </a:p>
          <a:p>
            <a:r>
              <a:rPr lang="en-US" sz="2000" dirty="0"/>
              <a:t>If lawyer contacts you or patient leaves your practice avoid speaking to the parties involved…your lawyer or mal-practice carrier then takes over.</a:t>
            </a:r>
          </a:p>
          <a:p>
            <a:endParaRPr lang="en-US" sz="2000" dirty="0"/>
          </a:p>
        </p:txBody>
      </p:sp>
    </p:spTree>
    <p:extLst>
      <p:ext uri="{BB962C8B-B14F-4D97-AF65-F5344CB8AC3E}">
        <p14:creationId xmlns:p14="http://schemas.microsoft.com/office/powerpoint/2010/main" val="36724772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69677-6BA2-987D-8FA7-75502C1FC2EB}"/>
              </a:ext>
            </a:extLst>
          </p:cNvPr>
          <p:cNvSpPr>
            <a:spLocks noGrp="1"/>
          </p:cNvSpPr>
          <p:nvPr>
            <p:ph type="title"/>
          </p:nvPr>
        </p:nvSpPr>
        <p:spPr/>
        <p:txBody>
          <a:bodyPr/>
          <a:lstStyle/>
          <a:p>
            <a:r>
              <a:rPr lang="en-US" dirty="0"/>
              <a:t>US apology states</a:t>
            </a:r>
          </a:p>
        </p:txBody>
      </p:sp>
      <p:pic>
        <p:nvPicPr>
          <p:cNvPr id="5" name="Content Placeholder 4" descr="A map of the united states&#10;&#10;Description automatically generated">
            <a:extLst>
              <a:ext uri="{FF2B5EF4-FFF2-40B4-BE49-F238E27FC236}">
                <a16:creationId xmlns:a16="http://schemas.microsoft.com/office/drawing/2014/main" id="{EBB1F7D6-507A-CA13-8E3B-45165D68272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92072" y="1831131"/>
            <a:ext cx="4818328" cy="4112469"/>
          </a:xfrm>
        </p:spPr>
      </p:pic>
    </p:spTree>
    <p:extLst>
      <p:ext uri="{BB962C8B-B14F-4D97-AF65-F5344CB8AC3E}">
        <p14:creationId xmlns:p14="http://schemas.microsoft.com/office/powerpoint/2010/main" val="13401048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36F5-4706-4E62-9506-80FB5DBC3ABC}"/>
              </a:ext>
            </a:extLst>
          </p:cNvPr>
          <p:cNvSpPr>
            <a:spLocks noGrp="1"/>
          </p:cNvSpPr>
          <p:nvPr>
            <p:ph type="title"/>
          </p:nvPr>
        </p:nvSpPr>
        <p:spPr/>
        <p:txBody>
          <a:bodyPr/>
          <a:lstStyle/>
          <a:p>
            <a:r>
              <a:rPr lang="en-US" dirty="0"/>
              <a:t> What to say to the Patient</a:t>
            </a:r>
          </a:p>
        </p:txBody>
      </p:sp>
      <p:sp>
        <p:nvSpPr>
          <p:cNvPr id="3" name="Content Placeholder 2">
            <a:extLst>
              <a:ext uri="{FF2B5EF4-FFF2-40B4-BE49-F238E27FC236}">
                <a16:creationId xmlns:a16="http://schemas.microsoft.com/office/drawing/2014/main" id="{8961D42C-E49F-4F04-8C3C-C16F85ECC701}"/>
              </a:ext>
            </a:extLst>
          </p:cNvPr>
          <p:cNvSpPr>
            <a:spLocks noGrp="1"/>
          </p:cNvSpPr>
          <p:nvPr>
            <p:ph idx="1"/>
          </p:nvPr>
        </p:nvSpPr>
        <p:spPr/>
        <p:txBody>
          <a:bodyPr/>
          <a:lstStyle/>
          <a:p>
            <a:r>
              <a:rPr lang="en-US" dirty="0"/>
              <a:t>Empathy is always good. </a:t>
            </a:r>
          </a:p>
          <a:p>
            <a:r>
              <a:rPr lang="en-US" dirty="0"/>
              <a:t>I wish your cornea would help us fight this terrible infection. The average time from onset to dx of Fungal keratitis is 2 months</a:t>
            </a:r>
          </a:p>
          <a:p>
            <a:r>
              <a:rPr lang="en-US" dirty="0"/>
              <a:t>I really hate what diabetes does to the retina</a:t>
            </a:r>
          </a:p>
          <a:p>
            <a:r>
              <a:rPr lang="en-US" dirty="0"/>
              <a:t>Tumors in the brain are sometimes hard to explain and are never easy to treat</a:t>
            </a:r>
          </a:p>
        </p:txBody>
      </p:sp>
    </p:spTree>
    <p:extLst>
      <p:ext uri="{BB962C8B-B14F-4D97-AF65-F5344CB8AC3E}">
        <p14:creationId xmlns:p14="http://schemas.microsoft.com/office/powerpoint/2010/main" val="11384836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0999-EC1B-4D45-BEAC-9BC38583CF98}"/>
              </a:ext>
            </a:extLst>
          </p:cNvPr>
          <p:cNvSpPr>
            <a:spLocks noGrp="1"/>
          </p:cNvSpPr>
          <p:nvPr>
            <p:ph type="title"/>
          </p:nvPr>
        </p:nvSpPr>
        <p:spPr/>
        <p:txBody>
          <a:bodyPr/>
          <a:lstStyle/>
          <a:p>
            <a:r>
              <a:rPr lang="en-US" dirty="0"/>
              <a:t>Mindful listening Means:</a:t>
            </a:r>
          </a:p>
        </p:txBody>
      </p:sp>
      <p:sp>
        <p:nvSpPr>
          <p:cNvPr id="3" name="Content Placeholder 2">
            <a:extLst>
              <a:ext uri="{FF2B5EF4-FFF2-40B4-BE49-F238E27FC236}">
                <a16:creationId xmlns:a16="http://schemas.microsoft.com/office/drawing/2014/main" id="{06A51A81-EEBA-4DA0-80D4-0C4AA3086E62}"/>
              </a:ext>
            </a:extLst>
          </p:cNvPr>
          <p:cNvSpPr>
            <a:spLocks noGrp="1"/>
          </p:cNvSpPr>
          <p:nvPr>
            <p:ph idx="1"/>
          </p:nvPr>
        </p:nvSpPr>
        <p:spPr/>
        <p:txBody>
          <a:bodyPr>
            <a:normAutofit fontScale="92500"/>
          </a:bodyPr>
          <a:lstStyle/>
          <a:p>
            <a:r>
              <a:rPr lang="en-US" dirty="0"/>
              <a:t>Carefully taking in what others say without judging them…..and this is difficult, but the hardest for me is when they won’t let you explain as they keep just keep talking and talking</a:t>
            </a:r>
          </a:p>
          <a:p>
            <a:endParaRPr lang="en-US" dirty="0"/>
          </a:p>
          <a:p>
            <a:r>
              <a:rPr lang="en-US" dirty="0"/>
              <a:t>Simply being Heard can solve Many Problems.</a:t>
            </a:r>
          </a:p>
          <a:p>
            <a:endParaRPr lang="en-US" dirty="0"/>
          </a:p>
          <a:p>
            <a:r>
              <a:rPr lang="en-US" dirty="0"/>
              <a:t>Empathy and Anger cannot Coexist</a:t>
            </a:r>
          </a:p>
        </p:txBody>
      </p:sp>
    </p:spTree>
    <p:extLst>
      <p:ext uri="{BB962C8B-B14F-4D97-AF65-F5344CB8AC3E}">
        <p14:creationId xmlns:p14="http://schemas.microsoft.com/office/powerpoint/2010/main" val="10790136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233C-AEE0-4FCD-8633-5A53D44B8D50}"/>
              </a:ext>
            </a:extLst>
          </p:cNvPr>
          <p:cNvSpPr>
            <a:spLocks noGrp="1"/>
          </p:cNvSpPr>
          <p:nvPr>
            <p:ph type="title"/>
          </p:nvPr>
        </p:nvSpPr>
        <p:spPr/>
        <p:txBody>
          <a:bodyPr/>
          <a:lstStyle/>
          <a:p>
            <a:r>
              <a:rPr lang="en-US" dirty="0"/>
              <a:t>Body Language</a:t>
            </a:r>
          </a:p>
        </p:txBody>
      </p:sp>
      <p:sp>
        <p:nvSpPr>
          <p:cNvPr id="3" name="Content Placeholder 2">
            <a:extLst>
              <a:ext uri="{FF2B5EF4-FFF2-40B4-BE49-F238E27FC236}">
                <a16:creationId xmlns:a16="http://schemas.microsoft.com/office/drawing/2014/main" id="{546EBEC9-84D6-49E3-804A-069BD0B92299}"/>
              </a:ext>
            </a:extLst>
          </p:cNvPr>
          <p:cNvSpPr>
            <a:spLocks noGrp="1"/>
          </p:cNvSpPr>
          <p:nvPr>
            <p:ph idx="1"/>
          </p:nvPr>
        </p:nvSpPr>
        <p:spPr/>
        <p:txBody>
          <a:bodyPr/>
          <a:lstStyle/>
          <a:p>
            <a:r>
              <a:rPr lang="en-US" dirty="0"/>
              <a:t>Touch nose: disbelief</a:t>
            </a:r>
          </a:p>
          <a:p>
            <a:r>
              <a:rPr lang="en-US" dirty="0"/>
              <a:t>Rub neck: anger/frustration</a:t>
            </a:r>
          </a:p>
          <a:p>
            <a:r>
              <a:rPr lang="en-US" dirty="0"/>
              <a:t>Hands to lips: Impatience</a:t>
            </a:r>
          </a:p>
          <a:p>
            <a:r>
              <a:rPr lang="en-US" dirty="0"/>
              <a:t>Arms Crossed: defensive</a:t>
            </a:r>
          </a:p>
          <a:p>
            <a:r>
              <a:rPr lang="en-US" dirty="0"/>
              <a:t>Tug to ear:  wanting to interrupt</a:t>
            </a:r>
          </a:p>
          <a:p>
            <a:r>
              <a:rPr lang="en-US" dirty="0"/>
              <a:t>Clenched fist: anger, tension</a:t>
            </a:r>
          </a:p>
          <a:p>
            <a:r>
              <a:rPr lang="en-US" dirty="0"/>
              <a:t>All limbs uncrossed : agreement</a:t>
            </a:r>
          </a:p>
          <a:p>
            <a:endParaRPr lang="en-US" dirty="0"/>
          </a:p>
        </p:txBody>
      </p:sp>
    </p:spTree>
    <p:extLst>
      <p:ext uri="{BB962C8B-B14F-4D97-AF65-F5344CB8AC3E}">
        <p14:creationId xmlns:p14="http://schemas.microsoft.com/office/powerpoint/2010/main" val="3796719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quirrel-photobomb-banf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
            <a:ext cx="83820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8258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Medical Malpractice Exposure Assessment</a:t>
            </a:r>
          </a:p>
        </p:txBody>
      </p:sp>
      <p:sp>
        <p:nvSpPr>
          <p:cNvPr id="3" name="Content Placeholder 2"/>
          <p:cNvSpPr>
            <a:spLocks noGrp="1"/>
          </p:cNvSpPr>
          <p:nvPr>
            <p:ph idx="1"/>
          </p:nvPr>
        </p:nvSpPr>
        <p:spPr/>
        <p:txBody>
          <a:bodyPr>
            <a:noAutofit/>
          </a:bodyPr>
          <a:lstStyle/>
          <a:p>
            <a:r>
              <a:rPr lang="en-US" sz="2000" dirty="0"/>
              <a:t>After hour instructions for contacting me are available by calling my office number</a:t>
            </a:r>
          </a:p>
          <a:p>
            <a:r>
              <a:rPr lang="en-US" sz="2000" dirty="0"/>
              <a:t>I meet regularly with my front desk reminding them of conditions that need to be seen the next day</a:t>
            </a:r>
          </a:p>
          <a:p>
            <a:r>
              <a:rPr lang="en-US" sz="2000" dirty="0"/>
              <a:t>Remind students and technicians: “ I’m not aware of the specific concerns but I know Dr.__ will discuss everything with you when he/she examines you</a:t>
            </a:r>
          </a:p>
          <a:p>
            <a:r>
              <a:rPr lang="en-US" sz="2000" dirty="0"/>
              <a:t>Probably most important: Do not let charts get sent without your knowledge and prior review. </a:t>
            </a:r>
          </a:p>
          <a:p>
            <a:pPr marL="0" indent="0">
              <a:buNone/>
            </a:pPr>
            <a:endParaRPr lang="en-US" sz="2000" dirty="0"/>
          </a:p>
        </p:txBody>
      </p:sp>
    </p:spTree>
    <p:extLst>
      <p:ext uri="{BB962C8B-B14F-4D97-AF65-F5344CB8AC3E}">
        <p14:creationId xmlns:p14="http://schemas.microsoft.com/office/powerpoint/2010/main" val="3123052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12EC-7E37-AE7C-E92D-0E9ABB9EA19E}"/>
              </a:ext>
            </a:extLst>
          </p:cNvPr>
          <p:cNvSpPr>
            <a:spLocks noGrp="1"/>
          </p:cNvSpPr>
          <p:nvPr>
            <p:ph type="title"/>
          </p:nvPr>
        </p:nvSpPr>
        <p:spPr/>
        <p:txBody>
          <a:bodyPr/>
          <a:lstStyle/>
          <a:p>
            <a:r>
              <a:rPr lang="en-US" dirty="0" err="1"/>
              <a:t>Hippa</a:t>
            </a:r>
            <a:endParaRPr lang="en-US" dirty="0"/>
          </a:p>
        </p:txBody>
      </p:sp>
      <p:sp>
        <p:nvSpPr>
          <p:cNvPr id="3" name="Content Placeholder 2">
            <a:extLst>
              <a:ext uri="{FF2B5EF4-FFF2-40B4-BE49-F238E27FC236}">
                <a16:creationId xmlns:a16="http://schemas.microsoft.com/office/drawing/2014/main" id="{2C10B7BF-1D47-776F-13AE-E889A9899A6F}"/>
              </a:ext>
            </a:extLst>
          </p:cNvPr>
          <p:cNvSpPr>
            <a:spLocks noGrp="1"/>
          </p:cNvSpPr>
          <p:nvPr>
            <p:ph idx="1"/>
          </p:nvPr>
        </p:nvSpPr>
        <p:spPr/>
        <p:txBody>
          <a:bodyPr/>
          <a:lstStyle/>
          <a:p>
            <a:r>
              <a:rPr lang="en-US" dirty="0"/>
              <a:t>Legislates that patients are entitled to a copy but nothing says it has to be immediate.</a:t>
            </a:r>
          </a:p>
          <a:p>
            <a:r>
              <a:rPr lang="en-US" dirty="0"/>
              <a:t>Once they sign a release then it can be sent</a:t>
            </a:r>
          </a:p>
          <a:p>
            <a:pPr marL="0" indent="0">
              <a:buNone/>
            </a:pPr>
            <a:r>
              <a:rPr lang="en-US" dirty="0"/>
              <a:t>    But only after you have reviewed. Within 30             days to avoid any issues with law.</a:t>
            </a:r>
          </a:p>
          <a:p>
            <a:pPr marL="0" indent="0">
              <a:buNone/>
            </a:pPr>
            <a:r>
              <a:rPr lang="en-US" dirty="0"/>
              <a:t>I like to finalize charts within a few </a:t>
            </a:r>
            <a:r>
              <a:rPr lang="en-US" dirty="0" err="1"/>
              <a:t>hrs</a:t>
            </a:r>
            <a:r>
              <a:rPr lang="en-US" dirty="0"/>
              <a:t> of seeing the patient, but you can add addendums. </a:t>
            </a:r>
          </a:p>
          <a:p>
            <a:pPr marL="0" indent="0">
              <a:buNone/>
            </a:pPr>
            <a:endParaRPr lang="en-US" dirty="0"/>
          </a:p>
        </p:txBody>
      </p:sp>
    </p:spTree>
    <p:extLst>
      <p:ext uri="{BB962C8B-B14F-4D97-AF65-F5344CB8AC3E}">
        <p14:creationId xmlns:p14="http://schemas.microsoft.com/office/powerpoint/2010/main" val="5019564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Exposure check list</a:t>
            </a:r>
          </a:p>
        </p:txBody>
      </p:sp>
      <p:sp>
        <p:nvSpPr>
          <p:cNvPr id="3" name="Content Placeholder 2"/>
          <p:cNvSpPr>
            <a:spLocks noGrp="1"/>
          </p:cNvSpPr>
          <p:nvPr>
            <p:ph idx="1"/>
          </p:nvPr>
        </p:nvSpPr>
        <p:spPr/>
        <p:txBody>
          <a:bodyPr>
            <a:normAutofit/>
          </a:bodyPr>
          <a:lstStyle/>
          <a:p>
            <a:r>
              <a:rPr lang="en-US" sz="3600" dirty="0"/>
              <a:t>Patients with serious problems that are young or when there are language barriers… have someone with you preferably multiple people</a:t>
            </a:r>
          </a:p>
          <a:p>
            <a:pPr marL="0" indent="0">
              <a:buNone/>
            </a:pPr>
            <a:endParaRPr lang="en-US" sz="3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089202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Deposition</a:t>
            </a:r>
          </a:p>
        </p:txBody>
      </p:sp>
      <p:sp>
        <p:nvSpPr>
          <p:cNvPr id="3" name="Content Placeholder 2"/>
          <p:cNvSpPr>
            <a:spLocks noGrp="1"/>
          </p:cNvSpPr>
          <p:nvPr>
            <p:ph idx="1"/>
          </p:nvPr>
        </p:nvSpPr>
        <p:spPr>
          <a:xfrm>
            <a:off x="914400" y="1981200"/>
            <a:ext cx="7086600" cy="3741869"/>
          </a:xfrm>
        </p:spPr>
        <p:txBody>
          <a:bodyPr>
            <a:normAutofit lnSpcReduction="10000"/>
          </a:bodyPr>
          <a:lstStyle/>
          <a:p>
            <a:r>
              <a:rPr lang="en-US" dirty="0"/>
              <a:t>Be prepared</a:t>
            </a:r>
          </a:p>
          <a:p>
            <a:r>
              <a:rPr lang="en-US" dirty="0"/>
              <a:t>Have legal representation</a:t>
            </a:r>
          </a:p>
          <a:p>
            <a:r>
              <a:rPr lang="en-US" dirty="0"/>
              <a:t>Short answers, the plaintiff attorney, loves a conversation</a:t>
            </a:r>
          </a:p>
          <a:p>
            <a:r>
              <a:rPr lang="en-US" dirty="0"/>
              <a:t>Do not educate the plaintiff ( they may not know what to ask)</a:t>
            </a:r>
          </a:p>
          <a:p>
            <a:r>
              <a:rPr lang="en-US" dirty="0"/>
              <a:t>Do not argue</a:t>
            </a:r>
          </a:p>
          <a:p>
            <a:r>
              <a:rPr lang="en-US" dirty="0"/>
              <a:t>What is said in </a:t>
            </a:r>
            <a:r>
              <a:rPr lang="en-US" dirty="0" err="1"/>
              <a:t>depo</a:t>
            </a:r>
            <a:r>
              <a:rPr lang="en-US" dirty="0"/>
              <a:t> is what is used in court, you have a chance to read and revise.</a:t>
            </a:r>
          </a:p>
        </p:txBody>
      </p:sp>
    </p:spTree>
    <p:extLst>
      <p:ext uri="{BB962C8B-B14F-4D97-AF65-F5344CB8AC3E}">
        <p14:creationId xmlns:p14="http://schemas.microsoft.com/office/powerpoint/2010/main" val="436332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2EC56-89FD-4B1A-B500-61A0BDF1F58A}"/>
              </a:ext>
            </a:extLst>
          </p:cNvPr>
          <p:cNvSpPr>
            <a:spLocks noGrp="1"/>
          </p:cNvSpPr>
          <p:nvPr>
            <p:ph type="title"/>
          </p:nvPr>
        </p:nvSpPr>
        <p:spPr/>
        <p:txBody>
          <a:bodyPr/>
          <a:lstStyle/>
          <a:p>
            <a:r>
              <a:rPr lang="en-US" dirty="0"/>
              <a:t>Deposition</a:t>
            </a:r>
          </a:p>
        </p:txBody>
      </p:sp>
      <p:sp>
        <p:nvSpPr>
          <p:cNvPr id="3" name="Content Placeholder 2">
            <a:extLst>
              <a:ext uri="{FF2B5EF4-FFF2-40B4-BE49-F238E27FC236}">
                <a16:creationId xmlns:a16="http://schemas.microsoft.com/office/drawing/2014/main" id="{B9E9AE96-9C5D-4734-BD50-8086DA296EE0}"/>
              </a:ext>
            </a:extLst>
          </p:cNvPr>
          <p:cNvSpPr>
            <a:spLocks noGrp="1"/>
          </p:cNvSpPr>
          <p:nvPr>
            <p:ph idx="1"/>
          </p:nvPr>
        </p:nvSpPr>
        <p:spPr/>
        <p:txBody>
          <a:bodyPr/>
          <a:lstStyle/>
          <a:p>
            <a:r>
              <a:rPr lang="en-US" dirty="0"/>
              <a:t>The problem with short answers :  Can make the defendant look unintelligent , cold , not interested</a:t>
            </a:r>
          </a:p>
          <a:p>
            <a:r>
              <a:rPr lang="en-US" dirty="0"/>
              <a:t>The plaintiff goes first in a trial and they can </a:t>
            </a:r>
            <a:r>
              <a:rPr lang="en-US" dirty="0" err="1"/>
              <a:t>can</a:t>
            </a:r>
            <a:r>
              <a:rPr lang="en-US" dirty="0"/>
              <a:t> show how bad you are for 3 days before the defense has a chance to put the dr. on the stand. …. Jury already very tainted</a:t>
            </a:r>
          </a:p>
          <a:p>
            <a:r>
              <a:rPr lang="en-US" dirty="0"/>
              <a:t>Every case is different. But be prepared and ask questions during breaks of your attorney</a:t>
            </a:r>
          </a:p>
        </p:txBody>
      </p:sp>
    </p:spTree>
    <p:extLst>
      <p:ext uri="{BB962C8B-B14F-4D97-AF65-F5344CB8AC3E}">
        <p14:creationId xmlns:p14="http://schemas.microsoft.com/office/powerpoint/2010/main" val="13374688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Most common Mal Practice </a:t>
            </a:r>
          </a:p>
        </p:txBody>
      </p:sp>
      <p:sp>
        <p:nvSpPr>
          <p:cNvPr id="3" name="Content Placeholder 2"/>
          <p:cNvSpPr>
            <a:spLocks noGrp="1"/>
          </p:cNvSpPr>
          <p:nvPr>
            <p:ph idx="1"/>
          </p:nvPr>
        </p:nvSpPr>
        <p:spPr>
          <a:xfrm>
            <a:off x="1447800" y="2286000"/>
            <a:ext cx="6477000" cy="3810000"/>
          </a:xfrm>
        </p:spPr>
        <p:txBody>
          <a:bodyPr>
            <a:noAutofit/>
          </a:bodyPr>
          <a:lstStyle/>
          <a:p>
            <a:r>
              <a:rPr lang="en-US" dirty="0"/>
              <a:t>The vast majority of optometric malpractice lawsuits, often stemming from a failure to diagnose, fall into one of these five categories:</a:t>
            </a:r>
            <a:br>
              <a:rPr lang="en-US" dirty="0"/>
            </a:br>
            <a:r>
              <a:rPr lang="en-US" dirty="0"/>
              <a:t>1. Glaucoma #1 in terms of frequency</a:t>
            </a:r>
            <a:br>
              <a:rPr lang="en-US" dirty="0"/>
            </a:br>
            <a:r>
              <a:rPr lang="en-US" dirty="0"/>
              <a:t>2. Retinal detachment (most common triage       </a:t>
            </a:r>
          </a:p>
          <a:p>
            <a:pPr marL="0" indent="0">
              <a:buNone/>
            </a:pPr>
            <a:r>
              <a:rPr lang="en-US" dirty="0"/>
              <a:t>         issue)</a:t>
            </a:r>
            <a:br>
              <a:rPr lang="en-US" dirty="0"/>
            </a:br>
            <a:r>
              <a:rPr lang="en-US" dirty="0"/>
              <a:t>    3. Tumors  ( more intracranial than intra-eye)</a:t>
            </a:r>
            <a:br>
              <a:rPr lang="en-US" dirty="0"/>
            </a:br>
            <a:r>
              <a:rPr lang="en-US" dirty="0"/>
              <a:t>    4. Anterior segment…CL  25%</a:t>
            </a:r>
            <a:br>
              <a:rPr lang="en-US" dirty="0"/>
            </a:br>
            <a:r>
              <a:rPr lang="en-US" dirty="0"/>
              <a:t>    5. Diabetic retinopathy</a:t>
            </a:r>
          </a:p>
          <a:p>
            <a:pPr marL="0" indent="0">
              <a:buNone/>
            </a:pPr>
            <a:r>
              <a:rPr lang="en-US" dirty="0"/>
              <a:t>For me and cases I have reviewed – Peds.is Big.</a:t>
            </a:r>
          </a:p>
        </p:txBody>
      </p:sp>
    </p:spTree>
    <p:extLst>
      <p:ext uri="{BB962C8B-B14F-4D97-AF65-F5344CB8AC3E}">
        <p14:creationId xmlns:p14="http://schemas.microsoft.com/office/powerpoint/2010/main" val="6781118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t>Number 3 tumors, largest payouts</a:t>
            </a:r>
          </a:p>
        </p:txBody>
      </p:sp>
      <p:sp>
        <p:nvSpPr>
          <p:cNvPr id="3" name="Content Placeholder 2"/>
          <p:cNvSpPr>
            <a:spLocks noGrp="1"/>
          </p:cNvSpPr>
          <p:nvPr>
            <p:ph idx="1"/>
          </p:nvPr>
        </p:nvSpPr>
        <p:spPr/>
        <p:txBody>
          <a:bodyPr>
            <a:normAutofit fontScale="70000" lnSpcReduction="20000"/>
          </a:bodyPr>
          <a:lstStyle/>
          <a:p>
            <a:r>
              <a:rPr lang="en-US" sz="4000" dirty="0"/>
              <a:t>Vision not corrected to 20/20….Is this amblyopia?  Vision shouldn’t worsen.</a:t>
            </a:r>
          </a:p>
          <a:p>
            <a:r>
              <a:rPr lang="en-US" sz="4000" dirty="0"/>
              <a:t>Have a reason for amblyopia…</a:t>
            </a:r>
            <a:r>
              <a:rPr lang="en-US" sz="4000" dirty="0" err="1"/>
              <a:t>strab</a:t>
            </a:r>
            <a:r>
              <a:rPr lang="en-US" sz="4000" dirty="0"/>
              <a:t> , aniso, injury</a:t>
            </a:r>
          </a:p>
          <a:p>
            <a:r>
              <a:rPr lang="en-US" sz="4000" dirty="0"/>
              <a:t>Pupils, may have to bring pt. back</a:t>
            </a:r>
          </a:p>
          <a:p>
            <a:r>
              <a:rPr lang="en-US" sz="4000" dirty="0"/>
              <a:t>Visual fields- attempt even if child or Haitian/non English speaking</a:t>
            </a:r>
          </a:p>
          <a:p>
            <a:r>
              <a:rPr lang="en-US" sz="4000" dirty="0"/>
              <a:t>Confrontations are good!</a:t>
            </a:r>
          </a:p>
          <a:p>
            <a:pPr marL="0" indent="0">
              <a:buNone/>
            </a:pPr>
            <a:endParaRPr lang="en-US" sz="4000" dirty="0"/>
          </a:p>
        </p:txBody>
      </p:sp>
    </p:spTree>
    <p:extLst>
      <p:ext uri="{BB962C8B-B14F-4D97-AF65-F5344CB8AC3E}">
        <p14:creationId xmlns:p14="http://schemas.microsoft.com/office/powerpoint/2010/main" val="29642764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Vitreous Detachment</a:t>
            </a:r>
          </a:p>
        </p:txBody>
      </p:sp>
      <p:sp>
        <p:nvSpPr>
          <p:cNvPr id="3" name="Content Placeholder 2"/>
          <p:cNvSpPr>
            <a:spLocks noGrp="1"/>
          </p:cNvSpPr>
          <p:nvPr>
            <p:ph idx="1"/>
          </p:nvPr>
        </p:nvSpPr>
        <p:spPr>
          <a:xfrm>
            <a:off x="1447800" y="2209800"/>
            <a:ext cx="6196405" cy="3603812"/>
          </a:xfrm>
        </p:spPr>
        <p:txBody>
          <a:bodyPr>
            <a:noAutofit/>
          </a:bodyPr>
          <a:lstStyle/>
          <a:p>
            <a:r>
              <a:rPr lang="en-US" dirty="0"/>
              <a:t>High myopes at greater risk</a:t>
            </a:r>
          </a:p>
          <a:p>
            <a:r>
              <a:rPr lang="en-US" dirty="0"/>
              <a:t>Presence of heme or pigment</a:t>
            </a:r>
          </a:p>
          <a:p>
            <a:r>
              <a:rPr lang="en-US" dirty="0"/>
              <a:t>3 mirror is useful in sometimes</a:t>
            </a:r>
          </a:p>
          <a:p>
            <a:r>
              <a:rPr lang="en-US" dirty="0"/>
              <a:t>Dilate both eyes</a:t>
            </a:r>
          </a:p>
          <a:p>
            <a:r>
              <a:rPr lang="en-US" dirty="0"/>
              <a:t>Consult if you are unsure about your technique, the view, the unruly or young patient</a:t>
            </a:r>
          </a:p>
          <a:p>
            <a:r>
              <a:rPr lang="en-US" dirty="0"/>
              <a:t>Speaking of vitreous, you should dilate AAU to rule out Vitritis: much more significant dis.</a:t>
            </a:r>
          </a:p>
        </p:txBody>
      </p:sp>
    </p:spTree>
    <p:extLst>
      <p:ext uri="{BB962C8B-B14F-4D97-AF65-F5344CB8AC3E}">
        <p14:creationId xmlns:p14="http://schemas.microsoft.com/office/powerpoint/2010/main" val="30999357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534400" cy="758952"/>
          </a:xfrm>
        </p:spPr>
        <p:txBody>
          <a:bodyPr>
            <a:normAutofit/>
          </a:bodyPr>
          <a:lstStyle/>
          <a:p>
            <a:r>
              <a:rPr lang="en-US" sz="4000" dirty="0"/>
              <a:t>Sudden loss vs. gradual loss?</a:t>
            </a:r>
          </a:p>
        </p:txBody>
      </p:sp>
      <p:sp>
        <p:nvSpPr>
          <p:cNvPr id="3" name="Content Placeholder 2"/>
          <p:cNvSpPr>
            <a:spLocks noGrp="1"/>
          </p:cNvSpPr>
          <p:nvPr>
            <p:ph idx="1"/>
          </p:nvPr>
        </p:nvSpPr>
        <p:spPr/>
        <p:txBody>
          <a:bodyPr>
            <a:normAutofit/>
          </a:bodyPr>
          <a:lstStyle/>
          <a:p>
            <a:r>
              <a:rPr lang="en-US" sz="4000" dirty="0"/>
              <a:t>From a legal / litigious stance which is more problematic?</a:t>
            </a:r>
          </a:p>
        </p:txBody>
      </p:sp>
    </p:spTree>
    <p:extLst>
      <p:ext uri="{BB962C8B-B14F-4D97-AF65-F5344CB8AC3E}">
        <p14:creationId xmlns:p14="http://schemas.microsoft.com/office/powerpoint/2010/main" val="2695060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More Difficult?</a:t>
            </a:r>
          </a:p>
        </p:txBody>
      </p:sp>
      <p:sp>
        <p:nvSpPr>
          <p:cNvPr id="3" name="Content Placeholder 2"/>
          <p:cNvSpPr>
            <a:spLocks noGrp="1"/>
          </p:cNvSpPr>
          <p:nvPr>
            <p:ph idx="1"/>
          </p:nvPr>
        </p:nvSpPr>
        <p:spPr/>
        <p:txBody>
          <a:bodyPr>
            <a:normAutofit/>
          </a:bodyPr>
          <a:lstStyle/>
          <a:p>
            <a:r>
              <a:rPr lang="en-US" dirty="0"/>
              <a:t>From a litigious status , gradual loss is . </a:t>
            </a:r>
          </a:p>
          <a:p>
            <a:r>
              <a:rPr lang="en-US" dirty="0"/>
              <a:t>Following patient for cataract and Optic N. cupping gets forgotten or missed.</a:t>
            </a:r>
          </a:p>
          <a:p>
            <a:r>
              <a:rPr lang="en-US" dirty="0"/>
              <a:t>Following patient for glaucoma and OCT is miss-interpreted.</a:t>
            </a:r>
          </a:p>
          <a:p>
            <a:r>
              <a:rPr lang="en-US" dirty="0"/>
              <a:t>Open angle becomes chronic angle closure</a:t>
            </a:r>
          </a:p>
          <a:p>
            <a:r>
              <a:rPr lang="en-US" dirty="0"/>
              <a:t> Clinicians get “Chatty” with long time patients  </a:t>
            </a:r>
          </a:p>
          <a:p>
            <a:endParaRPr lang="en-US" dirty="0"/>
          </a:p>
        </p:txBody>
      </p:sp>
    </p:spTree>
    <p:extLst>
      <p:ext uri="{BB962C8B-B14F-4D97-AF65-F5344CB8AC3E}">
        <p14:creationId xmlns:p14="http://schemas.microsoft.com/office/powerpoint/2010/main" val="34490301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FA93-097E-A5E5-B55B-7CBCD1483646}"/>
              </a:ext>
            </a:extLst>
          </p:cNvPr>
          <p:cNvSpPr>
            <a:spLocks noGrp="1"/>
          </p:cNvSpPr>
          <p:nvPr>
            <p:ph type="ctrTitle"/>
          </p:nvPr>
        </p:nvSpPr>
        <p:spPr/>
        <p:txBody>
          <a:bodyPr/>
          <a:lstStyle/>
          <a:p>
            <a:r>
              <a:rPr lang="en-US" dirty="0"/>
              <a:t>Let’s discuss some cases.</a:t>
            </a:r>
          </a:p>
        </p:txBody>
      </p:sp>
      <p:sp>
        <p:nvSpPr>
          <p:cNvPr id="3" name="Subtitle 2">
            <a:extLst>
              <a:ext uri="{FF2B5EF4-FFF2-40B4-BE49-F238E27FC236}">
                <a16:creationId xmlns:a16="http://schemas.microsoft.com/office/drawing/2014/main" id="{918B1387-1965-1BDA-5360-13851BDCE7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503742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2182-9213-4B3B-8674-6CB925139EC1}"/>
              </a:ext>
            </a:extLst>
          </p:cNvPr>
          <p:cNvSpPr>
            <a:spLocks noGrp="1"/>
          </p:cNvSpPr>
          <p:nvPr>
            <p:ph type="title"/>
          </p:nvPr>
        </p:nvSpPr>
        <p:spPr/>
        <p:txBody>
          <a:bodyPr>
            <a:normAutofit/>
          </a:bodyPr>
          <a:lstStyle/>
          <a:p>
            <a:r>
              <a:rPr lang="en-US" sz="2800" dirty="0"/>
              <a:t>Timely follow up, particularly one eyed patient</a:t>
            </a:r>
          </a:p>
        </p:txBody>
      </p:sp>
      <p:sp>
        <p:nvSpPr>
          <p:cNvPr id="3" name="Content Placeholder 2">
            <a:extLst>
              <a:ext uri="{FF2B5EF4-FFF2-40B4-BE49-F238E27FC236}">
                <a16:creationId xmlns:a16="http://schemas.microsoft.com/office/drawing/2014/main" id="{12153A94-3A3D-4745-AE0D-AC444134AEDA}"/>
              </a:ext>
            </a:extLst>
          </p:cNvPr>
          <p:cNvSpPr>
            <a:spLocks noGrp="1"/>
          </p:cNvSpPr>
          <p:nvPr>
            <p:ph idx="1"/>
          </p:nvPr>
        </p:nvSpPr>
        <p:spPr/>
        <p:txBody>
          <a:bodyPr/>
          <a:lstStyle/>
          <a:p>
            <a:endParaRPr lang="en-US" dirty="0"/>
          </a:p>
          <a:p>
            <a:r>
              <a:rPr lang="en-US" dirty="0">
                <a:effectLst/>
                <a:latin typeface="Arial" panose="020B0604020202020204" pitchFamily="34" charset="0"/>
              </a:rPr>
              <a:t>Patient presented for an emergency visit with complaints of new onset pain, acute loss of vision and onset light sensitivity of right eye which had been present for 2-3 weeks.</a:t>
            </a:r>
            <a:endParaRPr lang="en-US" dirty="0"/>
          </a:p>
          <a:p>
            <a:r>
              <a:rPr lang="en-US" dirty="0"/>
              <a:t>Taking  3 </a:t>
            </a:r>
            <a:r>
              <a:rPr lang="en-US" dirty="0" err="1"/>
              <a:t>glauc</a:t>
            </a:r>
            <a:r>
              <a:rPr lang="en-US" dirty="0"/>
              <a:t> meds. History of tube sx 1 </a:t>
            </a:r>
            <a:r>
              <a:rPr lang="en-US" dirty="0" err="1"/>
              <a:t>yr</a:t>
            </a:r>
            <a:r>
              <a:rPr lang="en-US" dirty="0"/>
              <a:t> prior          </a:t>
            </a:r>
          </a:p>
          <a:p>
            <a:r>
              <a:rPr lang="en-US" dirty="0"/>
              <a:t>OD: 20/200  OS:  NLP </a:t>
            </a:r>
          </a:p>
        </p:txBody>
      </p:sp>
    </p:spTree>
    <p:extLst>
      <p:ext uri="{BB962C8B-B14F-4D97-AF65-F5344CB8AC3E}">
        <p14:creationId xmlns:p14="http://schemas.microsoft.com/office/powerpoint/2010/main" val="36269602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B4DBA-5107-4E6B-95F4-6860B9F0E97A}"/>
              </a:ext>
            </a:extLst>
          </p:cNvPr>
          <p:cNvSpPr>
            <a:spLocks noGrp="1"/>
          </p:cNvSpPr>
          <p:nvPr>
            <p:ph type="title"/>
          </p:nvPr>
        </p:nvSpPr>
        <p:spPr/>
        <p:txBody>
          <a:bodyPr/>
          <a:lstStyle/>
          <a:p>
            <a:r>
              <a:rPr lang="en-US" dirty="0" err="1"/>
              <a:t>Glauc</a:t>
            </a:r>
            <a:r>
              <a:rPr lang="en-US" dirty="0"/>
              <a:t> pt.</a:t>
            </a:r>
          </a:p>
        </p:txBody>
      </p:sp>
      <p:sp>
        <p:nvSpPr>
          <p:cNvPr id="3" name="Content Placeholder 2">
            <a:extLst>
              <a:ext uri="{FF2B5EF4-FFF2-40B4-BE49-F238E27FC236}">
                <a16:creationId xmlns:a16="http://schemas.microsoft.com/office/drawing/2014/main" id="{91D56301-004F-49BA-910F-0AFE805ADB4D}"/>
              </a:ext>
            </a:extLst>
          </p:cNvPr>
          <p:cNvSpPr>
            <a:spLocks noGrp="1"/>
          </p:cNvSpPr>
          <p:nvPr>
            <p:ph idx="1"/>
          </p:nvPr>
        </p:nvSpPr>
        <p:spPr/>
        <p:txBody>
          <a:bodyPr/>
          <a:lstStyle/>
          <a:p>
            <a:r>
              <a:rPr lang="en-US" dirty="0"/>
              <a:t>Notes cells in the AC and diagnoses : primary uveitis. </a:t>
            </a:r>
          </a:p>
          <a:p>
            <a:r>
              <a:rPr lang="en-US" dirty="0"/>
              <a:t>Starts pred gtts and tells patient to return in…..drum roll…. </a:t>
            </a:r>
            <a:r>
              <a:rPr lang="en-US" b="1" u="sng" dirty="0"/>
              <a:t>2 </a:t>
            </a:r>
            <a:r>
              <a:rPr lang="en-US" b="1" u="sng" dirty="0" err="1"/>
              <a:t>wks</a:t>
            </a:r>
            <a:endParaRPr lang="en-US" b="1" u="sng" dirty="0"/>
          </a:p>
          <a:p>
            <a:r>
              <a:rPr lang="en-US" dirty="0"/>
              <a:t>Patient returns in 10 days with HM vision, hypopyon and endophthalmitis. (</a:t>
            </a:r>
            <a:r>
              <a:rPr lang="en-US" dirty="0" err="1"/>
              <a:t>trabs</a:t>
            </a:r>
            <a:r>
              <a:rPr lang="en-US" dirty="0"/>
              <a:t> are always at risk for this) </a:t>
            </a:r>
          </a:p>
          <a:p>
            <a:r>
              <a:rPr lang="en-US" dirty="0"/>
              <a:t>Settles out of court. 4 </a:t>
            </a:r>
            <a:r>
              <a:rPr lang="en-US" dirty="0" err="1"/>
              <a:t>yrs</a:t>
            </a:r>
            <a:r>
              <a:rPr lang="en-US" dirty="0"/>
              <a:t> later.  ½ million</a:t>
            </a:r>
          </a:p>
          <a:p>
            <a:endParaRPr lang="en-US" dirty="0"/>
          </a:p>
        </p:txBody>
      </p:sp>
    </p:spTree>
    <p:extLst>
      <p:ext uri="{BB962C8B-B14F-4D97-AF65-F5344CB8AC3E}">
        <p14:creationId xmlns:p14="http://schemas.microsoft.com/office/powerpoint/2010/main" val="30671910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3100" dirty="0"/>
              <a:t>70 yr. old male who underwent  glaucoma surgery with a </a:t>
            </a:r>
            <a:r>
              <a:rPr lang="en-US" sz="3100" dirty="0" err="1"/>
              <a:t>Baerveldt</a:t>
            </a:r>
            <a:r>
              <a:rPr lang="en-US" sz="3100" dirty="0"/>
              <a:t> tube.</a:t>
            </a:r>
            <a:br>
              <a:rPr lang="en-US" dirty="0"/>
            </a:br>
            <a:endParaRPr lang="en-US" dirty="0"/>
          </a:p>
        </p:txBody>
      </p:sp>
      <p:sp>
        <p:nvSpPr>
          <p:cNvPr id="3" name="Content Placeholder 2"/>
          <p:cNvSpPr>
            <a:spLocks noGrp="1"/>
          </p:cNvSpPr>
          <p:nvPr>
            <p:ph idx="1"/>
          </p:nvPr>
        </p:nvSpPr>
        <p:spPr/>
        <p:txBody>
          <a:bodyPr/>
          <a:lstStyle/>
          <a:p>
            <a:r>
              <a:rPr lang="en-US" dirty="0"/>
              <a:t>Talked to by the OD on call, never saw the pt.</a:t>
            </a:r>
          </a:p>
          <a:p>
            <a:r>
              <a:rPr lang="en-US" dirty="0"/>
              <a:t>Surgery on Monday , seen on </a:t>
            </a:r>
            <a:r>
              <a:rPr lang="en-US" dirty="0" err="1"/>
              <a:t>tues</a:t>
            </a:r>
            <a:r>
              <a:rPr lang="en-US" dirty="0"/>
              <a:t> and given f/u visit for 2 wks.</a:t>
            </a:r>
          </a:p>
          <a:p>
            <a:r>
              <a:rPr lang="en-US" dirty="0"/>
              <a:t>Called on Thursday</a:t>
            </a:r>
          </a:p>
          <a:p>
            <a:r>
              <a:rPr lang="en-US" dirty="0"/>
              <a:t>Bloody tears on Cheek</a:t>
            </a:r>
          </a:p>
          <a:p>
            <a:r>
              <a:rPr lang="en-US" dirty="0"/>
              <a:t>Offered to see the patient but it was after </a:t>
            </a:r>
            <a:r>
              <a:rPr lang="en-US" dirty="0" err="1"/>
              <a:t>hrs</a:t>
            </a:r>
            <a:r>
              <a:rPr lang="en-US" dirty="0"/>
              <a:t> and not convenient for the patient</a:t>
            </a:r>
          </a:p>
        </p:txBody>
      </p:sp>
    </p:spTree>
    <p:extLst>
      <p:ext uri="{BB962C8B-B14F-4D97-AF65-F5344CB8AC3E}">
        <p14:creationId xmlns:p14="http://schemas.microsoft.com/office/powerpoint/2010/main" val="31500753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 </a:t>
            </a:r>
            <a:r>
              <a:rPr lang="en-US" dirty="0" err="1"/>
              <a:t>yr</a:t>
            </a:r>
            <a:r>
              <a:rPr lang="en-US" dirty="0"/>
              <a:t> old</a:t>
            </a:r>
          </a:p>
        </p:txBody>
      </p:sp>
      <p:sp>
        <p:nvSpPr>
          <p:cNvPr id="3" name="Content Placeholder 2"/>
          <p:cNvSpPr>
            <a:spLocks noGrp="1"/>
          </p:cNvSpPr>
          <p:nvPr>
            <p:ph idx="1"/>
          </p:nvPr>
        </p:nvSpPr>
        <p:spPr/>
        <p:txBody>
          <a:bodyPr/>
          <a:lstStyle/>
          <a:p>
            <a:r>
              <a:rPr lang="en-US" dirty="0"/>
              <a:t>So kept his one week apt, </a:t>
            </a:r>
          </a:p>
          <a:p>
            <a:r>
              <a:rPr lang="en-US" dirty="0"/>
              <a:t>Hypopyon and HM vision</a:t>
            </a:r>
          </a:p>
          <a:p>
            <a:r>
              <a:rPr lang="en-US" dirty="0"/>
              <a:t>Patient was an accountant, called about bloody tears, but how do you wait to see the clinic when your vision is that bad? </a:t>
            </a:r>
          </a:p>
          <a:p>
            <a:r>
              <a:rPr lang="en-US" dirty="0"/>
              <a:t>MD was not sued., I like him but I didn’t like the guy on call</a:t>
            </a:r>
          </a:p>
          <a:p>
            <a:r>
              <a:rPr lang="en-US" dirty="0"/>
              <a:t>Settled right before going to court</a:t>
            </a:r>
          </a:p>
          <a:p>
            <a:endParaRPr lang="en-US" dirty="0"/>
          </a:p>
        </p:txBody>
      </p:sp>
    </p:spTree>
    <p:extLst>
      <p:ext uri="{BB962C8B-B14F-4D97-AF65-F5344CB8AC3E}">
        <p14:creationId xmlns:p14="http://schemas.microsoft.com/office/powerpoint/2010/main" val="15097127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 yr. cont</a:t>
            </a:r>
          </a:p>
        </p:txBody>
      </p:sp>
      <p:sp>
        <p:nvSpPr>
          <p:cNvPr id="3" name="Content Placeholder 2"/>
          <p:cNvSpPr>
            <a:spLocks noGrp="1"/>
          </p:cNvSpPr>
          <p:nvPr>
            <p:ph idx="1"/>
          </p:nvPr>
        </p:nvSpPr>
        <p:spPr/>
        <p:txBody>
          <a:bodyPr/>
          <a:lstStyle/>
          <a:p>
            <a:r>
              <a:rPr lang="en-US" dirty="0"/>
              <a:t>Lesson:  enter info after an after hour conversations. His after </a:t>
            </a:r>
            <a:r>
              <a:rPr lang="en-US" dirty="0" err="1"/>
              <a:t>hr</a:t>
            </a:r>
            <a:r>
              <a:rPr lang="en-US" dirty="0"/>
              <a:t> conversations were written but not 1. entered into chart.  2.He was in the process of leaving the practice: </a:t>
            </a:r>
            <a:r>
              <a:rPr lang="en-US" dirty="0">
                <a:highlight>
                  <a:srgbClr val="FFFF00"/>
                </a:highlight>
              </a:rPr>
              <a:t>negative lottery</a:t>
            </a:r>
            <a:r>
              <a:rPr lang="en-US" dirty="0"/>
              <a:t>,</a:t>
            </a:r>
          </a:p>
          <a:p>
            <a:r>
              <a:rPr lang="en-US" dirty="0"/>
              <a:t>With that in mind: more than one problem can make something worse…floppy eyelid syndrome and postop endophthalmitis. Shield is more important for them.</a:t>
            </a:r>
          </a:p>
        </p:txBody>
      </p:sp>
    </p:spTree>
    <p:extLst>
      <p:ext uri="{BB962C8B-B14F-4D97-AF65-F5344CB8AC3E}">
        <p14:creationId xmlns:p14="http://schemas.microsoft.com/office/powerpoint/2010/main" val="20899883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80 </a:t>
            </a:r>
            <a:r>
              <a:rPr lang="en-US" dirty="0" err="1"/>
              <a:t>yr</a:t>
            </a:r>
            <a:r>
              <a:rPr lang="en-US" dirty="0"/>
              <a:t> old</a:t>
            </a:r>
          </a:p>
        </p:txBody>
      </p:sp>
      <p:sp>
        <p:nvSpPr>
          <p:cNvPr id="3" name="Content Placeholder 2"/>
          <p:cNvSpPr>
            <a:spLocks noGrp="1"/>
          </p:cNvSpPr>
          <p:nvPr>
            <p:ph idx="1"/>
          </p:nvPr>
        </p:nvSpPr>
        <p:spPr/>
        <p:txBody>
          <a:bodyPr/>
          <a:lstStyle/>
          <a:p>
            <a:r>
              <a:rPr lang="en-US" dirty="0"/>
              <a:t>Seen postop day one with blurred vision and pain</a:t>
            </a:r>
          </a:p>
          <a:p>
            <a:r>
              <a:rPr lang="en-US" dirty="0"/>
              <a:t>IOP not recorded….OD said he wouldn’t let her take the pressure</a:t>
            </a:r>
          </a:p>
          <a:p>
            <a:r>
              <a:rPr lang="en-US" dirty="0"/>
              <a:t>She told him to return in a week.</a:t>
            </a:r>
          </a:p>
          <a:p>
            <a:r>
              <a:rPr lang="en-US" dirty="0"/>
              <a:t>Seen a few days later by the MD with 20/400 vision and high IOP , APD and peripapillary </a:t>
            </a:r>
            <a:r>
              <a:rPr lang="en-US" dirty="0" err="1"/>
              <a:t>hemes</a:t>
            </a:r>
            <a:r>
              <a:rPr lang="en-US" dirty="0"/>
              <a:t>.</a:t>
            </a:r>
          </a:p>
        </p:txBody>
      </p:sp>
    </p:spTree>
    <p:extLst>
      <p:ext uri="{BB962C8B-B14F-4D97-AF65-F5344CB8AC3E}">
        <p14:creationId xmlns:p14="http://schemas.microsoft.com/office/powerpoint/2010/main" val="4778535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80 </a:t>
            </a:r>
            <a:r>
              <a:rPr lang="en-US" dirty="0" err="1"/>
              <a:t>yr</a:t>
            </a:r>
            <a:r>
              <a:rPr lang="en-US" dirty="0"/>
              <a:t> old</a:t>
            </a:r>
          </a:p>
        </p:txBody>
      </p:sp>
      <p:sp>
        <p:nvSpPr>
          <p:cNvPr id="3" name="Content Placeholder 2"/>
          <p:cNvSpPr>
            <a:spLocks noGrp="1"/>
          </p:cNvSpPr>
          <p:nvPr>
            <p:ph idx="1"/>
          </p:nvPr>
        </p:nvSpPr>
        <p:spPr/>
        <p:txBody>
          <a:bodyPr/>
          <a:lstStyle/>
          <a:p>
            <a:r>
              <a:rPr lang="en-US" dirty="0"/>
              <a:t>High IOP postop that resulted in  Ischemic optic neuropathy  vs CRAO</a:t>
            </a:r>
          </a:p>
          <a:p>
            <a:r>
              <a:rPr lang="en-US" dirty="0"/>
              <a:t>Had Tri </a:t>
            </a:r>
            <a:r>
              <a:rPr lang="en-US" dirty="0" err="1"/>
              <a:t>moxi</a:t>
            </a:r>
            <a:r>
              <a:rPr lang="en-US" dirty="0"/>
              <a:t> injection…. </a:t>
            </a:r>
            <a:r>
              <a:rPr lang="en-US" dirty="0" err="1"/>
              <a:t>Dropless</a:t>
            </a:r>
            <a:r>
              <a:rPr lang="en-US" dirty="0"/>
              <a:t> cataract sx</a:t>
            </a:r>
          </a:p>
          <a:p>
            <a:endParaRPr lang="en-US" dirty="0"/>
          </a:p>
          <a:p>
            <a:r>
              <a:rPr lang="en-US" dirty="0"/>
              <a:t>He had macular scar in his fellow eye. </a:t>
            </a:r>
          </a:p>
          <a:p>
            <a:r>
              <a:rPr lang="en-US" dirty="0"/>
              <a:t> the case against the OD was dismissed….”Having taken the IOP wouldn’t have changed the outcome.”</a:t>
            </a:r>
          </a:p>
        </p:txBody>
      </p:sp>
    </p:spTree>
    <p:extLst>
      <p:ext uri="{BB962C8B-B14F-4D97-AF65-F5344CB8AC3E}">
        <p14:creationId xmlns:p14="http://schemas.microsoft.com/office/powerpoint/2010/main" val="40021490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a:t>
            </a:r>
            <a:r>
              <a:rPr lang="en-US" dirty="0" err="1"/>
              <a:t>yr</a:t>
            </a:r>
            <a:r>
              <a:rPr lang="en-US" dirty="0"/>
              <a:t> old white female</a:t>
            </a:r>
          </a:p>
        </p:txBody>
      </p:sp>
      <p:sp>
        <p:nvSpPr>
          <p:cNvPr id="3" name="Content Placeholder 2"/>
          <p:cNvSpPr>
            <a:spLocks noGrp="1"/>
          </p:cNvSpPr>
          <p:nvPr>
            <p:ph idx="1"/>
          </p:nvPr>
        </p:nvSpPr>
        <p:spPr/>
        <p:txBody>
          <a:bodyPr/>
          <a:lstStyle/>
          <a:p>
            <a:r>
              <a:rPr lang="en-US" dirty="0"/>
              <a:t>OD was being sued for failure to dx the patient’s glaucoma</a:t>
            </a:r>
          </a:p>
          <a:p>
            <a:r>
              <a:rPr lang="en-US" dirty="0"/>
              <a:t>Her chart goes back to when she was age 3 </a:t>
            </a:r>
          </a:p>
          <a:p>
            <a:r>
              <a:rPr lang="en-US" dirty="0"/>
              <a:t>“Funny looking pupil”</a:t>
            </a:r>
          </a:p>
          <a:p>
            <a:r>
              <a:rPr lang="en-US" dirty="0"/>
              <a:t>Vision less than fellow eye and IOP sometimes higher on the NCT,</a:t>
            </a:r>
          </a:p>
        </p:txBody>
      </p:sp>
    </p:spTree>
    <p:extLst>
      <p:ext uri="{BB962C8B-B14F-4D97-AF65-F5344CB8AC3E}">
        <p14:creationId xmlns:p14="http://schemas.microsoft.com/office/powerpoint/2010/main" val="27446737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a:t>
            </a:r>
            <a:r>
              <a:rPr lang="en-US" dirty="0" err="1"/>
              <a:t>yr</a:t>
            </a:r>
            <a:r>
              <a:rPr lang="en-US" dirty="0"/>
              <a:t> old</a:t>
            </a:r>
          </a:p>
        </p:txBody>
      </p:sp>
      <p:sp>
        <p:nvSpPr>
          <p:cNvPr id="3" name="Content Placeholder 2"/>
          <p:cNvSpPr>
            <a:spLocks noGrp="1"/>
          </p:cNvSpPr>
          <p:nvPr>
            <p:ph idx="1"/>
          </p:nvPr>
        </p:nvSpPr>
        <p:spPr/>
        <p:txBody>
          <a:bodyPr>
            <a:normAutofit lnSpcReduction="10000"/>
          </a:bodyPr>
          <a:lstStyle/>
          <a:p>
            <a:r>
              <a:rPr lang="en-US" dirty="0"/>
              <a:t>She over ruled the NCT IOP measurement on a couple of visits. Crossed it out ! </a:t>
            </a:r>
          </a:p>
          <a:p>
            <a:r>
              <a:rPr lang="en-US" dirty="0"/>
              <a:t>Then the vision was getting worse correctable with more myopic </a:t>
            </a:r>
            <a:r>
              <a:rPr lang="en-US" dirty="0" err="1"/>
              <a:t>rx</a:t>
            </a:r>
            <a:endParaRPr lang="en-US" dirty="0"/>
          </a:p>
          <a:p>
            <a:r>
              <a:rPr lang="en-US" dirty="0"/>
              <a:t>Then the optic nerve didn’t look the same</a:t>
            </a:r>
          </a:p>
          <a:p>
            <a:r>
              <a:rPr lang="en-US" dirty="0"/>
              <a:t>Referred but patient didn’t show</a:t>
            </a:r>
          </a:p>
          <a:p>
            <a:r>
              <a:rPr lang="en-US" dirty="0"/>
              <a:t>Parent took her to another dr and noted unilateral glaucoma, high IOP and high myopia</a:t>
            </a:r>
          </a:p>
          <a:p>
            <a:pPr marL="0" indent="0">
              <a:buNone/>
            </a:pPr>
            <a:endParaRPr lang="en-US" dirty="0"/>
          </a:p>
        </p:txBody>
      </p:sp>
    </p:spTree>
    <p:extLst>
      <p:ext uri="{BB962C8B-B14F-4D97-AF65-F5344CB8AC3E}">
        <p14:creationId xmlns:p14="http://schemas.microsoft.com/office/powerpoint/2010/main" val="22754857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a:t>
            </a:r>
            <a:r>
              <a:rPr lang="en-US" dirty="0" err="1"/>
              <a:t>yr</a:t>
            </a:r>
            <a:r>
              <a:rPr lang="en-US" dirty="0"/>
              <a:t> old</a:t>
            </a:r>
          </a:p>
        </p:txBody>
      </p:sp>
      <p:sp>
        <p:nvSpPr>
          <p:cNvPr id="3" name="Content Placeholder 2"/>
          <p:cNvSpPr>
            <a:spLocks noGrp="1"/>
          </p:cNvSpPr>
          <p:nvPr>
            <p:ph idx="1"/>
          </p:nvPr>
        </p:nvSpPr>
        <p:spPr/>
        <p:txBody>
          <a:bodyPr>
            <a:normAutofit fontScale="92500"/>
          </a:bodyPr>
          <a:lstStyle/>
          <a:p>
            <a:r>
              <a:rPr lang="en-US" dirty="0"/>
              <a:t>Glaucoma specialist said unilateral congenital glaucoma</a:t>
            </a:r>
          </a:p>
          <a:p>
            <a:r>
              <a:rPr lang="en-US" dirty="0"/>
              <a:t>She had ectropian uvea, which in some ways hurt the case as the iop was not always high as in congenital glaucoma, but helped the case because it is so rare, even the glaucoma specialist didn’t label the disease correctly.</a:t>
            </a:r>
          </a:p>
          <a:p>
            <a:r>
              <a:rPr lang="en-US" dirty="0"/>
              <a:t>Patient did not show up for visits when referred and  I believe saved the case…it was settled out of court. </a:t>
            </a:r>
          </a:p>
        </p:txBody>
      </p:sp>
    </p:spTree>
    <p:extLst>
      <p:ext uri="{BB962C8B-B14F-4D97-AF65-F5344CB8AC3E}">
        <p14:creationId xmlns:p14="http://schemas.microsoft.com/office/powerpoint/2010/main" val="7231093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5E8D7-457F-7A96-6427-C843B35BDA11}"/>
              </a:ext>
            </a:extLst>
          </p:cNvPr>
          <p:cNvSpPr>
            <a:spLocks noGrp="1"/>
          </p:cNvSpPr>
          <p:nvPr>
            <p:ph type="title"/>
          </p:nvPr>
        </p:nvSpPr>
        <p:spPr/>
        <p:txBody>
          <a:bodyPr>
            <a:normAutofit fontScale="90000"/>
          </a:bodyPr>
          <a:lstStyle/>
          <a:p>
            <a:r>
              <a:rPr lang="en-US" dirty="0"/>
              <a:t>70 </a:t>
            </a:r>
            <a:r>
              <a:rPr lang="en-US" dirty="0" err="1"/>
              <a:t>yr</a:t>
            </a:r>
            <a:r>
              <a:rPr lang="en-US" dirty="0"/>
              <a:t> old male from Australia</a:t>
            </a:r>
          </a:p>
        </p:txBody>
      </p:sp>
      <p:sp>
        <p:nvSpPr>
          <p:cNvPr id="3" name="Content Placeholder 2">
            <a:extLst>
              <a:ext uri="{FF2B5EF4-FFF2-40B4-BE49-F238E27FC236}">
                <a16:creationId xmlns:a16="http://schemas.microsoft.com/office/drawing/2014/main" id="{75FA1899-CB4B-E6F8-6202-45A450C04ACC}"/>
              </a:ext>
            </a:extLst>
          </p:cNvPr>
          <p:cNvSpPr>
            <a:spLocks noGrp="1"/>
          </p:cNvSpPr>
          <p:nvPr>
            <p:ph idx="1"/>
          </p:nvPr>
        </p:nvSpPr>
        <p:spPr/>
        <p:txBody>
          <a:bodyPr/>
          <a:lstStyle/>
          <a:p>
            <a:r>
              <a:rPr lang="en-US" dirty="0"/>
              <a:t>Complained of blurred vision with his glasses in the left eye. Been to several ODs and all had trouble with his OS refraction</a:t>
            </a:r>
          </a:p>
          <a:p>
            <a:r>
              <a:rPr lang="en-US" dirty="0"/>
              <a:t>OD  recorded VA of 20/20 in each eye, mild astigmatism, OS</a:t>
            </a:r>
          </a:p>
          <a:p>
            <a:r>
              <a:rPr lang="en-US" dirty="0"/>
              <a:t>Seen again in 6months, same complaints so referred to MD for Cataract sx., MD saw patient and discussed surgery and Multifocals and scheduled him for surgery</a:t>
            </a:r>
          </a:p>
        </p:txBody>
      </p:sp>
    </p:spTree>
    <p:extLst>
      <p:ext uri="{BB962C8B-B14F-4D97-AF65-F5344CB8AC3E}">
        <p14:creationId xmlns:p14="http://schemas.microsoft.com/office/powerpoint/2010/main" val="1695407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7640C-F553-FEB7-AC49-9D7AAD985EAA}"/>
              </a:ext>
            </a:extLst>
          </p:cNvPr>
          <p:cNvSpPr>
            <a:spLocks noGrp="1"/>
          </p:cNvSpPr>
          <p:nvPr>
            <p:ph type="title"/>
          </p:nvPr>
        </p:nvSpPr>
        <p:spPr/>
        <p:txBody>
          <a:bodyPr/>
          <a:lstStyle/>
          <a:p>
            <a:r>
              <a:rPr lang="en-US" dirty="0" err="1"/>
              <a:t>Ausi</a:t>
            </a:r>
            <a:r>
              <a:rPr lang="en-US" dirty="0"/>
              <a:t> cont</a:t>
            </a:r>
          </a:p>
        </p:txBody>
      </p:sp>
      <p:sp>
        <p:nvSpPr>
          <p:cNvPr id="3" name="Content Placeholder 2">
            <a:extLst>
              <a:ext uri="{FF2B5EF4-FFF2-40B4-BE49-F238E27FC236}">
                <a16:creationId xmlns:a16="http://schemas.microsoft.com/office/drawing/2014/main" id="{A7C334EC-C012-92F2-850C-3B4F5679C5F1}"/>
              </a:ext>
            </a:extLst>
          </p:cNvPr>
          <p:cNvSpPr>
            <a:spLocks noGrp="1"/>
          </p:cNvSpPr>
          <p:nvPr>
            <p:ph idx="1"/>
          </p:nvPr>
        </p:nvSpPr>
        <p:spPr/>
        <p:txBody>
          <a:bodyPr/>
          <a:lstStyle/>
          <a:p>
            <a:r>
              <a:rPr lang="en-US" dirty="0"/>
              <a:t>Noted a lesion in the left retina and referred him to colleague, who then referred him to university.  This is his drawing</a:t>
            </a:r>
          </a:p>
          <a:p>
            <a:r>
              <a:rPr lang="en-US" dirty="0"/>
              <a:t>Thoughts ? </a:t>
            </a:r>
          </a:p>
          <a:p>
            <a:pPr marL="0" indent="0">
              <a:buNone/>
            </a:pPr>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586336CC-5DAF-6A6A-5388-6D7297F219D4}"/>
                  </a:ext>
                </a:extLst>
              </p14:cNvPr>
              <p14:cNvContentPartPr/>
              <p14:nvPr/>
            </p14:nvContentPartPr>
            <p14:xfrm>
              <a:off x="3062430" y="3484170"/>
              <a:ext cx="1842480" cy="1762200"/>
            </p14:xfrm>
          </p:contentPart>
        </mc:Choice>
        <mc:Fallback xmlns="">
          <p:pic>
            <p:nvPicPr>
              <p:cNvPr id="4" name="Ink 3">
                <a:extLst>
                  <a:ext uri="{FF2B5EF4-FFF2-40B4-BE49-F238E27FC236}">
                    <a16:creationId xmlns:a16="http://schemas.microsoft.com/office/drawing/2014/main" id="{586336CC-5DAF-6A6A-5388-6D7297F219D4}"/>
                  </a:ext>
                </a:extLst>
              </p:cNvPr>
              <p:cNvPicPr/>
              <p:nvPr/>
            </p:nvPicPr>
            <p:blipFill>
              <a:blip r:embed="rId4"/>
              <a:stretch>
                <a:fillRect/>
              </a:stretch>
            </p:blipFill>
            <p:spPr>
              <a:xfrm>
                <a:off x="3056310" y="3478050"/>
                <a:ext cx="1854720" cy="1774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1004528A-EA8A-4518-5E61-324C6AA95A8A}"/>
                  </a:ext>
                </a:extLst>
              </p14:cNvPr>
              <p14:cNvContentPartPr/>
              <p14:nvPr/>
            </p14:nvContentPartPr>
            <p14:xfrm>
              <a:off x="3508830" y="5165730"/>
              <a:ext cx="360" cy="360"/>
            </p14:xfrm>
          </p:contentPart>
        </mc:Choice>
        <mc:Fallback xmlns="">
          <p:pic>
            <p:nvPicPr>
              <p:cNvPr id="5" name="Ink 4">
                <a:extLst>
                  <a:ext uri="{FF2B5EF4-FFF2-40B4-BE49-F238E27FC236}">
                    <a16:creationId xmlns:a16="http://schemas.microsoft.com/office/drawing/2014/main" id="{1004528A-EA8A-4518-5E61-324C6AA95A8A}"/>
                  </a:ext>
                </a:extLst>
              </p:cNvPr>
              <p:cNvPicPr/>
              <p:nvPr/>
            </p:nvPicPr>
            <p:blipFill>
              <a:blip r:embed="rId6"/>
              <a:stretch>
                <a:fillRect/>
              </a:stretch>
            </p:blipFill>
            <p:spPr>
              <a:xfrm>
                <a:off x="3502710" y="515961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79BA863F-314B-0721-2952-2FCC32EABD1B}"/>
                  </a:ext>
                </a:extLst>
              </p14:cNvPr>
              <p14:cNvContentPartPr/>
              <p14:nvPr/>
            </p14:nvContentPartPr>
            <p14:xfrm>
              <a:off x="4868910" y="3724290"/>
              <a:ext cx="847080" cy="390240"/>
            </p14:xfrm>
          </p:contentPart>
        </mc:Choice>
        <mc:Fallback xmlns="">
          <p:pic>
            <p:nvPicPr>
              <p:cNvPr id="8" name="Ink 7">
                <a:extLst>
                  <a:ext uri="{FF2B5EF4-FFF2-40B4-BE49-F238E27FC236}">
                    <a16:creationId xmlns:a16="http://schemas.microsoft.com/office/drawing/2014/main" id="{79BA863F-314B-0721-2952-2FCC32EABD1B}"/>
                  </a:ext>
                </a:extLst>
              </p:cNvPr>
              <p:cNvPicPr/>
              <p:nvPr/>
            </p:nvPicPr>
            <p:blipFill>
              <a:blip r:embed="rId8"/>
              <a:stretch>
                <a:fillRect/>
              </a:stretch>
            </p:blipFill>
            <p:spPr>
              <a:xfrm>
                <a:off x="4862790" y="3718170"/>
                <a:ext cx="859320" cy="402480"/>
              </a:xfrm>
              <a:prstGeom prst="rect">
                <a:avLst/>
              </a:prstGeom>
            </p:spPr>
          </p:pic>
        </mc:Fallback>
      </mc:AlternateContent>
      <p:grpSp>
        <p:nvGrpSpPr>
          <p:cNvPr id="11" name="Group 10">
            <a:extLst>
              <a:ext uri="{FF2B5EF4-FFF2-40B4-BE49-F238E27FC236}">
                <a16:creationId xmlns:a16="http://schemas.microsoft.com/office/drawing/2014/main" id="{AB81E7E5-F302-D1CC-BD42-2C51126FB7C4}"/>
              </a:ext>
            </a:extLst>
          </p:cNvPr>
          <p:cNvGrpSpPr/>
          <p:nvPr/>
        </p:nvGrpSpPr>
        <p:grpSpPr>
          <a:xfrm>
            <a:off x="3531510" y="3823650"/>
            <a:ext cx="2632320" cy="1434240"/>
            <a:chOff x="3531510" y="3823650"/>
            <a:chExt cx="2632320" cy="1434240"/>
          </a:xfrm>
        </p:grpSpPr>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2C949EC2-D5FC-5B90-BE74-D1BCE6C2D040}"/>
                    </a:ext>
                  </a:extLst>
                </p14:cNvPr>
                <p14:cNvContentPartPr/>
                <p14:nvPr/>
              </p14:nvContentPartPr>
              <p14:xfrm>
                <a:off x="3531510" y="4847850"/>
                <a:ext cx="1059840" cy="410040"/>
              </p14:xfrm>
            </p:contentPart>
          </mc:Choice>
          <mc:Fallback xmlns="">
            <p:pic>
              <p:nvPicPr>
                <p:cNvPr id="6" name="Ink 5">
                  <a:extLst>
                    <a:ext uri="{FF2B5EF4-FFF2-40B4-BE49-F238E27FC236}">
                      <a16:creationId xmlns:a16="http://schemas.microsoft.com/office/drawing/2014/main" id="{2C949EC2-D5FC-5B90-BE74-D1BCE6C2D040}"/>
                    </a:ext>
                  </a:extLst>
                </p:cNvPr>
                <p:cNvPicPr/>
                <p:nvPr/>
              </p:nvPicPr>
              <p:blipFill>
                <a:blip r:embed="rId10"/>
                <a:stretch>
                  <a:fillRect/>
                </a:stretch>
              </p:blipFill>
              <p:spPr>
                <a:xfrm>
                  <a:off x="3525390" y="4841730"/>
                  <a:ext cx="1072080" cy="422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A084B4EC-2413-6BDD-C7EE-3463D86CCE1B}"/>
                    </a:ext>
                  </a:extLst>
                </p14:cNvPr>
                <p14:cNvContentPartPr/>
                <p14:nvPr/>
              </p14:nvContentPartPr>
              <p14:xfrm>
                <a:off x="6011550" y="4708890"/>
                <a:ext cx="360" cy="360"/>
              </p14:xfrm>
            </p:contentPart>
          </mc:Choice>
          <mc:Fallback xmlns="">
            <p:pic>
              <p:nvPicPr>
                <p:cNvPr id="7" name="Ink 6">
                  <a:extLst>
                    <a:ext uri="{FF2B5EF4-FFF2-40B4-BE49-F238E27FC236}">
                      <a16:creationId xmlns:a16="http://schemas.microsoft.com/office/drawing/2014/main" id="{A084B4EC-2413-6BDD-C7EE-3463D86CCE1B}"/>
                    </a:ext>
                  </a:extLst>
                </p:cNvPr>
                <p:cNvPicPr/>
                <p:nvPr/>
              </p:nvPicPr>
              <p:blipFill>
                <a:blip r:embed="rId6"/>
                <a:stretch>
                  <a:fillRect/>
                </a:stretch>
              </p:blipFill>
              <p:spPr>
                <a:xfrm>
                  <a:off x="6005430" y="47027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3A64141C-383A-291A-AB0F-0F3077A54D6F}"/>
                    </a:ext>
                  </a:extLst>
                </p14:cNvPr>
                <p14:cNvContentPartPr/>
                <p14:nvPr/>
              </p14:nvContentPartPr>
              <p14:xfrm>
                <a:off x="4869990" y="3897450"/>
                <a:ext cx="376200" cy="355320"/>
              </p14:xfrm>
            </p:contentPart>
          </mc:Choice>
          <mc:Fallback xmlns="">
            <p:pic>
              <p:nvPicPr>
                <p:cNvPr id="9" name="Ink 8">
                  <a:extLst>
                    <a:ext uri="{FF2B5EF4-FFF2-40B4-BE49-F238E27FC236}">
                      <a16:creationId xmlns:a16="http://schemas.microsoft.com/office/drawing/2014/main" id="{3A64141C-383A-291A-AB0F-0F3077A54D6F}"/>
                    </a:ext>
                  </a:extLst>
                </p:cNvPr>
                <p:cNvPicPr/>
                <p:nvPr/>
              </p:nvPicPr>
              <p:blipFill>
                <a:blip r:embed="rId13"/>
                <a:stretch>
                  <a:fillRect/>
                </a:stretch>
              </p:blipFill>
              <p:spPr>
                <a:xfrm>
                  <a:off x="4863870" y="3891330"/>
                  <a:ext cx="388440" cy="367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A7C4714F-CFE6-AEE8-BBCF-2B229D930DC5}"/>
                    </a:ext>
                  </a:extLst>
                </p14:cNvPr>
                <p14:cNvContentPartPr/>
                <p14:nvPr/>
              </p14:nvContentPartPr>
              <p14:xfrm>
                <a:off x="5759190" y="3823650"/>
                <a:ext cx="404640" cy="1249920"/>
              </p14:xfrm>
            </p:contentPart>
          </mc:Choice>
          <mc:Fallback xmlns="">
            <p:pic>
              <p:nvPicPr>
                <p:cNvPr id="10" name="Ink 9">
                  <a:extLst>
                    <a:ext uri="{FF2B5EF4-FFF2-40B4-BE49-F238E27FC236}">
                      <a16:creationId xmlns:a16="http://schemas.microsoft.com/office/drawing/2014/main" id="{A7C4714F-CFE6-AEE8-BBCF-2B229D930DC5}"/>
                    </a:ext>
                  </a:extLst>
                </p:cNvPr>
                <p:cNvPicPr/>
                <p:nvPr/>
              </p:nvPicPr>
              <p:blipFill>
                <a:blip r:embed="rId15"/>
                <a:stretch>
                  <a:fillRect/>
                </a:stretch>
              </p:blipFill>
              <p:spPr>
                <a:xfrm>
                  <a:off x="5753070" y="3817530"/>
                  <a:ext cx="416880" cy="1262160"/>
                </a:xfrm>
                <a:prstGeom prst="rect">
                  <a:avLst/>
                </a:prstGeom>
              </p:spPr>
            </p:pic>
          </mc:Fallback>
        </mc:AlternateContent>
      </p:grpSp>
      <p:grpSp>
        <p:nvGrpSpPr>
          <p:cNvPr id="18" name="Group 17">
            <a:extLst>
              <a:ext uri="{FF2B5EF4-FFF2-40B4-BE49-F238E27FC236}">
                <a16:creationId xmlns:a16="http://schemas.microsoft.com/office/drawing/2014/main" id="{35E7F918-9D5B-374E-03B6-AC535EA9F55D}"/>
              </a:ext>
            </a:extLst>
          </p:cNvPr>
          <p:cNvGrpSpPr/>
          <p:nvPr/>
        </p:nvGrpSpPr>
        <p:grpSpPr>
          <a:xfrm>
            <a:off x="6285870" y="3714210"/>
            <a:ext cx="1905840" cy="1216800"/>
            <a:chOff x="6285870" y="3714210"/>
            <a:chExt cx="1905840" cy="1216800"/>
          </a:xfrm>
        </p:grpSpPr>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5B1148A8-0F08-76D3-F940-0E1CA7C17691}"/>
                    </a:ext>
                  </a:extLst>
                </p14:cNvPr>
                <p14:cNvContentPartPr/>
                <p14:nvPr/>
              </p14:nvContentPartPr>
              <p14:xfrm>
                <a:off x="6285870" y="4182930"/>
                <a:ext cx="279000" cy="331200"/>
              </p14:xfrm>
            </p:contentPart>
          </mc:Choice>
          <mc:Fallback xmlns="">
            <p:pic>
              <p:nvPicPr>
                <p:cNvPr id="12" name="Ink 11">
                  <a:extLst>
                    <a:ext uri="{FF2B5EF4-FFF2-40B4-BE49-F238E27FC236}">
                      <a16:creationId xmlns:a16="http://schemas.microsoft.com/office/drawing/2014/main" id="{5B1148A8-0F08-76D3-F940-0E1CA7C17691}"/>
                    </a:ext>
                  </a:extLst>
                </p:cNvPr>
                <p:cNvPicPr/>
                <p:nvPr/>
              </p:nvPicPr>
              <p:blipFill>
                <a:blip r:embed="rId17"/>
                <a:stretch>
                  <a:fillRect/>
                </a:stretch>
              </p:blipFill>
              <p:spPr>
                <a:xfrm>
                  <a:off x="6279750" y="4176810"/>
                  <a:ext cx="29124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5A900878-3FE2-04C7-3834-37353BAE1986}"/>
                    </a:ext>
                  </a:extLst>
                </p14:cNvPr>
                <p14:cNvContentPartPr/>
                <p14:nvPr/>
              </p14:nvContentPartPr>
              <p14:xfrm>
                <a:off x="6537150" y="4022370"/>
                <a:ext cx="460080" cy="908640"/>
              </p14:xfrm>
            </p:contentPart>
          </mc:Choice>
          <mc:Fallback xmlns="">
            <p:pic>
              <p:nvPicPr>
                <p:cNvPr id="13" name="Ink 12">
                  <a:extLst>
                    <a:ext uri="{FF2B5EF4-FFF2-40B4-BE49-F238E27FC236}">
                      <a16:creationId xmlns:a16="http://schemas.microsoft.com/office/drawing/2014/main" id="{5A900878-3FE2-04C7-3834-37353BAE1986}"/>
                    </a:ext>
                  </a:extLst>
                </p:cNvPr>
                <p:cNvPicPr/>
                <p:nvPr/>
              </p:nvPicPr>
              <p:blipFill>
                <a:blip r:embed="rId19"/>
                <a:stretch>
                  <a:fillRect/>
                </a:stretch>
              </p:blipFill>
              <p:spPr>
                <a:xfrm>
                  <a:off x="6531030" y="4016250"/>
                  <a:ext cx="472320" cy="920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7B4B2A2D-8372-C1D4-E340-5587E5E8AD94}"/>
                    </a:ext>
                  </a:extLst>
                </p14:cNvPr>
                <p14:cNvContentPartPr/>
                <p14:nvPr/>
              </p14:nvContentPartPr>
              <p14:xfrm>
                <a:off x="7144470" y="4160250"/>
                <a:ext cx="33840" cy="342720"/>
              </p14:xfrm>
            </p:contentPart>
          </mc:Choice>
          <mc:Fallback xmlns="">
            <p:pic>
              <p:nvPicPr>
                <p:cNvPr id="15" name="Ink 14">
                  <a:extLst>
                    <a:ext uri="{FF2B5EF4-FFF2-40B4-BE49-F238E27FC236}">
                      <a16:creationId xmlns:a16="http://schemas.microsoft.com/office/drawing/2014/main" id="{7B4B2A2D-8372-C1D4-E340-5587E5E8AD94}"/>
                    </a:ext>
                  </a:extLst>
                </p:cNvPr>
                <p:cNvPicPr/>
                <p:nvPr/>
              </p:nvPicPr>
              <p:blipFill>
                <a:blip r:embed="rId21"/>
                <a:stretch>
                  <a:fillRect/>
                </a:stretch>
              </p:blipFill>
              <p:spPr>
                <a:xfrm>
                  <a:off x="7138350" y="4154130"/>
                  <a:ext cx="46080" cy="354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09DCCD8C-3EAB-E834-890F-597ACC9BEAA1}"/>
                    </a:ext>
                  </a:extLst>
                </p14:cNvPr>
                <p14:cNvContentPartPr/>
                <p14:nvPr/>
              </p14:nvContentPartPr>
              <p14:xfrm>
                <a:off x="7086150" y="3908610"/>
                <a:ext cx="360" cy="360"/>
              </p14:xfrm>
            </p:contentPart>
          </mc:Choice>
          <mc:Fallback xmlns="">
            <p:pic>
              <p:nvPicPr>
                <p:cNvPr id="16" name="Ink 15">
                  <a:extLst>
                    <a:ext uri="{FF2B5EF4-FFF2-40B4-BE49-F238E27FC236}">
                      <a16:creationId xmlns:a16="http://schemas.microsoft.com/office/drawing/2014/main" id="{09DCCD8C-3EAB-E834-890F-597ACC9BEAA1}"/>
                    </a:ext>
                  </a:extLst>
                </p:cNvPr>
                <p:cNvPicPr/>
                <p:nvPr/>
              </p:nvPicPr>
              <p:blipFill>
                <a:blip r:embed="rId6"/>
                <a:stretch>
                  <a:fillRect/>
                </a:stretch>
              </p:blipFill>
              <p:spPr>
                <a:xfrm>
                  <a:off x="7080030" y="390249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EC853441-B795-3460-FD03-7372E426EDE0}"/>
                    </a:ext>
                  </a:extLst>
                </p14:cNvPr>
                <p14:cNvContentPartPr/>
                <p14:nvPr/>
              </p14:nvContentPartPr>
              <p14:xfrm>
                <a:off x="7348950" y="3714210"/>
                <a:ext cx="842760" cy="884880"/>
              </p14:xfrm>
            </p:contentPart>
          </mc:Choice>
          <mc:Fallback xmlns="">
            <p:pic>
              <p:nvPicPr>
                <p:cNvPr id="17" name="Ink 16">
                  <a:extLst>
                    <a:ext uri="{FF2B5EF4-FFF2-40B4-BE49-F238E27FC236}">
                      <a16:creationId xmlns:a16="http://schemas.microsoft.com/office/drawing/2014/main" id="{EC853441-B795-3460-FD03-7372E426EDE0}"/>
                    </a:ext>
                  </a:extLst>
                </p:cNvPr>
                <p:cNvPicPr/>
                <p:nvPr/>
              </p:nvPicPr>
              <p:blipFill>
                <a:blip r:embed="rId24"/>
                <a:stretch>
                  <a:fillRect/>
                </a:stretch>
              </p:blipFill>
              <p:spPr>
                <a:xfrm>
                  <a:off x="7342830" y="3708090"/>
                  <a:ext cx="855000" cy="89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19" name="Ink 18">
                <a:extLst>
                  <a:ext uri="{FF2B5EF4-FFF2-40B4-BE49-F238E27FC236}">
                    <a16:creationId xmlns:a16="http://schemas.microsoft.com/office/drawing/2014/main" id="{5FD26DFC-5EE8-2461-E9A8-58ABA8C038FB}"/>
                  </a:ext>
                </a:extLst>
              </p14:cNvPr>
              <p14:cNvContentPartPr/>
              <p14:nvPr/>
            </p14:nvContentPartPr>
            <p14:xfrm>
              <a:off x="-229050" y="2216970"/>
              <a:ext cx="360" cy="360"/>
            </p14:xfrm>
          </p:contentPart>
        </mc:Choice>
        <mc:Fallback xmlns="">
          <p:pic>
            <p:nvPicPr>
              <p:cNvPr id="19" name="Ink 18">
                <a:extLst>
                  <a:ext uri="{FF2B5EF4-FFF2-40B4-BE49-F238E27FC236}">
                    <a16:creationId xmlns:a16="http://schemas.microsoft.com/office/drawing/2014/main" id="{5FD26DFC-5EE8-2461-E9A8-58ABA8C038FB}"/>
                  </a:ext>
                </a:extLst>
              </p:cNvPr>
              <p:cNvPicPr/>
              <p:nvPr/>
            </p:nvPicPr>
            <p:blipFill>
              <a:blip r:embed="rId6"/>
              <a:stretch>
                <a:fillRect/>
              </a:stretch>
            </p:blipFill>
            <p:spPr>
              <a:xfrm>
                <a:off x="-235170" y="221085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87E0D828-93F6-E1CD-336C-F98139B0202D}"/>
                  </a:ext>
                </a:extLst>
              </p14:cNvPr>
              <p14:cNvContentPartPr/>
              <p14:nvPr/>
            </p14:nvContentPartPr>
            <p14:xfrm>
              <a:off x="9783990" y="4423050"/>
              <a:ext cx="360" cy="360"/>
            </p14:xfrm>
          </p:contentPart>
        </mc:Choice>
        <mc:Fallback xmlns="">
          <p:pic>
            <p:nvPicPr>
              <p:cNvPr id="20" name="Ink 19">
                <a:extLst>
                  <a:ext uri="{FF2B5EF4-FFF2-40B4-BE49-F238E27FC236}">
                    <a16:creationId xmlns:a16="http://schemas.microsoft.com/office/drawing/2014/main" id="{87E0D828-93F6-E1CD-336C-F98139B0202D}"/>
                  </a:ext>
                </a:extLst>
              </p:cNvPr>
              <p:cNvPicPr/>
              <p:nvPr/>
            </p:nvPicPr>
            <p:blipFill>
              <a:blip r:embed="rId6"/>
              <a:stretch>
                <a:fillRect/>
              </a:stretch>
            </p:blipFill>
            <p:spPr>
              <a:xfrm>
                <a:off x="9777870" y="4416930"/>
                <a:ext cx="12600" cy="12600"/>
              </a:xfrm>
              <a:prstGeom prst="rect">
                <a:avLst/>
              </a:prstGeom>
            </p:spPr>
          </p:pic>
        </mc:Fallback>
      </mc:AlternateContent>
    </p:spTree>
    <p:extLst>
      <p:ext uri="{BB962C8B-B14F-4D97-AF65-F5344CB8AC3E}">
        <p14:creationId xmlns:p14="http://schemas.microsoft.com/office/powerpoint/2010/main" val="40386919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532BB-B150-CD2A-CC5A-5D372229608A}"/>
              </a:ext>
            </a:extLst>
          </p:cNvPr>
          <p:cNvSpPr>
            <a:spLocks noGrp="1"/>
          </p:cNvSpPr>
          <p:nvPr>
            <p:ph type="title"/>
          </p:nvPr>
        </p:nvSpPr>
        <p:spPr/>
        <p:txBody>
          <a:bodyPr/>
          <a:lstStyle/>
          <a:p>
            <a:r>
              <a:rPr lang="en-US" dirty="0"/>
              <a:t>Ausie</a:t>
            </a:r>
          </a:p>
        </p:txBody>
      </p:sp>
      <p:sp>
        <p:nvSpPr>
          <p:cNvPr id="3" name="Content Placeholder 2">
            <a:extLst>
              <a:ext uri="{FF2B5EF4-FFF2-40B4-BE49-F238E27FC236}">
                <a16:creationId xmlns:a16="http://schemas.microsoft.com/office/drawing/2014/main" id="{B1D80922-0D11-5B37-FF09-CB94CF532E10}"/>
              </a:ext>
            </a:extLst>
          </p:cNvPr>
          <p:cNvSpPr>
            <a:spLocks noGrp="1"/>
          </p:cNvSpPr>
          <p:nvPr>
            <p:ph idx="1"/>
          </p:nvPr>
        </p:nvSpPr>
        <p:spPr/>
        <p:txBody>
          <a:bodyPr/>
          <a:lstStyle/>
          <a:p>
            <a:r>
              <a:rPr lang="en-US" dirty="0"/>
              <a:t>Ciliary body melanoma</a:t>
            </a:r>
          </a:p>
          <a:p>
            <a:r>
              <a:rPr lang="en-US" dirty="0"/>
              <a:t>Eye removed </a:t>
            </a:r>
          </a:p>
          <a:p>
            <a:r>
              <a:rPr lang="en-US" dirty="0"/>
              <a:t>Now with brain metastasis</a:t>
            </a:r>
          </a:p>
          <a:p>
            <a:r>
              <a:rPr lang="en-US" dirty="0"/>
              <a:t>? Malpractice</a:t>
            </a:r>
          </a:p>
          <a:p>
            <a:r>
              <a:rPr lang="en-US" dirty="0"/>
              <a:t>Expert is a academician MD</a:t>
            </a:r>
          </a:p>
          <a:p>
            <a:endParaRPr lang="en-US" dirty="0"/>
          </a:p>
        </p:txBody>
      </p:sp>
    </p:spTree>
    <p:extLst>
      <p:ext uri="{BB962C8B-B14F-4D97-AF65-F5344CB8AC3E}">
        <p14:creationId xmlns:p14="http://schemas.microsoft.com/office/powerpoint/2010/main" val="34119077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C672-81FE-29B6-6EF4-540DD2288EDB}"/>
              </a:ext>
            </a:extLst>
          </p:cNvPr>
          <p:cNvSpPr>
            <a:spLocks noGrp="1"/>
          </p:cNvSpPr>
          <p:nvPr>
            <p:ph type="title"/>
          </p:nvPr>
        </p:nvSpPr>
        <p:spPr/>
        <p:txBody>
          <a:bodyPr/>
          <a:lstStyle/>
          <a:p>
            <a:r>
              <a:rPr lang="en-US" dirty="0"/>
              <a:t>7 </a:t>
            </a:r>
            <a:r>
              <a:rPr lang="en-US" dirty="0" err="1"/>
              <a:t>yr</a:t>
            </a:r>
            <a:r>
              <a:rPr lang="en-US" dirty="0"/>
              <a:t> old Hispanic girl</a:t>
            </a:r>
          </a:p>
        </p:txBody>
      </p:sp>
      <p:sp>
        <p:nvSpPr>
          <p:cNvPr id="3" name="Content Placeholder 2">
            <a:extLst>
              <a:ext uri="{FF2B5EF4-FFF2-40B4-BE49-F238E27FC236}">
                <a16:creationId xmlns:a16="http://schemas.microsoft.com/office/drawing/2014/main" id="{3A3B1EC3-934A-5CB9-572B-DB697E4CD777}"/>
              </a:ext>
            </a:extLst>
          </p:cNvPr>
          <p:cNvSpPr>
            <a:spLocks noGrp="1"/>
          </p:cNvSpPr>
          <p:nvPr>
            <p:ph idx="1"/>
          </p:nvPr>
        </p:nvSpPr>
        <p:spPr/>
        <p:txBody>
          <a:bodyPr>
            <a:normAutofit lnSpcReduction="10000"/>
          </a:bodyPr>
          <a:lstStyle/>
          <a:p>
            <a:r>
              <a:rPr lang="en-US" dirty="0"/>
              <a:t>Presents with lid edema, LLL</a:t>
            </a:r>
          </a:p>
          <a:p>
            <a:r>
              <a:rPr lang="en-US" dirty="0"/>
              <a:t>Mother says child opened the fridge and a bottle of soda fell and hit her head and eye</a:t>
            </a:r>
          </a:p>
          <a:p>
            <a:r>
              <a:rPr lang="en-US" dirty="0"/>
              <a:t>OD notes 20/50 vision and some lid swelling and a small heme/bruise on the lid and mild corneal edema</a:t>
            </a:r>
          </a:p>
          <a:p>
            <a:r>
              <a:rPr lang="en-US" dirty="0"/>
              <a:t>Dilated fundus normal</a:t>
            </a:r>
          </a:p>
          <a:p>
            <a:r>
              <a:rPr lang="en-US" dirty="0"/>
              <a:t>Told them to use cold compresses and return in 2 days</a:t>
            </a:r>
          </a:p>
        </p:txBody>
      </p:sp>
    </p:spTree>
    <p:extLst>
      <p:ext uri="{BB962C8B-B14F-4D97-AF65-F5344CB8AC3E}">
        <p14:creationId xmlns:p14="http://schemas.microsoft.com/office/powerpoint/2010/main" val="20698001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4E8D-F865-4FE3-04F9-E2221699E854}"/>
              </a:ext>
            </a:extLst>
          </p:cNvPr>
          <p:cNvSpPr>
            <a:spLocks noGrp="1"/>
          </p:cNvSpPr>
          <p:nvPr>
            <p:ph type="title"/>
          </p:nvPr>
        </p:nvSpPr>
        <p:spPr/>
        <p:txBody>
          <a:bodyPr/>
          <a:lstStyle/>
          <a:p>
            <a:r>
              <a:rPr lang="en-US" dirty="0"/>
              <a:t>7 </a:t>
            </a:r>
            <a:r>
              <a:rPr lang="en-US" dirty="0" err="1"/>
              <a:t>yr</a:t>
            </a:r>
            <a:r>
              <a:rPr lang="en-US" dirty="0"/>
              <a:t> old cont. </a:t>
            </a:r>
          </a:p>
        </p:txBody>
      </p:sp>
      <p:sp>
        <p:nvSpPr>
          <p:cNvPr id="3" name="Content Placeholder 2">
            <a:extLst>
              <a:ext uri="{FF2B5EF4-FFF2-40B4-BE49-F238E27FC236}">
                <a16:creationId xmlns:a16="http://schemas.microsoft.com/office/drawing/2014/main" id="{3EAD523B-FA2A-1E1C-A919-D5E7C4E753CD}"/>
              </a:ext>
            </a:extLst>
          </p:cNvPr>
          <p:cNvSpPr>
            <a:spLocks noGrp="1"/>
          </p:cNvSpPr>
          <p:nvPr>
            <p:ph idx="1"/>
          </p:nvPr>
        </p:nvSpPr>
        <p:spPr/>
        <p:txBody>
          <a:bodyPr/>
          <a:lstStyle/>
          <a:p>
            <a:r>
              <a:rPr lang="en-US" dirty="0"/>
              <a:t>She is feeling better and vision unchanged</a:t>
            </a:r>
          </a:p>
          <a:p>
            <a:r>
              <a:rPr lang="en-US" dirty="0"/>
              <a:t>Corneal edema and so patient is given rx for FML and told to return in 4 days to see his OD partner for full exam. </a:t>
            </a:r>
          </a:p>
        </p:txBody>
      </p:sp>
    </p:spTree>
    <p:extLst>
      <p:ext uri="{BB962C8B-B14F-4D97-AF65-F5344CB8AC3E}">
        <p14:creationId xmlns:p14="http://schemas.microsoft.com/office/powerpoint/2010/main" val="36403964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A8657-6EEB-9637-F65C-0EC7F51DBD70}"/>
              </a:ext>
            </a:extLst>
          </p:cNvPr>
          <p:cNvSpPr>
            <a:spLocks noGrp="1"/>
          </p:cNvSpPr>
          <p:nvPr>
            <p:ph type="title"/>
          </p:nvPr>
        </p:nvSpPr>
        <p:spPr/>
        <p:txBody>
          <a:bodyPr/>
          <a:lstStyle/>
          <a:p>
            <a:r>
              <a:rPr lang="en-US" dirty="0"/>
              <a:t>7 </a:t>
            </a:r>
            <a:r>
              <a:rPr lang="en-US" dirty="0" err="1"/>
              <a:t>yr</a:t>
            </a:r>
            <a:r>
              <a:rPr lang="en-US" dirty="0"/>
              <a:t> old</a:t>
            </a:r>
          </a:p>
        </p:txBody>
      </p:sp>
      <p:sp>
        <p:nvSpPr>
          <p:cNvPr id="3" name="Content Placeholder 2">
            <a:extLst>
              <a:ext uri="{FF2B5EF4-FFF2-40B4-BE49-F238E27FC236}">
                <a16:creationId xmlns:a16="http://schemas.microsoft.com/office/drawing/2014/main" id="{7B30C09D-2AD1-5D15-03D5-54736ACCE3BE}"/>
              </a:ext>
            </a:extLst>
          </p:cNvPr>
          <p:cNvSpPr>
            <a:spLocks noGrp="1"/>
          </p:cNvSpPr>
          <p:nvPr>
            <p:ph idx="1"/>
          </p:nvPr>
        </p:nvSpPr>
        <p:spPr/>
        <p:txBody>
          <a:bodyPr/>
          <a:lstStyle/>
          <a:p>
            <a:r>
              <a:rPr lang="en-US" dirty="0"/>
              <a:t>Patient feeling better but vision unchanged, didn’t fill Rx for steroid</a:t>
            </a:r>
          </a:p>
          <a:p>
            <a:r>
              <a:rPr lang="en-US" dirty="0"/>
              <a:t>Partner noted less lid edema and clearer cornea, told to not get gtts and return in a </a:t>
            </a:r>
            <a:r>
              <a:rPr lang="en-US" dirty="0" err="1"/>
              <a:t>wk</a:t>
            </a:r>
            <a:r>
              <a:rPr lang="en-US" dirty="0"/>
              <a:t> for full exam</a:t>
            </a:r>
          </a:p>
          <a:p>
            <a:r>
              <a:rPr lang="en-US" dirty="0"/>
              <a:t>She returned in a </a:t>
            </a:r>
            <a:r>
              <a:rPr lang="en-US" dirty="0" err="1"/>
              <a:t>wk</a:t>
            </a:r>
            <a:r>
              <a:rPr lang="en-US" dirty="0"/>
              <a:t> , edema resolved, refracted to 20/20 . DFE normal.  Told to return in a yr. </a:t>
            </a:r>
          </a:p>
        </p:txBody>
      </p:sp>
    </p:spTree>
    <p:extLst>
      <p:ext uri="{BB962C8B-B14F-4D97-AF65-F5344CB8AC3E}">
        <p14:creationId xmlns:p14="http://schemas.microsoft.com/office/powerpoint/2010/main" val="24588376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BB59E-77F9-40DA-57FE-82E9E6D5FA4B}"/>
              </a:ext>
            </a:extLst>
          </p:cNvPr>
          <p:cNvSpPr>
            <a:spLocks noGrp="1"/>
          </p:cNvSpPr>
          <p:nvPr>
            <p:ph type="title"/>
          </p:nvPr>
        </p:nvSpPr>
        <p:spPr/>
        <p:txBody>
          <a:bodyPr/>
          <a:lstStyle/>
          <a:p>
            <a:r>
              <a:rPr lang="en-US" dirty="0"/>
              <a:t>7 </a:t>
            </a:r>
            <a:r>
              <a:rPr lang="en-US" dirty="0" err="1"/>
              <a:t>yr</a:t>
            </a:r>
            <a:r>
              <a:rPr lang="en-US" dirty="0"/>
              <a:t> old cont. </a:t>
            </a:r>
          </a:p>
        </p:txBody>
      </p:sp>
      <p:sp>
        <p:nvSpPr>
          <p:cNvPr id="3" name="Content Placeholder 2">
            <a:extLst>
              <a:ext uri="{FF2B5EF4-FFF2-40B4-BE49-F238E27FC236}">
                <a16:creationId xmlns:a16="http://schemas.microsoft.com/office/drawing/2014/main" id="{4AD2E0A9-F334-CA2F-5490-EBFF039C89A3}"/>
              </a:ext>
            </a:extLst>
          </p:cNvPr>
          <p:cNvSpPr>
            <a:spLocks noGrp="1"/>
          </p:cNvSpPr>
          <p:nvPr>
            <p:ph idx="1"/>
          </p:nvPr>
        </p:nvSpPr>
        <p:spPr/>
        <p:txBody>
          <a:bodyPr/>
          <a:lstStyle/>
          <a:p>
            <a:r>
              <a:rPr lang="en-US" dirty="0"/>
              <a:t> 2 ½ months later , child’s eye noted to be drifting and Mother asks child about vision and says its grey. </a:t>
            </a:r>
          </a:p>
          <a:p>
            <a:r>
              <a:rPr lang="en-US" dirty="0"/>
              <a:t>Takes child to MD and noted to have complete funnel RD</a:t>
            </a:r>
          </a:p>
          <a:p>
            <a:r>
              <a:rPr lang="en-US" dirty="0"/>
              <a:t>Emergent sx at BPEI , but no reattachment</a:t>
            </a:r>
          </a:p>
          <a:p>
            <a:r>
              <a:rPr lang="en-US" dirty="0"/>
              <a:t>History obtained by MD was that the bottle dropped out of frig , causing the bottle cap to strike the child’s upper lid.</a:t>
            </a:r>
          </a:p>
        </p:txBody>
      </p:sp>
    </p:spTree>
    <p:extLst>
      <p:ext uri="{BB962C8B-B14F-4D97-AF65-F5344CB8AC3E}">
        <p14:creationId xmlns:p14="http://schemas.microsoft.com/office/powerpoint/2010/main" val="8303603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7AAB-D6BF-BF47-EF2F-E7DF682CA250}"/>
              </a:ext>
            </a:extLst>
          </p:cNvPr>
          <p:cNvSpPr>
            <a:spLocks noGrp="1"/>
          </p:cNvSpPr>
          <p:nvPr>
            <p:ph type="title"/>
          </p:nvPr>
        </p:nvSpPr>
        <p:spPr/>
        <p:txBody>
          <a:bodyPr/>
          <a:lstStyle/>
          <a:p>
            <a:r>
              <a:rPr lang="en-US" dirty="0"/>
              <a:t>7yr old</a:t>
            </a:r>
          </a:p>
        </p:txBody>
      </p:sp>
      <p:sp>
        <p:nvSpPr>
          <p:cNvPr id="3" name="Content Placeholder 2">
            <a:extLst>
              <a:ext uri="{FF2B5EF4-FFF2-40B4-BE49-F238E27FC236}">
                <a16:creationId xmlns:a16="http://schemas.microsoft.com/office/drawing/2014/main" id="{B3020A38-F5AF-1FCB-B952-386C8A8CFBF9}"/>
              </a:ext>
            </a:extLst>
          </p:cNvPr>
          <p:cNvSpPr>
            <a:spLocks noGrp="1"/>
          </p:cNvSpPr>
          <p:nvPr>
            <p:ph idx="1"/>
          </p:nvPr>
        </p:nvSpPr>
        <p:spPr/>
        <p:txBody>
          <a:bodyPr/>
          <a:lstStyle/>
          <a:p>
            <a:r>
              <a:rPr lang="en-US" dirty="0"/>
              <a:t>The ultrasound showed indentation of the globe superiorly, and probable ruptured globe. Juvenile Vitreous to the wound, progressed causing complete detachment of retina</a:t>
            </a:r>
          </a:p>
          <a:p>
            <a:pPr marL="0" indent="0">
              <a:buNone/>
            </a:pPr>
            <a:endParaRPr lang="en-US" dirty="0"/>
          </a:p>
        </p:txBody>
      </p:sp>
    </p:spTree>
    <p:extLst>
      <p:ext uri="{BB962C8B-B14F-4D97-AF65-F5344CB8AC3E}">
        <p14:creationId xmlns:p14="http://schemas.microsoft.com/office/powerpoint/2010/main" val="13996697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F8EA-4FEB-1255-C8F8-A259ED917CCD}"/>
              </a:ext>
            </a:extLst>
          </p:cNvPr>
          <p:cNvSpPr>
            <a:spLocks noGrp="1"/>
          </p:cNvSpPr>
          <p:nvPr>
            <p:ph type="title"/>
          </p:nvPr>
        </p:nvSpPr>
        <p:spPr/>
        <p:txBody>
          <a:bodyPr/>
          <a:lstStyle/>
          <a:p>
            <a:r>
              <a:rPr lang="en-US" dirty="0"/>
              <a:t>7yr old</a:t>
            </a:r>
          </a:p>
        </p:txBody>
      </p:sp>
      <p:sp>
        <p:nvSpPr>
          <p:cNvPr id="3" name="Content Placeholder 2">
            <a:extLst>
              <a:ext uri="{FF2B5EF4-FFF2-40B4-BE49-F238E27FC236}">
                <a16:creationId xmlns:a16="http://schemas.microsoft.com/office/drawing/2014/main" id="{258EDEA5-59ED-5BE2-C135-2DA67CC3505B}"/>
              </a:ext>
            </a:extLst>
          </p:cNvPr>
          <p:cNvSpPr>
            <a:spLocks noGrp="1"/>
          </p:cNvSpPr>
          <p:nvPr>
            <p:ph idx="1"/>
          </p:nvPr>
        </p:nvSpPr>
        <p:spPr/>
        <p:txBody>
          <a:bodyPr/>
          <a:lstStyle/>
          <a:p>
            <a:r>
              <a:rPr lang="en-US" dirty="0"/>
              <a:t>This case was settled out of court for just under a million dollars. Civil suite</a:t>
            </a:r>
          </a:p>
          <a:p>
            <a:r>
              <a:rPr lang="en-US" dirty="0"/>
              <a:t>I reviewed it, after a settlement, the DOH attorneys get the document and sometimes then send to consultants to eval. Admin suite. I felt that the Drs met the std of care</a:t>
            </a:r>
          </a:p>
          <a:p>
            <a:r>
              <a:rPr lang="en-US" dirty="0"/>
              <a:t>But they didn’t finalize the chart and the front desk gave them a different chart than </a:t>
            </a:r>
          </a:p>
          <a:p>
            <a:pPr marL="0" indent="0">
              <a:buNone/>
            </a:pPr>
            <a:r>
              <a:rPr lang="en-US" dirty="0"/>
              <a:t>What was later given… not the std of care. </a:t>
            </a:r>
          </a:p>
        </p:txBody>
      </p:sp>
    </p:spTree>
    <p:extLst>
      <p:ext uri="{BB962C8B-B14F-4D97-AF65-F5344CB8AC3E}">
        <p14:creationId xmlns:p14="http://schemas.microsoft.com/office/powerpoint/2010/main" val="30111403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DAE0-5A9B-94DD-920E-7604B4B27F7A}"/>
              </a:ext>
            </a:extLst>
          </p:cNvPr>
          <p:cNvSpPr>
            <a:spLocks noGrp="1"/>
          </p:cNvSpPr>
          <p:nvPr>
            <p:ph type="title"/>
          </p:nvPr>
        </p:nvSpPr>
        <p:spPr/>
        <p:txBody>
          <a:bodyPr/>
          <a:lstStyle/>
          <a:p>
            <a:r>
              <a:rPr lang="en-US" dirty="0"/>
              <a:t>Administrative law suite</a:t>
            </a:r>
          </a:p>
        </p:txBody>
      </p:sp>
      <p:sp>
        <p:nvSpPr>
          <p:cNvPr id="3" name="Content Placeholder 2">
            <a:extLst>
              <a:ext uri="{FF2B5EF4-FFF2-40B4-BE49-F238E27FC236}">
                <a16:creationId xmlns:a16="http://schemas.microsoft.com/office/drawing/2014/main" id="{B0011474-1385-C03C-4EF6-2CC10DBD069B}"/>
              </a:ext>
            </a:extLst>
          </p:cNvPr>
          <p:cNvSpPr>
            <a:spLocks noGrp="1"/>
          </p:cNvSpPr>
          <p:nvPr>
            <p:ph idx="1"/>
          </p:nvPr>
        </p:nvSpPr>
        <p:spPr/>
        <p:txBody>
          <a:bodyPr/>
          <a:lstStyle/>
          <a:p>
            <a:r>
              <a:rPr lang="en-US" dirty="0"/>
              <a:t>Your malpractice policy usually covers you for legal help….10K  but if it doesn’t you should still employ lawyer for help. If the DOH experts find probable cause then board of optometry can fine you and your license</a:t>
            </a:r>
          </a:p>
          <a:p>
            <a:r>
              <a:rPr lang="en-US" dirty="0"/>
              <a:t>In this case the plaintiff had no idea that the DOH was policing this case. </a:t>
            </a:r>
          </a:p>
          <a:p>
            <a:pPr marL="0" indent="0">
              <a:buNone/>
            </a:pPr>
            <a:endParaRPr lang="en-US" dirty="0"/>
          </a:p>
        </p:txBody>
      </p:sp>
    </p:spTree>
    <p:extLst>
      <p:ext uri="{BB962C8B-B14F-4D97-AF65-F5344CB8AC3E}">
        <p14:creationId xmlns:p14="http://schemas.microsoft.com/office/powerpoint/2010/main" val="7588358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41BD4402-A379-7D79-DE6A-2B6AF299E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900" y="723900"/>
            <a:ext cx="5410200" cy="5410200"/>
          </a:xfrm>
          <a:prstGeom prst="rect">
            <a:avLst/>
          </a:prstGeom>
        </p:spPr>
      </p:pic>
    </p:spTree>
    <p:extLst>
      <p:ext uri="{BB962C8B-B14F-4D97-AF65-F5344CB8AC3E}">
        <p14:creationId xmlns:p14="http://schemas.microsoft.com/office/powerpoint/2010/main" val="29466196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iver whale high five perfect ti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762000"/>
            <a:ext cx="4162425" cy="5504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7454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normAutofit fontScale="90000"/>
          </a:bodyPr>
          <a:lstStyle/>
          <a:p>
            <a:pPr>
              <a:defRPr/>
            </a:pPr>
            <a:br>
              <a:rPr lang="en-US" dirty="0">
                <a:solidFill>
                  <a:schemeClr val="accent1">
                    <a:satMod val="150000"/>
                  </a:schemeClr>
                </a:solidFill>
              </a:rPr>
            </a:br>
            <a:r>
              <a:rPr lang="en-US" dirty="0">
                <a:solidFill>
                  <a:schemeClr val="accent1">
                    <a:satMod val="150000"/>
                  </a:schemeClr>
                </a:solidFill>
              </a:rPr>
              <a:t>Questions</a:t>
            </a:r>
            <a:br>
              <a:rPr lang="en-US" dirty="0">
                <a:solidFill>
                  <a:schemeClr val="accent1">
                    <a:satMod val="150000"/>
                  </a:schemeClr>
                </a:solidFill>
              </a:rPr>
            </a:br>
            <a:endParaRPr lang="en-US" dirty="0">
              <a:solidFill>
                <a:schemeClr val="accent1">
                  <a:satMod val="150000"/>
                </a:schemeClr>
              </a:solidFill>
            </a:endParaRPr>
          </a:p>
        </p:txBody>
      </p:sp>
      <p:sp>
        <p:nvSpPr>
          <p:cNvPr id="93187" name="Rectangle 3"/>
          <p:cNvSpPr>
            <a:spLocks noGrp="1" noChangeArrowheads="1"/>
          </p:cNvSpPr>
          <p:nvPr>
            <p:ph type="body" sz="half" idx="1"/>
          </p:nvPr>
        </p:nvSpPr>
        <p:spPr>
          <a:xfrm>
            <a:off x="2514600" y="1981200"/>
            <a:ext cx="4038600" cy="4114800"/>
          </a:xfrm>
        </p:spPr>
        <p:txBody>
          <a:bodyPr/>
          <a:lstStyle/>
          <a:p>
            <a:pPr marL="0" indent="0" eaLnBrk="1" hangingPunct="1">
              <a:buNone/>
            </a:pPr>
            <a:r>
              <a:rPr lang="en-US" sz="2800" dirty="0"/>
              <a:t>Briandenbest@gmail.com</a:t>
            </a:r>
          </a:p>
          <a:p>
            <a:pPr marL="0" indent="0" eaLnBrk="1" hangingPunct="1">
              <a:buNone/>
            </a:pPr>
            <a:r>
              <a:rPr lang="en-US" sz="2800" dirty="0"/>
              <a:t>321.331.6155</a:t>
            </a:r>
          </a:p>
        </p:txBody>
      </p:sp>
      <p:sp>
        <p:nvSpPr>
          <p:cNvPr id="6" name="Footer Placeholder 5"/>
          <p:cNvSpPr>
            <a:spLocks noGrp="1"/>
          </p:cNvSpPr>
          <p:nvPr>
            <p:ph type="ftr" sz="quarter" idx="11"/>
          </p:nvPr>
        </p:nvSpPr>
        <p:spPr>
          <a:xfrm flipV="1">
            <a:off x="3124200" y="7010400"/>
            <a:ext cx="2895600" cy="76200"/>
          </a:xfrm>
        </p:spPr>
        <p:txBody>
          <a:bodyPr/>
          <a:lstStyle/>
          <a:p>
            <a:pPr>
              <a:defRPr/>
            </a:pPr>
            <a:endParaRPr lang="en-US" dirty="0"/>
          </a:p>
        </p:txBody>
      </p:sp>
    </p:spTree>
    <p:extLst>
      <p:ext uri="{BB962C8B-B14F-4D97-AF65-F5344CB8AC3E}">
        <p14:creationId xmlns:p14="http://schemas.microsoft.com/office/powerpoint/2010/main" val="2435718661"/>
      </p:ext>
    </p:extLst>
  </p:cSld>
  <p:clrMapOvr>
    <a:masterClrMapping/>
  </p:clrMapOvr>
  <p:transition spd="slow">
    <p:circl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5745</TotalTime>
  <Words>5256</Words>
  <Application>Microsoft Office PowerPoint</Application>
  <PresentationFormat>On-screen Show (4:3)</PresentationFormat>
  <Paragraphs>499</Paragraphs>
  <Slides>113</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113</vt:i4>
      </vt:variant>
    </vt:vector>
  </HeadingPairs>
  <TitlesOfParts>
    <vt:vector size="122" baseType="lpstr">
      <vt:lpstr>Aptos</vt:lpstr>
      <vt:lpstr>Arial</vt:lpstr>
      <vt:lpstr>Brush Script MT</vt:lpstr>
      <vt:lpstr>Calibri</vt:lpstr>
      <vt:lpstr>Constantia</vt:lpstr>
      <vt:lpstr>Franklin Gothic Book</vt:lpstr>
      <vt:lpstr>Rage Italic</vt:lpstr>
      <vt:lpstr>Times New Roman</vt:lpstr>
      <vt:lpstr>Pushpin</vt:lpstr>
      <vt:lpstr>Prevention of Medical Errors EyeMed 2025</vt:lpstr>
      <vt:lpstr>Medical Error : defined</vt:lpstr>
      <vt:lpstr>What is Medical Malpractice?</vt:lpstr>
      <vt:lpstr>Expect a marathon, not a sprint  . </vt:lpstr>
      <vt:lpstr>Malpractice Insurance Policies and AI </vt:lpstr>
      <vt:lpstr>Artificial intel. </vt:lpstr>
      <vt:lpstr>Art. intel</vt:lpstr>
      <vt:lpstr>Dilate, dilate, dilate</vt:lpstr>
      <vt:lpstr>Document, Document, Document</vt:lpstr>
      <vt:lpstr>HS Tears, some patients are difficult and if they keep complaining get a consult</vt:lpstr>
      <vt:lpstr>ION….TA, </vt:lpstr>
      <vt:lpstr>PowerPoint Presentation</vt:lpstr>
      <vt:lpstr>Buy OCT</vt:lpstr>
      <vt:lpstr>I just take photos</vt:lpstr>
      <vt:lpstr>Tonometry</vt:lpstr>
      <vt:lpstr>PowerPoint Presentation</vt:lpstr>
      <vt:lpstr>Is it open or closed? </vt:lpstr>
      <vt:lpstr>PowerPoint Presentation</vt:lpstr>
      <vt:lpstr>What if central…consent? </vt:lpstr>
      <vt:lpstr>Don’t miss it</vt:lpstr>
      <vt:lpstr>Fusarium: needs Cx and will have vision loss</vt:lpstr>
      <vt:lpstr>Corneal ulcer/ inflammation</vt:lpstr>
      <vt:lpstr>Occasional mucous in the am.</vt:lpstr>
      <vt:lpstr>Corneal melanoma</vt:lpstr>
      <vt:lpstr>PowerPoint Presentation</vt:lpstr>
      <vt:lpstr>One yr later postop resection and radiation</vt:lpstr>
      <vt:lpstr>More authority more exposure  Scope of practice, July 2024</vt:lpstr>
      <vt:lpstr>Florida generalities</vt:lpstr>
      <vt:lpstr>Florida law</vt:lpstr>
      <vt:lpstr>Florida law</vt:lpstr>
      <vt:lpstr>PowerPoint Presentation</vt:lpstr>
      <vt:lpstr>Florida in general</vt:lpstr>
      <vt:lpstr>Malpractice  generalities</vt:lpstr>
      <vt:lpstr>Malpractice generalities</vt:lpstr>
      <vt:lpstr>What are punitive damages</vt:lpstr>
      <vt:lpstr>Age matters: harder to get lawyer to take your case</vt:lpstr>
      <vt:lpstr>PowerPoint Presentation</vt:lpstr>
      <vt:lpstr>New England JOM January 2017</vt:lpstr>
      <vt:lpstr>Medical errors</vt:lpstr>
      <vt:lpstr>McGill newsletter Jonathon Jarry cont</vt:lpstr>
      <vt:lpstr>Jonathon Jarry cont</vt:lpstr>
      <vt:lpstr>25% of hospitalized patients  experience preventable medical errors…(not death)  Dr. Marty Makary, MD, MPH Johns Hopkins school of Public Health. (Bottom Line, Jan 14 2013)</vt:lpstr>
      <vt:lpstr>More Factors  that Contribute</vt:lpstr>
      <vt:lpstr>17  Yr. Malpractice Data old slide but reiterates the %’s</vt:lpstr>
      <vt:lpstr>National practitioner data bank. NPDB</vt:lpstr>
      <vt:lpstr>Percentage of claims National practitioner data bank Diagnosis: lead cause for med errors</vt:lpstr>
      <vt:lpstr>EMR…a potential litigation issue</vt:lpstr>
      <vt:lpstr>EMR challenges</vt:lpstr>
      <vt:lpstr>Root Cause Analysis (RCA)</vt:lpstr>
      <vt:lpstr>Medscape Mal Practice Report 2015</vt:lpstr>
      <vt:lpstr>2 ½ times more likely</vt:lpstr>
      <vt:lpstr>Law 101</vt:lpstr>
      <vt:lpstr>Med Mal  ( medical professional liability)</vt:lpstr>
      <vt:lpstr>The 4 Element of Proving Negligence</vt:lpstr>
      <vt:lpstr>1. Legal Duty Exists </vt:lpstr>
      <vt:lpstr>PowerPoint Presentation</vt:lpstr>
      <vt:lpstr>2. Breach of Duty</vt:lpstr>
      <vt:lpstr>Standard of Care</vt:lpstr>
      <vt:lpstr>Breach of duty</vt:lpstr>
      <vt:lpstr>To prove a breach std of care:</vt:lpstr>
      <vt:lpstr>3. Causation</vt:lpstr>
      <vt:lpstr>4. Damages</vt:lpstr>
      <vt:lpstr>Economic Damages</vt:lpstr>
      <vt:lpstr>Non-Economic Damages </vt:lpstr>
      <vt:lpstr>PowerPoint Presentation</vt:lpstr>
      <vt:lpstr>Mega malpractice cases on the rise.  Medscape 2/2024</vt:lpstr>
      <vt:lpstr>Why are they on the rise? </vt:lpstr>
      <vt:lpstr>Affirmative Defenses</vt:lpstr>
      <vt:lpstr>PowerPoint Presentation</vt:lpstr>
      <vt:lpstr>Risk Management Plan- incident report</vt:lpstr>
      <vt:lpstr>Communication is the Key</vt:lpstr>
      <vt:lpstr>Chair side manner</vt:lpstr>
      <vt:lpstr>Best Advise</vt:lpstr>
      <vt:lpstr>Damage Control</vt:lpstr>
      <vt:lpstr>US apology states</vt:lpstr>
      <vt:lpstr> What to say to the Patient</vt:lpstr>
      <vt:lpstr>Mindful listening Means:</vt:lpstr>
      <vt:lpstr>Body Language</vt:lpstr>
      <vt:lpstr>PowerPoint Presentation</vt:lpstr>
      <vt:lpstr>Medical Malpractice Exposure Assessment</vt:lpstr>
      <vt:lpstr>Hippa</vt:lpstr>
      <vt:lpstr>Exposure check list</vt:lpstr>
      <vt:lpstr>Deposition</vt:lpstr>
      <vt:lpstr>Deposition</vt:lpstr>
      <vt:lpstr>Most common Mal Practice </vt:lpstr>
      <vt:lpstr>Number 3 tumors, largest payouts</vt:lpstr>
      <vt:lpstr>Vitreous Detachment</vt:lpstr>
      <vt:lpstr>Sudden loss vs. gradual loss?</vt:lpstr>
      <vt:lpstr>More Difficult?</vt:lpstr>
      <vt:lpstr>Let’s discuss some cases.</vt:lpstr>
      <vt:lpstr>Timely follow up, particularly one eyed patient</vt:lpstr>
      <vt:lpstr>Glauc pt.</vt:lpstr>
      <vt:lpstr>70 yr. old male who underwent  glaucoma surgery with a Baerveldt tube. </vt:lpstr>
      <vt:lpstr>70 yr old</vt:lpstr>
      <vt:lpstr>70 yr. cont</vt:lpstr>
      <vt:lpstr> 80 yr old</vt:lpstr>
      <vt:lpstr>80 yr old</vt:lpstr>
      <vt:lpstr>12 yr old white female</vt:lpstr>
      <vt:lpstr>12 yr old</vt:lpstr>
      <vt:lpstr>12 yr old</vt:lpstr>
      <vt:lpstr>70 yr old male from Australia</vt:lpstr>
      <vt:lpstr>Ausi cont</vt:lpstr>
      <vt:lpstr>Ausie</vt:lpstr>
      <vt:lpstr>7 yr old Hispanic girl</vt:lpstr>
      <vt:lpstr>7 yr old cont. </vt:lpstr>
      <vt:lpstr>7 yr old</vt:lpstr>
      <vt:lpstr>7 yr old cont. </vt:lpstr>
      <vt:lpstr>7yr old</vt:lpstr>
      <vt:lpstr>7yr old</vt:lpstr>
      <vt:lpstr>Administrative law suite</vt:lpstr>
      <vt:lpstr>PowerPoint Presentation</vt:lpstr>
      <vt:lpstr>PowerPoint Presentation</vt:lpstr>
      <vt:lpst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Errors</dc:title>
  <dc:creator>Brian Den Beste</dc:creator>
  <cp:lastModifiedBy>Brian Den Beste</cp:lastModifiedBy>
  <cp:revision>236</cp:revision>
  <dcterms:created xsi:type="dcterms:W3CDTF">2014-06-10T20:42:55Z</dcterms:created>
  <dcterms:modified xsi:type="dcterms:W3CDTF">2025-01-09T17:46:40Z</dcterms:modified>
</cp:coreProperties>
</file>