
<file path=[Content_Types].xml><?xml version="1.0" encoding="utf-8"?>
<Types xmlns="http://schemas.openxmlformats.org/package/2006/content-types">
  <Default Extension="bin" ContentType="application/vnd.ms-office.activeX"/>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activeX/activeX1.xml" ContentType="application/vnd.ms-office.activeX+xml"/>
  <Override PartName="/ppt/activeX/activeX2.xml" ContentType="application/vnd.ms-office.activeX+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5" r:id="rId1"/>
  </p:sldMasterIdLst>
  <p:notesMasterIdLst>
    <p:notesMasterId r:id="rId84"/>
  </p:notesMasterIdLst>
  <p:sldIdLst>
    <p:sldId id="256" r:id="rId2"/>
    <p:sldId id="320" r:id="rId3"/>
    <p:sldId id="257" r:id="rId4"/>
    <p:sldId id="259" r:id="rId5"/>
    <p:sldId id="328" r:id="rId6"/>
    <p:sldId id="351" r:id="rId7"/>
    <p:sldId id="307" r:id="rId8"/>
    <p:sldId id="265" r:id="rId9"/>
    <p:sldId id="260" r:id="rId10"/>
    <p:sldId id="389" r:id="rId11"/>
    <p:sldId id="381" r:id="rId12"/>
    <p:sldId id="382" r:id="rId13"/>
    <p:sldId id="383" r:id="rId14"/>
    <p:sldId id="341" r:id="rId15"/>
    <p:sldId id="384" r:id="rId16"/>
    <p:sldId id="385" r:id="rId17"/>
    <p:sldId id="278" r:id="rId18"/>
    <p:sldId id="377" r:id="rId19"/>
    <p:sldId id="308" r:id="rId20"/>
    <p:sldId id="373" r:id="rId21"/>
    <p:sldId id="374" r:id="rId22"/>
    <p:sldId id="390" r:id="rId23"/>
    <p:sldId id="386" r:id="rId24"/>
    <p:sldId id="310" r:id="rId25"/>
    <p:sldId id="267" r:id="rId26"/>
    <p:sldId id="268" r:id="rId27"/>
    <p:sldId id="269" r:id="rId28"/>
    <p:sldId id="270" r:id="rId29"/>
    <p:sldId id="271" r:id="rId30"/>
    <p:sldId id="272" r:id="rId31"/>
    <p:sldId id="273" r:id="rId32"/>
    <p:sldId id="274" r:id="rId33"/>
    <p:sldId id="275" r:id="rId34"/>
    <p:sldId id="276" r:id="rId35"/>
    <p:sldId id="277" r:id="rId36"/>
    <p:sldId id="279" r:id="rId37"/>
    <p:sldId id="315" r:id="rId38"/>
    <p:sldId id="316" r:id="rId39"/>
    <p:sldId id="317" r:id="rId40"/>
    <p:sldId id="318" r:id="rId41"/>
    <p:sldId id="345" r:id="rId42"/>
    <p:sldId id="319" r:id="rId43"/>
    <p:sldId id="348" r:id="rId44"/>
    <p:sldId id="280" r:id="rId45"/>
    <p:sldId id="331" r:id="rId46"/>
    <p:sldId id="311" r:id="rId47"/>
    <p:sldId id="312" r:id="rId48"/>
    <p:sldId id="332" r:id="rId49"/>
    <p:sldId id="343" r:id="rId50"/>
    <p:sldId id="342" r:id="rId51"/>
    <p:sldId id="333" r:id="rId52"/>
    <p:sldId id="334" r:id="rId53"/>
    <p:sldId id="335" r:id="rId54"/>
    <p:sldId id="367" r:id="rId55"/>
    <p:sldId id="368" r:id="rId56"/>
    <p:sldId id="336" r:id="rId57"/>
    <p:sldId id="337" r:id="rId58"/>
    <p:sldId id="338" r:id="rId59"/>
    <p:sldId id="329" r:id="rId60"/>
    <p:sldId id="362" r:id="rId61"/>
    <p:sldId id="388" r:id="rId62"/>
    <p:sldId id="364" r:id="rId63"/>
    <p:sldId id="304" r:id="rId64"/>
    <p:sldId id="284" r:id="rId65"/>
    <p:sldId id="285" r:id="rId66"/>
    <p:sldId id="286" r:id="rId67"/>
    <p:sldId id="290" r:id="rId68"/>
    <p:sldId id="291" r:id="rId69"/>
    <p:sldId id="293" r:id="rId70"/>
    <p:sldId id="294" r:id="rId71"/>
    <p:sldId id="295" r:id="rId72"/>
    <p:sldId id="296" r:id="rId73"/>
    <p:sldId id="297" r:id="rId74"/>
    <p:sldId id="306" r:id="rId75"/>
    <p:sldId id="298" r:id="rId76"/>
    <p:sldId id="299" r:id="rId77"/>
    <p:sldId id="300" r:id="rId78"/>
    <p:sldId id="301" r:id="rId79"/>
    <p:sldId id="313" r:id="rId80"/>
    <p:sldId id="322" r:id="rId81"/>
    <p:sldId id="323" r:id="rId82"/>
    <p:sldId id="314" r:id="rId8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2E316C1-89EE-46DC-ACFA-DB1C3F25D3F2}">
          <p14:sldIdLst>
            <p14:sldId id="256"/>
            <p14:sldId id="320"/>
            <p14:sldId id="257"/>
            <p14:sldId id="259"/>
            <p14:sldId id="328"/>
            <p14:sldId id="351"/>
            <p14:sldId id="307"/>
            <p14:sldId id="265"/>
            <p14:sldId id="260"/>
            <p14:sldId id="389"/>
            <p14:sldId id="381"/>
            <p14:sldId id="382"/>
            <p14:sldId id="383"/>
            <p14:sldId id="341"/>
            <p14:sldId id="384"/>
            <p14:sldId id="385"/>
            <p14:sldId id="278"/>
            <p14:sldId id="377"/>
            <p14:sldId id="308"/>
            <p14:sldId id="373"/>
            <p14:sldId id="374"/>
            <p14:sldId id="390"/>
            <p14:sldId id="386"/>
            <p14:sldId id="310"/>
            <p14:sldId id="267"/>
            <p14:sldId id="268"/>
            <p14:sldId id="269"/>
            <p14:sldId id="270"/>
            <p14:sldId id="271"/>
            <p14:sldId id="272"/>
            <p14:sldId id="273"/>
            <p14:sldId id="274"/>
            <p14:sldId id="275"/>
            <p14:sldId id="276"/>
            <p14:sldId id="277"/>
            <p14:sldId id="279"/>
            <p14:sldId id="315"/>
            <p14:sldId id="316"/>
            <p14:sldId id="317"/>
            <p14:sldId id="318"/>
            <p14:sldId id="345"/>
            <p14:sldId id="319"/>
            <p14:sldId id="348"/>
            <p14:sldId id="280"/>
            <p14:sldId id="331"/>
            <p14:sldId id="311"/>
            <p14:sldId id="312"/>
            <p14:sldId id="332"/>
            <p14:sldId id="343"/>
            <p14:sldId id="342"/>
            <p14:sldId id="333"/>
            <p14:sldId id="334"/>
            <p14:sldId id="335"/>
            <p14:sldId id="367"/>
            <p14:sldId id="368"/>
            <p14:sldId id="336"/>
            <p14:sldId id="337"/>
            <p14:sldId id="338"/>
            <p14:sldId id="329"/>
            <p14:sldId id="362"/>
            <p14:sldId id="388"/>
            <p14:sldId id="364"/>
            <p14:sldId id="304"/>
            <p14:sldId id="284"/>
            <p14:sldId id="285"/>
            <p14:sldId id="286"/>
            <p14:sldId id="290"/>
            <p14:sldId id="291"/>
            <p14:sldId id="293"/>
            <p14:sldId id="294"/>
            <p14:sldId id="295"/>
            <p14:sldId id="296"/>
            <p14:sldId id="297"/>
            <p14:sldId id="306"/>
            <p14:sldId id="298"/>
            <p14:sldId id="299"/>
            <p14:sldId id="300"/>
            <p14:sldId id="301"/>
            <p14:sldId id="313"/>
            <p14:sldId id="322"/>
            <p14:sldId id="323"/>
            <p14:sldId id="314"/>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67701" autoAdjust="0"/>
  </p:normalViewPr>
  <p:slideViewPr>
    <p:cSldViewPr>
      <p:cViewPr varScale="1">
        <p:scale>
          <a:sx n="95" d="100"/>
          <a:sy n="95" d="100"/>
        </p:scale>
        <p:origin x="1090" y="72"/>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notesMaster" Target="notesMasters/notes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_rels/activeX2.xml.rels><?xml version="1.0" encoding="UTF-8" standalone="yes"?>
<Relationships xmlns="http://schemas.openxmlformats.org/package/2006/relationships"><Relationship Id="rId1" Type="http://schemas.microsoft.com/office/2006/relationships/activeXControlBinary" Target="activeX2.bin"/></Relationships>
</file>

<file path=ppt/activeX/activeX1.xml><?xml version="1.0" encoding="utf-8"?>
<ax:ocx xmlns:ax="http://schemas.microsoft.com/office/2006/activeX" xmlns:r="http://schemas.openxmlformats.org/officeDocument/2006/relationships" ax:classid="{5512D11A-5CC6-11CF-8D67-00AA00BDCE1D}" ax:persistence="persistStream" r:id="rId1"/>
</file>

<file path=ppt/activeX/activeX2.xml><?xml version="1.0" encoding="utf-8"?>
<ax:ocx xmlns:ax="http://schemas.microsoft.com/office/2006/activeX" xmlns:r="http://schemas.openxmlformats.org/officeDocument/2006/relationships" ax:classid="{5512D110-5CC6-11CF-8D67-00AA00BDCE1D}" ax:persistence="persistStream" r:id="rId1"/>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5767336-A07A-4C6A-9D73-1A08D3F7740B}" type="datetimeFigureOut">
              <a:rPr lang="en-US" smtClean="0"/>
              <a:t>1/7/2025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33B9D9E-CA14-4CB5-9C19-283628AFB1BD}" type="slidenum">
              <a:rPr lang="en-US" smtClean="0"/>
              <a:t>‹#›</a:t>
            </a:fld>
            <a:endParaRPr lang="en-US"/>
          </a:p>
        </p:txBody>
      </p:sp>
    </p:spTree>
    <p:extLst>
      <p:ext uri="{BB962C8B-B14F-4D97-AF65-F5344CB8AC3E}">
        <p14:creationId xmlns:p14="http://schemas.microsoft.com/office/powerpoint/2010/main" val="24903184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16463-144A-4218-871B-48E86A06C481}"/>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CAC0D50A-78BD-4039-A013-72BC7EDBBF11}"/>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7DDBC981-0F2D-4E82-A974-B07A327456BC}"/>
              </a:ext>
            </a:extLst>
          </p:cNvPr>
          <p:cNvSpPr>
            <a:spLocks noGrp="1"/>
          </p:cNvSpPr>
          <p:nvPr>
            <p:ph type="dt" sz="half" idx="10"/>
          </p:nvPr>
        </p:nvSpPr>
        <p:spPr/>
        <p:txBody>
          <a:bodyPr/>
          <a:lstStyle/>
          <a:p>
            <a:fld id="{556D623E-4611-446E-BD95-9DCB426A0B3E}" type="datetimeFigureOut">
              <a:rPr lang="en-US" smtClean="0"/>
              <a:pPr/>
              <a:t>1/7/2025</a:t>
            </a:fld>
            <a:endParaRPr lang="en-US"/>
          </a:p>
        </p:txBody>
      </p:sp>
      <p:sp>
        <p:nvSpPr>
          <p:cNvPr id="5" name="Footer Placeholder 4">
            <a:extLst>
              <a:ext uri="{FF2B5EF4-FFF2-40B4-BE49-F238E27FC236}">
                <a16:creationId xmlns:a16="http://schemas.microsoft.com/office/drawing/2014/main" id="{0E4AEA2F-E246-4F8D-835A-3FE4D5B5FB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1A516D-CDDA-42E9-B0B8-E6830AE81C90}"/>
              </a:ext>
            </a:extLst>
          </p:cNvPr>
          <p:cNvSpPr>
            <a:spLocks noGrp="1"/>
          </p:cNvSpPr>
          <p:nvPr>
            <p:ph type="sldNum" sz="quarter" idx="12"/>
          </p:nvPr>
        </p:nvSpPr>
        <p:spPr/>
        <p:txBody>
          <a:bodyPr/>
          <a:lstStyle/>
          <a:p>
            <a:fld id="{A1D13820-27E8-4B08-A8C6-92F1CA300430}" type="slidenum">
              <a:rPr lang="en-US" smtClean="0"/>
              <a:pPr/>
              <a:t>‹#›</a:t>
            </a:fld>
            <a:endParaRPr lang="en-US"/>
          </a:p>
        </p:txBody>
      </p:sp>
    </p:spTree>
    <p:extLst>
      <p:ext uri="{BB962C8B-B14F-4D97-AF65-F5344CB8AC3E}">
        <p14:creationId xmlns:p14="http://schemas.microsoft.com/office/powerpoint/2010/main" val="34672174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A6845-9811-423F-B143-A8F3B7D01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A854E5-D896-4730-A6D7-2FCE8318431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4E6A74-5A32-404C-880F-9024C5110A4C}"/>
              </a:ext>
            </a:extLst>
          </p:cNvPr>
          <p:cNvSpPr>
            <a:spLocks noGrp="1"/>
          </p:cNvSpPr>
          <p:nvPr>
            <p:ph type="dt" sz="half" idx="10"/>
          </p:nvPr>
        </p:nvSpPr>
        <p:spPr/>
        <p:txBody>
          <a:bodyPr/>
          <a:lstStyle/>
          <a:p>
            <a:fld id="{556D623E-4611-446E-BD95-9DCB426A0B3E}" type="datetimeFigureOut">
              <a:rPr lang="en-US" smtClean="0"/>
              <a:pPr/>
              <a:t>1/7/2025</a:t>
            </a:fld>
            <a:endParaRPr lang="en-US"/>
          </a:p>
        </p:txBody>
      </p:sp>
      <p:sp>
        <p:nvSpPr>
          <p:cNvPr id="5" name="Footer Placeholder 4">
            <a:extLst>
              <a:ext uri="{FF2B5EF4-FFF2-40B4-BE49-F238E27FC236}">
                <a16:creationId xmlns:a16="http://schemas.microsoft.com/office/drawing/2014/main" id="{EA6384B9-203B-4E66-9C5B-68841AD115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278B90-F809-4EAC-BE6B-610C8EDBA58A}"/>
              </a:ext>
            </a:extLst>
          </p:cNvPr>
          <p:cNvSpPr>
            <a:spLocks noGrp="1"/>
          </p:cNvSpPr>
          <p:nvPr>
            <p:ph type="sldNum" sz="quarter" idx="12"/>
          </p:nvPr>
        </p:nvSpPr>
        <p:spPr/>
        <p:txBody>
          <a:bodyPr/>
          <a:lstStyle/>
          <a:p>
            <a:fld id="{A1D13820-27E8-4B08-A8C6-92F1CA300430}" type="slidenum">
              <a:rPr lang="en-US" smtClean="0"/>
              <a:pPr/>
              <a:t>‹#›</a:t>
            </a:fld>
            <a:endParaRPr lang="en-US"/>
          </a:p>
        </p:txBody>
      </p:sp>
    </p:spTree>
    <p:extLst>
      <p:ext uri="{BB962C8B-B14F-4D97-AF65-F5344CB8AC3E}">
        <p14:creationId xmlns:p14="http://schemas.microsoft.com/office/powerpoint/2010/main" val="11231809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C6EDD-6EEE-4A97-A129-92191B2EE0F2}"/>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C24E54B0-21A8-49BF-ACDB-157EBF834968}"/>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4CD4E6E-8919-4F15-8DE5-7E163379AD8B}"/>
              </a:ext>
            </a:extLst>
          </p:cNvPr>
          <p:cNvSpPr>
            <a:spLocks noGrp="1"/>
          </p:cNvSpPr>
          <p:nvPr>
            <p:ph type="dt" sz="half" idx="10"/>
          </p:nvPr>
        </p:nvSpPr>
        <p:spPr/>
        <p:txBody>
          <a:bodyPr/>
          <a:lstStyle/>
          <a:p>
            <a:fld id="{556D623E-4611-446E-BD95-9DCB426A0B3E}" type="datetimeFigureOut">
              <a:rPr lang="en-US" smtClean="0"/>
              <a:pPr/>
              <a:t>1/7/2025</a:t>
            </a:fld>
            <a:endParaRPr lang="en-US"/>
          </a:p>
        </p:txBody>
      </p:sp>
      <p:sp>
        <p:nvSpPr>
          <p:cNvPr id="5" name="Footer Placeholder 4">
            <a:extLst>
              <a:ext uri="{FF2B5EF4-FFF2-40B4-BE49-F238E27FC236}">
                <a16:creationId xmlns:a16="http://schemas.microsoft.com/office/drawing/2014/main" id="{7D8566FC-54B3-444C-A6BD-40A0584A14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F5A80B-B227-4EDC-B844-D1BF689879C7}"/>
              </a:ext>
            </a:extLst>
          </p:cNvPr>
          <p:cNvSpPr>
            <a:spLocks noGrp="1"/>
          </p:cNvSpPr>
          <p:nvPr>
            <p:ph type="sldNum" sz="quarter" idx="12"/>
          </p:nvPr>
        </p:nvSpPr>
        <p:spPr/>
        <p:txBody>
          <a:bodyPr/>
          <a:lstStyle/>
          <a:p>
            <a:fld id="{A1D13820-27E8-4B08-A8C6-92F1CA300430}" type="slidenum">
              <a:rPr lang="en-US" smtClean="0"/>
              <a:pPr/>
              <a:t>‹#›</a:t>
            </a:fld>
            <a:endParaRPr lang="en-US"/>
          </a:p>
        </p:txBody>
      </p:sp>
    </p:spTree>
    <p:extLst>
      <p:ext uri="{BB962C8B-B14F-4D97-AF65-F5344CB8AC3E}">
        <p14:creationId xmlns:p14="http://schemas.microsoft.com/office/powerpoint/2010/main" val="17046294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DB1C0-7DCC-44FB-809C-FB6EBCD7817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29ED90-D56C-43C3-B874-91080D8B2D08}"/>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44168CD-2FA2-4E3F-A22B-F83DA227EC7F}"/>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6CDE693-3AF0-4813-A571-D265EBB3D94C}"/>
              </a:ext>
            </a:extLst>
          </p:cNvPr>
          <p:cNvSpPr>
            <a:spLocks noGrp="1"/>
          </p:cNvSpPr>
          <p:nvPr>
            <p:ph type="dt" sz="half" idx="10"/>
          </p:nvPr>
        </p:nvSpPr>
        <p:spPr/>
        <p:txBody>
          <a:bodyPr/>
          <a:lstStyle/>
          <a:p>
            <a:fld id="{556D623E-4611-446E-BD95-9DCB426A0B3E}" type="datetimeFigureOut">
              <a:rPr lang="en-US" smtClean="0"/>
              <a:pPr/>
              <a:t>1/7/2025</a:t>
            </a:fld>
            <a:endParaRPr lang="en-US"/>
          </a:p>
        </p:txBody>
      </p:sp>
      <p:sp>
        <p:nvSpPr>
          <p:cNvPr id="6" name="Footer Placeholder 5">
            <a:extLst>
              <a:ext uri="{FF2B5EF4-FFF2-40B4-BE49-F238E27FC236}">
                <a16:creationId xmlns:a16="http://schemas.microsoft.com/office/drawing/2014/main" id="{1EC6E31A-9C8D-44F4-85C8-1F6619F8DA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DC6C5D5-D625-436C-A42D-DEB17296CE01}"/>
              </a:ext>
            </a:extLst>
          </p:cNvPr>
          <p:cNvSpPr>
            <a:spLocks noGrp="1"/>
          </p:cNvSpPr>
          <p:nvPr>
            <p:ph type="sldNum" sz="quarter" idx="12"/>
          </p:nvPr>
        </p:nvSpPr>
        <p:spPr/>
        <p:txBody>
          <a:bodyPr/>
          <a:lstStyle/>
          <a:p>
            <a:fld id="{A1D13820-27E8-4B08-A8C6-92F1CA300430}" type="slidenum">
              <a:rPr lang="en-US" smtClean="0"/>
              <a:pPr/>
              <a:t>‹#›</a:t>
            </a:fld>
            <a:endParaRPr lang="en-US"/>
          </a:p>
        </p:txBody>
      </p:sp>
    </p:spTree>
    <p:extLst>
      <p:ext uri="{BB962C8B-B14F-4D97-AF65-F5344CB8AC3E}">
        <p14:creationId xmlns:p14="http://schemas.microsoft.com/office/powerpoint/2010/main" val="24627899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D2720-E155-4250-9B11-F2B864B221A6}"/>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BDCDEDF-F8B3-4F2B-84FB-AC9F8FA9CCCF}"/>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A723D0D5-432D-464B-937C-86334632C527}"/>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7D13FC-E84B-49FD-BFF6-7FD498877574}"/>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17066365-8A4D-4287-B5A2-D931C8AA87DB}"/>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1A21C7F-F51F-4C6A-AA5C-43DB1723B637}"/>
              </a:ext>
            </a:extLst>
          </p:cNvPr>
          <p:cNvSpPr>
            <a:spLocks noGrp="1"/>
          </p:cNvSpPr>
          <p:nvPr>
            <p:ph type="dt" sz="half" idx="10"/>
          </p:nvPr>
        </p:nvSpPr>
        <p:spPr/>
        <p:txBody>
          <a:bodyPr/>
          <a:lstStyle/>
          <a:p>
            <a:fld id="{556D623E-4611-446E-BD95-9DCB426A0B3E}" type="datetimeFigureOut">
              <a:rPr lang="en-US" smtClean="0"/>
              <a:pPr/>
              <a:t>1/7/2025</a:t>
            </a:fld>
            <a:endParaRPr lang="en-US"/>
          </a:p>
        </p:txBody>
      </p:sp>
      <p:sp>
        <p:nvSpPr>
          <p:cNvPr id="8" name="Footer Placeholder 7">
            <a:extLst>
              <a:ext uri="{FF2B5EF4-FFF2-40B4-BE49-F238E27FC236}">
                <a16:creationId xmlns:a16="http://schemas.microsoft.com/office/drawing/2014/main" id="{2F7F8346-DA39-4646-8F06-C7AD147D6A1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8EC2529-7E06-4E7C-A142-2DF5D3F1055D}"/>
              </a:ext>
            </a:extLst>
          </p:cNvPr>
          <p:cNvSpPr>
            <a:spLocks noGrp="1"/>
          </p:cNvSpPr>
          <p:nvPr>
            <p:ph type="sldNum" sz="quarter" idx="12"/>
          </p:nvPr>
        </p:nvSpPr>
        <p:spPr/>
        <p:txBody>
          <a:bodyPr/>
          <a:lstStyle/>
          <a:p>
            <a:fld id="{A1D13820-27E8-4B08-A8C6-92F1CA300430}" type="slidenum">
              <a:rPr lang="en-US" smtClean="0"/>
              <a:pPr/>
              <a:t>‹#›</a:t>
            </a:fld>
            <a:endParaRPr lang="en-US"/>
          </a:p>
        </p:txBody>
      </p:sp>
    </p:spTree>
    <p:extLst>
      <p:ext uri="{BB962C8B-B14F-4D97-AF65-F5344CB8AC3E}">
        <p14:creationId xmlns:p14="http://schemas.microsoft.com/office/powerpoint/2010/main" val="33588566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A6A6D-C599-42E0-823F-2A15D26BF88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C9E93B1-52D6-4313-8A23-372BCCA692AF}"/>
              </a:ext>
            </a:extLst>
          </p:cNvPr>
          <p:cNvSpPr>
            <a:spLocks noGrp="1"/>
          </p:cNvSpPr>
          <p:nvPr>
            <p:ph type="dt" sz="half" idx="10"/>
          </p:nvPr>
        </p:nvSpPr>
        <p:spPr/>
        <p:txBody>
          <a:bodyPr/>
          <a:lstStyle/>
          <a:p>
            <a:fld id="{556D623E-4611-446E-BD95-9DCB426A0B3E}" type="datetimeFigureOut">
              <a:rPr lang="en-US" smtClean="0"/>
              <a:pPr/>
              <a:t>1/7/2025</a:t>
            </a:fld>
            <a:endParaRPr lang="en-US"/>
          </a:p>
        </p:txBody>
      </p:sp>
      <p:sp>
        <p:nvSpPr>
          <p:cNvPr id="4" name="Footer Placeholder 3">
            <a:extLst>
              <a:ext uri="{FF2B5EF4-FFF2-40B4-BE49-F238E27FC236}">
                <a16:creationId xmlns:a16="http://schemas.microsoft.com/office/drawing/2014/main" id="{24EC84E0-CA15-4439-9520-73308DDEFB0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60B90A5-6D1A-4A7E-998A-F9ABDB4DC73F}"/>
              </a:ext>
            </a:extLst>
          </p:cNvPr>
          <p:cNvSpPr>
            <a:spLocks noGrp="1"/>
          </p:cNvSpPr>
          <p:nvPr>
            <p:ph type="sldNum" sz="quarter" idx="12"/>
          </p:nvPr>
        </p:nvSpPr>
        <p:spPr/>
        <p:txBody>
          <a:bodyPr/>
          <a:lstStyle/>
          <a:p>
            <a:fld id="{A1D13820-27E8-4B08-A8C6-92F1CA300430}" type="slidenum">
              <a:rPr lang="en-US" smtClean="0"/>
              <a:pPr/>
              <a:t>‹#›</a:t>
            </a:fld>
            <a:endParaRPr lang="en-US"/>
          </a:p>
        </p:txBody>
      </p:sp>
    </p:spTree>
    <p:extLst>
      <p:ext uri="{BB962C8B-B14F-4D97-AF65-F5344CB8AC3E}">
        <p14:creationId xmlns:p14="http://schemas.microsoft.com/office/powerpoint/2010/main" val="1486666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F8D5676-7552-4431-B85D-640D3D772BB9}"/>
              </a:ext>
            </a:extLst>
          </p:cNvPr>
          <p:cNvSpPr>
            <a:spLocks noGrp="1"/>
          </p:cNvSpPr>
          <p:nvPr>
            <p:ph type="dt" sz="half" idx="10"/>
          </p:nvPr>
        </p:nvSpPr>
        <p:spPr/>
        <p:txBody>
          <a:bodyPr/>
          <a:lstStyle/>
          <a:p>
            <a:fld id="{556D623E-4611-446E-BD95-9DCB426A0B3E}" type="datetimeFigureOut">
              <a:rPr lang="en-US" smtClean="0"/>
              <a:pPr/>
              <a:t>1/7/2025</a:t>
            </a:fld>
            <a:endParaRPr lang="en-US"/>
          </a:p>
        </p:txBody>
      </p:sp>
      <p:sp>
        <p:nvSpPr>
          <p:cNvPr id="3" name="Footer Placeholder 2">
            <a:extLst>
              <a:ext uri="{FF2B5EF4-FFF2-40B4-BE49-F238E27FC236}">
                <a16:creationId xmlns:a16="http://schemas.microsoft.com/office/drawing/2014/main" id="{C29AE3CD-A4E5-44E0-8747-49A285CCFD5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2BC22F9-386F-4424-BA1E-D2E57DBEC746}"/>
              </a:ext>
            </a:extLst>
          </p:cNvPr>
          <p:cNvSpPr>
            <a:spLocks noGrp="1"/>
          </p:cNvSpPr>
          <p:nvPr>
            <p:ph type="sldNum" sz="quarter" idx="12"/>
          </p:nvPr>
        </p:nvSpPr>
        <p:spPr/>
        <p:txBody>
          <a:bodyPr/>
          <a:lstStyle/>
          <a:p>
            <a:fld id="{A1D13820-27E8-4B08-A8C6-92F1CA300430}" type="slidenum">
              <a:rPr lang="en-US" smtClean="0"/>
              <a:pPr/>
              <a:t>‹#›</a:t>
            </a:fld>
            <a:endParaRPr lang="en-US"/>
          </a:p>
        </p:txBody>
      </p:sp>
    </p:spTree>
    <p:extLst>
      <p:ext uri="{BB962C8B-B14F-4D97-AF65-F5344CB8AC3E}">
        <p14:creationId xmlns:p14="http://schemas.microsoft.com/office/powerpoint/2010/main" val="18432142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B84B5-86B4-42BB-B763-54133F2F1D6F}"/>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42DDC486-0306-4447-B428-11FB0F22CF53}"/>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867A872-1890-484F-BA4F-11EEADC241AF}"/>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1823A76E-EC42-46E5-880D-84C2BC5ACCB9}"/>
              </a:ext>
            </a:extLst>
          </p:cNvPr>
          <p:cNvSpPr>
            <a:spLocks noGrp="1"/>
          </p:cNvSpPr>
          <p:nvPr>
            <p:ph type="dt" sz="half" idx="10"/>
          </p:nvPr>
        </p:nvSpPr>
        <p:spPr/>
        <p:txBody>
          <a:bodyPr/>
          <a:lstStyle/>
          <a:p>
            <a:fld id="{556D623E-4611-446E-BD95-9DCB426A0B3E}" type="datetimeFigureOut">
              <a:rPr lang="en-US" smtClean="0"/>
              <a:pPr/>
              <a:t>1/7/2025</a:t>
            </a:fld>
            <a:endParaRPr lang="en-US"/>
          </a:p>
        </p:txBody>
      </p:sp>
      <p:sp>
        <p:nvSpPr>
          <p:cNvPr id="6" name="Footer Placeholder 5">
            <a:extLst>
              <a:ext uri="{FF2B5EF4-FFF2-40B4-BE49-F238E27FC236}">
                <a16:creationId xmlns:a16="http://schemas.microsoft.com/office/drawing/2014/main" id="{15643A3A-0313-4082-B32A-595CE8FDAD0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264F22-585C-42AA-AF53-96173FB346EF}"/>
              </a:ext>
            </a:extLst>
          </p:cNvPr>
          <p:cNvSpPr>
            <a:spLocks noGrp="1"/>
          </p:cNvSpPr>
          <p:nvPr>
            <p:ph type="sldNum" sz="quarter" idx="12"/>
          </p:nvPr>
        </p:nvSpPr>
        <p:spPr/>
        <p:txBody>
          <a:bodyPr/>
          <a:lstStyle/>
          <a:p>
            <a:fld id="{A1D13820-27E8-4B08-A8C6-92F1CA300430}" type="slidenum">
              <a:rPr lang="en-US" smtClean="0"/>
              <a:pPr/>
              <a:t>‹#›</a:t>
            </a:fld>
            <a:endParaRPr lang="en-US"/>
          </a:p>
        </p:txBody>
      </p:sp>
    </p:spTree>
    <p:extLst>
      <p:ext uri="{BB962C8B-B14F-4D97-AF65-F5344CB8AC3E}">
        <p14:creationId xmlns:p14="http://schemas.microsoft.com/office/powerpoint/2010/main" val="22006296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BD8FA-3F4D-4460-880D-D05EF832F3BB}"/>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3B7D5F80-025B-4D84-AAD3-9970CFD53949}"/>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D02646E5-7EC7-41D3-81F8-0C992E86F1E0}"/>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34D415C8-6D45-4981-B7A8-AA9F48E0CE4C}"/>
              </a:ext>
            </a:extLst>
          </p:cNvPr>
          <p:cNvSpPr>
            <a:spLocks noGrp="1"/>
          </p:cNvSpPr>
          <p:nvPr>
            <p:ph type="dt" sz="half" idx="10"/>
          </p:nvPr>
        </p:nvSpPr>
        <p:spPr/>
        <p:txBody>
          <a:bodyPr/>
          <a:lstStyle/>
          <a:p>
            <a:fld id="{556D623E-4611-446E-BD95-9DCB426A0B3E}" type="datetimeFigureOut">
              <a:rPr lang="en-US" smtClean="0"/>
              <a:pPr/>
              <a:t>1/7/2025</a:t>
            </a:fld>
            <a:endParaRPr lang="en-US"/>
          </a:p>
        </p:txBody>
      </p:sp>
      <p:sp>
        <p:nvSpPr>
          <p:cNvPr id="6" name="Footer Placeholder 5">
            <a:extLst>
              <a:ext uri="{FF2B5EF4-FFF2-40B4-BE49-F238E27FC236}">
                <a16:creationId xmlns:a16="http://schemas.microsoft.com/office/drawing/2014/main" id="{01ACD631-B74D-4A1E-8A33-8CFF87B682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C89EF53-CA48-4373-BF55-6AB6A5F45750}"/>
              </a:ext>
            </a:extLst>
          </p:cNvPr>
          <p:cNvSpPr>
            <a:spLocks noGrp="1"/>
          </p:cNvSpPr>
          <p:nvPr>
            <p:ph type="sldNum" sz="quarter" idx="12"/>
          </p:nvPr>
        </p:nvSpPr>
        <p:spPr/>
        <p:txBody>
          <a:bodyPr/>
          <a:lstStyle/>
          <a:p>
            <a:fld id="{A1D13820-27E8-4B08-A8C6-92F1CA300430}" type="slidenum">
              <a:rPr lang="en-US" smtClean="0"/>
              <a:pPr/>
              <a:t>‹#›</a:t>
            </a:fld>
            <a:endParaRPr lang="en-US"/>
          </a:p>
        </p:txBody>
      </p:sp>
    </p:spTree>
    <p:extLst>
      <p:ext uri="{BB962C8B-B14F-4D97-AF65-F5344CB8AC3E}">
        <p14:creationId xmlns:p14="http://schemas.microsoft.com/office/powerpoint/2010/main" val="40908146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5761C-CFF3-4652-8528-4900EF040CE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4A7EBA1-36A6-4B48-9B9A-20A81BDB0CF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B5815D-45CB-4E9F-A10C-3C8D5F89DB67}"/>
              </a:ext>
            </a:extLst>
          </p:cNvPr>
          <p:cNvSpPr>
            <a:spLocks noGrp="1"/>
          </p:cNvSpPr>
          <p:nvPr>
            <p:ph type="dt" sz="half" idx="10"/>
          </p:nvPr>
        </p:nvSpPr>
        <p:spPr/>
        <p:txBody>
          <a:bodyPr/>
          <a:lstStyle/>
          <a:p>
            <a:fld id="{556D623E-4611-446E-BD95-9DCB426A0B3E}" type="datetimeFigureOut">
              <a:rPr lang="en-US" smtClean="0"/>
              <a:pPr/>
              <a:t>1/7/2025</a:t>
            </a:fld>
            <a:endParaRPr lang="en-US"/>
          </a:p>
        </p:txBody>
      </p:sp>
      <p:sp>
        <p:nvSpPr>
          <p:cNvPr id="5" name="Footer Placeholder 4">
            <a:extLst>
              <a:ext uri="{FF2B5EF4-FFF2-40B4-BE49-F238E27FC236}">
                <a16:creationId xmlns:a16="http://schemas.microsoft.com/office/drawing/2014/main" id="{09F2AF40-0BA6-4B37-AF07-A291AD78E5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DC343F-B50B-4C8C-B658-5701D031D283}"/>
              </a:ext>
            </a:extLst>
          </p:cNvPr>
          <p:cNvSpPr>
            <a:spLocks noGrp="1"/>
          </p:cNvSpPr>
          <p:nvPr>
            <p:ph type="sldNum" sz="quarter" idx="12"/>
          </p:nvPr>
        </p:nvSpPr>
        <p:spPr/>
        <p:txBody>
          <a:bodyPr/>
          <a:lstStyle/>
          <a:p>
            <a:fld id="{A1D13820-27E8-4B08-A8C6-92F1CA300430}" type="slidenum">
              <a:rPr lang="en-US" smtClean="0"/>
              <a:pPr/>
              <a:t>‹#›</a:t>
            </a:fld>
            <a:endParaRPr lang="en-US"/>
          </a:p>
        </p:txBody>
      </p:sp>
    </p:spTree>
    <p:extLst>
      <p:ext uri="{BB962C8B-B14F-4D97-AF65-F5344CB8AC3E}">
        <p14:creationId xmlns:p14="http://schemas.microsoft.com/office/powerpoint/2010/main" val="29726776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50FE21E-8211-48DF-91BF-9B1AB62588F8}"/>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DD4556C-9CA9-4846-B2D1-4E269A72A113}"/>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0F70A3-E6D3-4DDF-8E3B-4DD9D26CB913}"/>
              </a:ext>
            </a:extLst>
          </p:cNvPr>
          <p:cNvSpPr>
            <a:spLocks noGrp="1"/>
          </p:cNvSpPr>
          <p:nvPr>
            <p:ph type="dt" sz="half" idx="10"/>
          </p:nvPr>
        </p:nvSpPr>
        <p:spPr/>
        <p:txBody>
          <a:bodyPr/>
          <a:lstStyle/>
          <a:p>
            <a:fld id="{556D623E-4611-446E-BD95-9DCB426A0B3E}" type="datetimeFigureOut">
              <a:rPr lang="en-US" smtClean="0"/>
              <a:pPr/>
              <a:t>1/7/2025</a:t>
            </a:fld>
            <a:endParaRPr lang="en-US"/>
          </a:p>
        </p:txBody>
      </p:sp>
      <p:sp>
        <p:nvSpPr>
          <p:cNvPr id="5" name="Footer Placeholder 4">
            <a:extLst>
              <a:ext uri="{FF2B5EF4-FFF2-40B4-BE49-F238E27FC236}">
                <a16:creationId xmlns:a16="http://schemas.microsoft.com/office/drawing/2014/main" id="{4F43F85D-510D-43F0-A564-81D0F46807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54C278-5EBA-4C84-A0A5-BDA0F8CD4B9C}"/>
              </a:ext>
            </a:extLst>
          </p:cNvPr>
          <p:cNvSpPr>
            <a:spLocks noGrp="1"/>
          </p:cNvSpPr>
          <p:nvPr>
            <p:ph type="sldNum" sz="quarter" idx="12"/>
          </p:nvPr>
        </p:nvSpPr>
        <p:spPr/>
        <p:txBody>
          <a:bodyPr/>
          <a:lstStyle/>
          <a:p>
            <a:fld id="{A1D13820-27E8-4B08-A8C6-92F1CA300430}" type="slidenum">
              <a:rPr lang="en-US" smtClean="0"/>
              <a:pPr/>
              <a:t>‹#›</a:t>
            </a:fld>
            <a:endParaRPr lang="en-US"/>
          </a:p>
        </p:txBody>
      </p:sp>
    </p:spTree>
    <p:extLst>
      <p:ext uri="{BB962C8B-B14F-4D97-AF65-F5344CB8AC3E}">
        <p14:creationId xmlns:p14="http://schemas.microsoft.com/office/powerpoint/2010/main" val="3355311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3320FB2-B87E-45D0-816F-0945E7C06FCE}"/>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44D0E7E-DCED-44B1-9F3C-483908FB789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45374E-148F-48AD-BC85-1E8A59D2E680}"/>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56D623E-4611-446E-BD95-9DCB426A0B3E}" type="datetimeFigureOut">
              <a:rPr lang="en-US" smtClean="0"/>
              <a:pPr/>
              <a:t>1/7/2025</a:t>
            </a:fld>
            <a:endParaRPr lang="en-US"/>
          </a:p>
        </p:txBody>
      </p:sp>
      <p:sp>
        <p:nvSpPr>
          <p:cNvPr id="5" name="Footer Placeholder 4">
            <a:extLst>
              <a:ext uri="{FF2B5EF4-FFF2-40B4-BE49-F238E27FC236}">
                <a16:creationId xmlns:a16="http://schemas.microsoft.com/office/drawing/2014/main" id="{B9D4278E-5234-4220-92B8-4EE2B5780D72}"/>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39E38A9-9529-484A-A7F4-2FC498A65231}"/>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1D13820-27E8-4B08-A8C6-92F1CA300430}" type="slidenum">
              <a:rPr lang="en-US" smtClean="0"/>
              <a:pPr/>
              <a:t>‹#›</a:t>
            </a:fld>
            <a:endParaRPr lang="en-US"/>
          </a:p>
        </p:txBody>
      </p:sp>
    </p:spTree>
    <p:extLst>
      <p:ext uri="{BB962C8B-B14F-4D97-AF65-F5344CB8AC3E}">
        <p14:creationId xmlns:p14="http://schemas.microsoft.com/office/powerpoint/2010/main" val="863643015"/>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wmf"/><Relationship Id="rId2" Type="http://schemas.openxmlformats.org/officeDocument/2006/relationships/control" Target="../activeX/activeX2.xml"/><Relationship Id="rId1" Type="http://schemas.openxmlformats.org/officeDocument/2006/relationships/control" Target="../activeX/activeX1.xml"/><Relationship Id="rId6" Type="http://schemas.openxmlformats.org/officeDocument/2006/relationships/image" Target="../media/image3.wmf"/><Relationship Id="rId5" Type="http://schemas.openxmlformats.org/officeDocument/2006/relationships/image" Target="../media/image2.png"/><Relationship Id="rId4" Type="http://schemas.openxmlformats.org/officeDocument/2006/relationships/hyperlink" Target="https://floridasoptometry.gov/"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Florida Jurisprudence 2024</a:t>
            </a:r>
          </a:p>
        </p:txBody>
      </p:sp>
      <p:sp>
        <p:nvSpPr>
          <p:cNvPr id="3" name="Subtitle 2"/>
          <p:cNvSpPr>
            <a:spLocks noGrp="1"/>
          </p:cNvSpPr>
          <p:nvPr>
            <p:ph idx="1"/>
          </p:nvPr>
        </p:nvSpPr>
        <p:spPr/>
        <p:txBody>
          <a:bodyPr/>
          <a:lstStyle/>
          <a:p>
            <a:pPr marL="0" indent="0">
              <a:buNone/>
            </a:pPr>
            <a:r>
              <a:rPr lang="en-US" dirty="0"/>
              <a:t>Alice Sterling, OD</a:t>
            </a:r>
          </a:p>
          <a:p>
            <a:pPr marL="0" indent="0">
              <a:buNone/>
            </a:pPr>
            <a:r>
              <a:rPr lang="en-US" dirty="0"/>
              <a:t> 2024</a:t>
            </a:r>
          </a:p>
        </p:txBody>
      </p:sp>
      <p:pic>
        <p:nvPicPr>
          <p:cNvPr id="4" name="Picture 3" descr="Alison_sterling98[1].jpg"/>
          <p:cNvPicPr>
            <a:picLocks noChangeAspect="1"/>
          </p:cNvPicPr>
          <p:nvPr/>
        </p:nvPicPr>
        <p:blipFill>
          <a:blip r:embed="rId2" cstate="print"/>
          <a:stretch>
            <a:fillRect/>
          </a:stretch>
        </p:blipFill>
        <p:spPr>
          <a:xfrm>
            <a:off x="4876800" y="1872540"/>
            <a:ext cx="2438400" cy="32766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954BB-4151-4D14-8E2A-1AF01E18762C}"/>
              </a:ext>
            </a:extLst>
          </p:cNvPr>
          <p:cNvSpPr>
            <a:spLocks noGrp="1"/>
          </p:cNvSpPr>
          <p:nvPr>
            <p:ph type="title"/>
          </p:nvPr>
        </p:nvSpPr>
        <p:spPr/>
        <p:txBody>
          <a:bodyPr/>
          <a:lstStyle/>
          <a:p>
            <a:pPr algn="ctr"/>
            <a:r>
              <a:rPr lang="en-US" dirty="0"/>
              <a:t>Florida Board of Optometry</a:t>
            </a:r>
          </a:p>
        </p:txBody>
      </p:sp>
      <p:sp>
        <p:nvSpPr>
          <p:cNvPr id="3" name="Content Placeholder 2">
            <a:extLst>
              <a:ext uri="{FF2B5EF4-FFF2-40B4-BE49-F238E27FC236}">
                <a16:creationId xmlns:a16="http://schemas.microsoft.com/office/drawing/2014/main" id="{13BDBAF2-68F8-40C2-9971-A39EBA2451F3}"/>
              </a:ext>
            </a:extLst>
          </p:cNvPr>
          <p:cNvSpPr>
            <a:spLocks noGrp="1"/>
          </p:cNvSpPr>
          <p:nvPr>
            <p:ph idx="1"/>
          </p:nvPr>
        </p:nvSpPr>
        <p:spPr>
          <a:xfrm>
            <a:off x="3987800" y="7063105"/>
            <a:ext cx="8229600" cy="4389120"/>
          </a:xfrm>
        </p:spPr>
        <p:txBody>
          <a:bodyPr/>
          <a:lstStyle/>
          <a:p>
            <a:endParaRPr lang="en-US" dirty="0"/>
          </a:p>
        </p:txBody>
      </p:sp>
      <p:sp>
        <p:nvSpPr>
          <p:cNvPr id="6" name="Rectangle 1">
            <a:extLst>
              <a:ext uri="{FF2B5EF4-FFF2-40B4-BE49-F238E27FC236}">
                <a16:creationId xmlns:a16="http://schemas.microsoft.com/office/drawing/2014/main" id="{E87731B6-3B32-4AE2-91B0-0657D0D0820B}"/>
              </a:ext>
            </a:extLst>
          </p:cNvPr>
          <p:cNvSpPr>
            <a:spLocks noChangeArrowheads="1"/>
          </p:cNvSpPr>
          <p:nvPr/>
        </p:nvSpPr>
        <p:spPr bwMode="auto">
          <a:xfrm>
            <a:off x="0" y="-323168"/>
            <a:ext cx="91440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ctr"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1026" name="Picture 2" descr="Board Seal">
            <a:hlinkClick r:id="rId4" tooltip="Florida Board of Optometry Logo"/>
            <a:extLst>
              <a:ext uri="{FF2B5EF4-FFF2-40B4-BE49-F238E27FC236}">
                <a16:creationId xmlns:a16="http://schemas.microsoft.com/office/drawing/2014/main" id="{CDE7CA3E-D1A2-4764-9659-58B3918DB2D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000" y="-1927225"/>
            <a:ext cx="1276350" cy="126682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5">
            <a:extLst>
              <a:ext uri="{FF2B5EF4-FFF2-40B4-BE49-F238E27FC236}">
                <a16:creationId xmlns:a16="http://schemas.microsoft.com/office/drawing/2014/main" id="{B4EC7FEF-FF02-43BD-B452-6CFC7AB5B4B3}"/>
              </a:ext>
            </a:extLst>
          </p:cNvPr>
          <p:cNvSpPr>
            <a:spLocks noChangeArrowheads="1"/>
          </p:cNvSpPr>
          <p:nvPr/>
        </p:nvSpPr>
        <p:spPr bwMode="auto">
          <a:xfrm>
            <a:off x="3683000" y="4210502"/>
            <a:ext cx="9144000" cy="21390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1C523A"/>
                </a:solidFill>
                <a:effectLst/>
                <a:latin typeface="Arial" panose="020B0604020202020204" pitchFamily="34" charset="0"/>
              </a:rPr>
              <a:t>  </a:t>
            </a:r>
            <a:r>
              <a:rPr kumimoji="0" lang="en-US" altLang="en-US" sz="7900" b="0" i="0" u="none" strike="noStrike" cap="none" normalizeH="0" baseline="0" dirty="0">
                <a:ln>
                  <a:noFill/>
                </a:ln>
                <a:solidFill>
                  <a:srgbClr val="1C523A"/>
                </a:solidFill>
                <a:effectLst/>
                <a:latin typeface="Arial" panose="020B0604020202020204" pitchFamily="34" charset="0"/>
                <a:hlinkClick r:id="rId4" tooltip="Florida Board of Optometry Logo"/>
              </a:rPr>
              <a:t>  </a:t>
            </a:r>
            <a:r>
              <a:rPr kumimoji="0" lang="en-US" altLang="en-US" sz="1800" b="0" i="0" u="none" strike="noStrike" cap="none" normalizeH="0" baseline="0" dirty="0">
                <a:ln>
                  <a:noFill/>
                </a:ln>
                <a:solidFill>
                  <a:srgbClr val="065282"/>
                </a:solidFill>
                <a:effectLst/>
                <a:latin typeface="Palatino Linotype" panose="02040502050505030304" pitchFamily="18" charset="0"/>
              </a:rPr>
              <a:t> </a:t>
            </a:r>
            <a:endParaRPr kumimoji="0" lang="en-US" altLang="en-US" sz="18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panose="020B0604020202020204" pitchFamily="34" charset="0"/>
              </a:rPr>
            </a:b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1030" name="Picture 6" descr="Board Seal">
            <a:hlinkClick r:id="rId4" tooltip="Florida Board of Optometry Logo"/>
            <a:extLst>
              <a:ext uri="{FF2B5EF4-FFF2-40B4-BE49-F238E27FC236}">
                <a16:creationId xmlns:a16="http://schemas.microsoft.com/office/drawing/2014/main" id="{3F977898-D474-4AD6-AAFB-15A9021B7DC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0" y="2362200"/>
            <a:ext cx="2758380" cy="2737795"/>
          </a:xfrm>
          <a:prstGeom prst="rect">
            <a:avLst/>
          </a:prstGeom>
          <a:noFill/>
          <a:extLst>
            <a:ext uri="{909E8E84-426E-40DD-AFC4-6F175D3DCCD1}">
              <a14:hiddenFill xmlns:a14="http://schemas.microsoft.com/office/drawing/2010/main">
                <a:solidFill>
                  <a:srgbClr val="FFFFFF"/>
                </a:solidFill>
              </a14:hiddenFill>
            </a:ext>
          </a:extLst>
        </p:spPr>
      </p:pic>
    </p:spTree>
    <p:controls>
      <mc:AlternateContent xmlns:mc="http://schemas.openxmlformats.org/markup-compatibility/2006">
        <mc:Choice xmlns:v="urn:schemas-microsoft-com:vml" Requires="v">
          <p:control name="HTMLText1" r:id="rId1" imgW="4754880" imgH="1234440"/>
        </mc:Choice>
        <mc:Fallback>
          <p:control name="HTMLText1" r:id="rId1" imgW="4754880" imgH="1234440">
            <p:pic>
              <p:nvPicPr>
                <p:cNvPr id="4" name="HTMLText1"/>
                <p:cNvPicPr preferRelativeResize="0">
                  <a:picLocks noChangeArrowheads="1" noChangeShapeType="1"/>
                </p:cNvPicPr>
                <p:nvPr/>
              </p:nvPicPr>
              <p:blipFill>
                <a:blip r:embed="rId6"/>
                <a:srcRect/>
                <a:stretch>
                  <a:fillRect/>
                </a:stretch>
              </p:blipFill>
              <p:spPr bwMode="auto">
                <a:xfrm>
                  <a:off x="0" y="0"/>
                  <a:ext cx="4756150" cy="123190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mc:AlternateContent xmlns:mc="http://schemas.openxmlformats.org/markup-compatibility/2006">
        <mc:Choice xmlns:v="urn:schemas-microsoft-com:vml" Requires="v">
          <p:control name="HTMLSubmit1" r:id="rId2" imgW="243720" imgH="335160"/>
        </mc:Choice>
        <mc:Fallback>
          <p:control name="HTMLSubmit1" r:id="rId2" imgW="243720" imgH="335160">
            <p:pic>
              <p:nvPicPr>
                <p:cNvPr id="5" name="HTMLSubmit1"/>
                <p:cNvPicPr preferRelativeResize="0">
                  <a:picLocks noChangeArrowheads="1" noChangeShapeType="1"/>
                </p:cNvPicPr>
                <p:nvPr/>
              </p:nvPicPr>
              <p:blipFill>
                <a:blip r:embed="rId7"/>
                <a:srcRect/>
                <a:stretch>
                  <a:fillRect/>
                </a:stretch>
              </p:blipFill>
              <p:spPr bwMode="auto">
                <a:xfrm>
                  <a:off x="0" y="0"/>
                  <a:ext cx="914400" cy="30480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p:controls>
    <p:extLst>
      <p:ext uri="{BB962C8B-B14F-4D97-AF65-F5344CB8AC3E}">
        <p14:creationId xmlns:p14="http://schemas.microsoft.com/office/powerpoint/2010/main" val="18833712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Board of Optometry</a:t>
            </a:r>
          </a:p>
        </p:txBody>
      </p:sp>
      <p:sp>
        <p:nvSpPr>
          <p:cNvPr id="3" name="Content Placeholder 2"/>
          <p:cNvSpPr>
            <a:spLocks noGrp="1"/>
          </p:cNvSpPr>
          <p:nvPr>
            <p:ph idx="1"/>
          </p:nvPr>
        </p:nvSpPr>
        <p:spPr>
          <a:xfrm>
            <a:off x="628650" y="1828800"/>
            <a:ext cx="7886700" cy="4351338"/>
          </a:xfrm>
        </p:spPr>
        <p:txBody>
          <a:bodyPr>
            <a:normAutofit/>
          </a:bodyPr>
          <a:lstStyle/>
          <a:p>
            <a:pPr marL="0" indent="0">
              <a:buNone/>
            </a:pPr>
            <a:r>
              <a:rPr lang="en-US" dirty="0"/>
              <a:t>David Rouse, OD - Chair                              6/15/2018-10/31/2025</a:t>
            </a:r>
          </a:p>
          <a:p>
            <a:pPr marL="0" indent="0">
              <a:buNone/>
            </a:pPr>
            <a:r>
              <a:rPr lang="en-US" dirty="0"/>
              <a:t>Katie Gilbert Spears, OD, JD                       10/31/2019-10/31/2026</a:t>
            </a:r>
          </a:p>
          <a:p>
            <a:pPr marL="0" indent="0">
              <a:buNone/>
            </a:pPr>
            <a:r>
              <a:rPr lang="en-US" dirty="0"/>
              <a:t>Denise Burns-</a:t>
            </a:r>
            <a:r>
              <a:rPr lang="en-US" dirty="0" err="1"/>
              <a:t>Legros</a:t>
            </a:r>
            <a:r>
              <a:rPr lang="en-US" dirty="0"/>
              <a:t>                                    10/31/2019-10/31/2027</a:t>
            </a:r>
          </a:p>
          <a:p>
            <a:pPr marL="0" indent="0">
              <a:buNone/>
            </a:pPr>
            <a:r>
              <a:rPr lang="en-US" dirty="0"/>
              <a:t>Robert Easton, OD                                        10/31/2022-10/31/2025</a:t>
            </a:r>
          </a:p>
          <a:p>
            <a:pPr marL="0" indent="0">
              <a:buNone/>
            </a:pPr>
            <a:r>
              <a:rPr lang="en-US" dirty="0"/>
              <a:t>Bryan Stam, OD                                              4/30/2024- 10/31/2027</a:t>
            </a:r>
          </a:p>
          <a:p>
            <a:pPr marL="0" indent="0">
              <a:buNone/>
            </a:pPr>
            <a:r>
              <a:rPr lang="en-US" dirty="0"/>
              <a:t>John Griffin, JD                                              10/31/2018 – 10/31/2026</a:t>
            </a:r>
          </a:p>
          <a:p>
            <a:pPr marL="0" indent="0">
              <a:buNone/>
            </a:pPr>
            <a:r>
              <a:rPr lang="en-US" dirty="0"/>
              <a:t>Kevin Rollin, JD                                             10/31/2017 – 10/31/2025</a:t>
            </a:r>
          </a:p>
          <a:p>
            <a:pPr marL="0" indent="0">
              <a:buNone/>
            </a:pPr>
            <a:r>
              <a:rPr lang="en-US" dirty="0"/>
              <a:t>  </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Mission Statement</a:t>
            </a:r>
          </a:p>
        </p:txBody>
      </p:sp>
      <p:sp>
        <p:nvSpPr>
          <p:cNvPr id="3" name="Content Placeholder 2"/>
          <p:cNvSpPr>
            <a:spLocks noGrp="1"/>
          </p:cNvSpPr>
          <p:nvPr>
            <p:ph idx="1"/>
          </p:nvPr>
        </p:nvSpPr>
        <p:spPr>
          <a:xfrm>
            <a:off x="457200" y="2286000"/>
            <a:ext cx="8229600" cy="3093720"/>
          </a:xfrm>
        </p:spPr>
        <p:txBody>
          <a:bodyPr/>
          <a:lstStyle/>
          <a:p>
            <a:pPr algn="just"/>
            <a:r>
              <a:rPr lang="en-US" dirty="0"/>
              <a:t>The sole legislative purpose in enacting this chapter is to ensure that every person engaged in the practice of optometry in this state meets the minimum requirements for safe practice.  It is the legislative intent that such persons who fall below minimum standards or who otherwise present a danger to the public shall be prohibited from practicing in this state</a:t>
            </a:r>
          </a:p>
        </p:txBody>
      </p:sp>
    </p:spTree>
    <p:extLst>
      <p:ext uri="{BB962C8B-B14F-4D97-AF65-F5344CB8AC3E}">
        <p14:creationId xmlns:p14="http://schemas.microsoft.com/office/powerpoint/2010/main" val="13966764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E1ACF-3B14-446A-A6F0-7F5661365F88}"/>
              </a:ext>
            </a:extLst>
          </p:cNvPr>
          <p:cNvSpPr>
            <a:spLocks noGrp="1"/>
          </p:cNvSpPr>
          <p:nvPr>
            <p:ph type="title"/>
          </p:nvPr>
        </p:nvSpPr>
        <p:spPr/>
        <p:txBody>
          <a:bodyPr>
            <a:normAutofit/>
          </a:bodyPr>
          <a:lstStyle/>
          <a:p>
            <a:r>
              <a:rPr lang="en-US" dirty="0"/>
              <a:t> Florida Optometric Association Board</a:t>
            </a:r>
          </a:p>
        </p:txBody>
      </p:sp>
      <p:sp>
        <p:nvSpPr>
          <p:cNvPr id="3" name="Content Placeholder 2">
            <a:extLst>
              <a:ext uri="{FF2B5EF4-FFF2-40B4-BE49-F238E27FC236}">
                <a16:creationId xmlns:a16="http://schemas.microsoft.com/office/drawing/2014/main" id="{906B159D-3F2D-4EE6-9A55-BBEE16D1566D}"/>
              </a:ext>
            </a:extLst>
          </p:cNvPr>
          <p:cNvSpPr>
            <a:spLocks noGrp="1"/>
          </p:cNvSpPr>
          <p:nvPr>
            <p:ph idx="1"/>
          </p:nvPr>
        </p:nvSpPr>
        <p:spPr/>
        <p:txBody>
          <a:bodyPr/>
          <a:lstStyle/>
          <a:p>
            <a:r>
              <a:rPr lang="en-US" dirty="0"/>
              <a:t>Mission Statement:  To advance and promote the quality, availability and accessibility of primary eye and related health care of Florida’s citizens; to represent the profession of optometry; to enhance and promote the independent and ethical decision-making of its member; and to enable optometric physicians to practice at the highest standards of patient care.</a:t>
            </a:r>
          </a:p>
        </p:txBody>
      </p:sp>
    </p:spTree>
    <p:extLst>
      <p:ext uri="{BB962C8B-B14F-4D97-AF65-F5344CB8AC3E}">
        <p14:creationId xmlns:p14="http://schemas.microsoft.com/office/powerpoint/2010/main" val="6791818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67609-23FE-4012-B8CF-3BDF304A4D97}"/>
              </a:ext>
            </a:extLst>
          </p:cNvPr>
          <p:cNvSpPr>
            <a:spLocks noGrp="1"/>
          </p:cNvSpPr>
          <p:nvPr>
            <p:ph type="title"/>
          </p:nvPr>
        </p:nvSpPr>
        <p:spPr/>
        <p:txBody>
          <a:bodyPr/>
          <a:lstStyle/>
          <a:p>
            <a:r>
              <a:rPr lang="en-US" dirty="0"/>
              <a:t>FOA Board</a:t>
            </a:r>
          </a:p>
        </p:txBody>
      </p:sp>
      <p:sp>
        <p:nvSpPr>
          <p:cNvPr id="3" name="Content Placeholder 2">
            <a:extLst>
              <a:ext uri="{FF2B5EF4-FFF2-40B4-BE49-F238E27FC236}">
                <a16:creationId xmlns:a16="http://schemas.microsoft.com/office/drawing/2014/main" id="{B8C3D2D0-51ED-4F3E-86E8-40D8C761FD21}"/>
              </a:ext>
            </a:extLst>
          </p:cNvPr>
          <p:cNvSpPr>
            <a:spLocks noGrp="1"/>
          </p:cNvSpPr>
          <p:nvPr>
            <p:ph idx="1"/>
          </p:nvPr>
        </p:nvSpPr>
        <p:spPr/>
        <p:txBody>
          <a:bodyPr>
            <a:normAutofit/>
          </a:bodyPr>
          <a:lstStyle/>
          <a:p>
            <a:pPr marL="0" indent="0">
              <a:buNone/>
            </a:pPr>
            <a:endParaRPr lang="en-US" dirty="0"/>
          </a:p>
          <a:p>
            <a:pPr marL="0" indent="0">
              <a:buNone/>
            </a:pPr>
            <a:r>
              <a:rPr lang="en-US" dirty="0"/>
              <a:t>Steven Silverstone, O.D. – President</a:t>
            </a:r>
          </a:p>
          <a:p>
            <a:pPr marL="0" indent="0">
              <a:buNone/>
            </a:pPr>
            <a:r>
              <a:rPr lang="en-US" dirty="0"/>
              <a:t>Nathan Etten, O.D. - President Elect</a:t>
            </a:r>
          </a:p>
          <a:p>
            <a:pPr marL="0" indent="0">
              <a:buNone/>
            </a:pPr>
            <a:r>
              <a:rPr lang="en-US" dirty="0"/>
              <a:t>Susan Beck,, O.D. –  Vice President</a:t>
            </a:r>
          </a:p>
          <a:p>
            <a:pPr marL="0" indent="0">
              <a:buNone/>
            </a:pPr>
            <a:r>
              <a:rPr lang="en-US" dirty="0"/>
              <a:t>Greg </a:t>
            </a:r>
            <a:r>
              <a:rPr lang="en-US" dirty="0" err="1"/>
              <a:t>Naberhaus</a:t>
            </a:r>
            <a:r>
              <a:rPr lang="en-US" dirty="0"/>
              <a:t>, O.D. –  Secretary Treasurer</a:t>
            </a:r>
          </a:p>
          <a:p>
            <a:pPr marL="0" indent="0">
              <a:buNone/>
            </a:pPr>
            <a:r>
              <a:rPr lang="en-US" dirty="0"/>
              <a:t>Chris Williamson, O.D. – Senior Trustee</a:t>
            </a:r>
          </a:p>
          <a:p>
            <a:pPr marL="0" indent="0">
              <a:buNone/>
            </a:pPr>
            <a:r>
              <a:rPr lang="en-US" dirty="0"/>
              <a:t>Hang Thai, O.D. – Trustee</a:t>
            </a:r>
          </a:p>
          <a:p>
            <a:pPr marL="0" indent="0">
              <a:buNone/>
            </a:pPr>
            <a:r>
              <a:rPr lang="en-US" dirty="0"/>
              <a:t>Smith Blanc, O.D. – Trustee</a:t>
            </a:r>
          </a:p>
          <a:p>
            <a:pPr marL="0" indent="0">
              <a:buNone/>
            </a:pPr>
            <a:r>
              <a:rPr lang="en-US" dirty="0"/>
              <a:t>Susan Summerton, O.D. - Trustee</a:t>
            </a:r>
          </a:p>
          <a:p>
            <a:pPr marL="0" indent="0">
              <a:buNone/>
            </a:pPr>
            <a:r>
              <a:rPr lang="en-US" dirty="0"/>
              <a:t>Peter </a:t>
            </a:r>
            <a:r>
              <a:rPr lang="en-US" dirty="0" err="1"/>
              <a:t>Santisi</a:t>
            </a:r>
            <a:r>
              <a:rPr lang="en-US" dirty="0"/>
              <a:t>, O.D. –  Chairman of the Board</a:t>
            </a:r>
          </a:p>
          <a:p>
            <a:pPr marL="0" indent="0">
              <a:buNone/>
            </a:pPr>
            <a:endParaRPr lang="en-US" dirty="0"/>
          </a:p>
          <a:p>
            <a:pPr marL="0" indent="0">
              <a:buNone/>
            </a:pPr>
            <a:endParaRPr lang="en-US" dirty="0"/>
          </a:p>
          <a:p>
            <a:endParaRPr lang="en-US" dirty="0"/>
          </a:p>
        </p:txBody>
      </p:sp>
    </p:spTree>
    <p:extLst>
      <p:ext uri="{BB962C8B-B14F-4D97-AF65-F5344CB8AC3E}">
        <p14:creationId xmlns:p14="http://schemas.microsoft.com/office/powerpoint/2010/main" val="2276966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Florida Statutes</a:t>
            </a:r>
            <a:br>
              <a:rPr lang="en-US" dirty="0"/>
            </a:br>
            <a:r>
              <a:rPr lang="en-US" dirty="0"/>
              <a:t>“The Laws”</a:t>
            </a:r>
          </a:p>
        </p:txBody>
      </p:sp>
      <p:sp>
        <p:nvSpPr>
          <p:cNvPr id="3" name="Content Placeholder 2"/>
          <p:cNvSpPr>
            <a:spLocks noGrp="1"/>
          </p:cNvSpPr>
          <p:nvPr>
            <p:ph idx="1"/>
          </p:nvPr>
        </p:nvSpPr>
        <p:spPr/>
        <p:txBody>
          <a:bodyPr/>
          <a:lstStyle/>
          <a:p>
            <a:r>
              <a:rPr lang="en-US" dirty="0"/>
              <a:t>463 – Optometry Practice Act</a:t>
            </a:r>
          </a:p>
          <a:p>
            <a:r>
              <a:rPr lang="en-US" dirty="0"/>
              <a:t>456 -  Health Professions and Occupations</a:t>
            </a:r>
          </a:p>
          <a:p>
            <a:r>
              <a:rPr lang="en-US" dirty="0"/>
              <a:t>408 -  Health Care Administration</a:t>
            </a:r>
          </a:p>
          <a:p>
            <a:r>
              <a:rPr lang="en-US" dirty="0"/>
              <a:t>120  -  Administrative Procedure Act</a:t>
            </a:r>
          </a:p>
          <a:p>
            <a:r>
              <a:rPr lang="en-US" dirty="0"/>
              <a:t>119  -  Public Record</a:t>
            </a:r>
          </a:p>
          <a:p>
            <a:r>
              <a:rPr lang="en-US" dirty="0"/>
              <a:t>112  -  Public Officers and Employees</a:t>
            </a:r>
          </a:p>
          <a:p>
            <a:r>
              <a:rPr lang="en-US" dirty="0"/>
              <a:t>465 -  Pharmacy</a:t>
            </a:r>
          </a:p>
          <a:p>
            <a:endParaRPr lang="en-US" dirty="0"/>
          </a:p>
        </p:txBody>
      </p:sp>
    </p:spTree>
    <p:extLst>
      <p:ext uri="{BB962C8B-B14F-4D97-AF65-F5344CB8AC3E}">
        <p14:creationId xmlns:p14="http://schemas.microsoft.com/office/powerpoint/2010/main" val="10134788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658112"/>
          </a:xfrm>
        </p:spPr>
        <p:txBody>
          <a:bodyPr>
            <a:normAutofit/>
          </a:bodyPr>
          <a:lstStyle/>
          <a:p>
            <a:pPr algn="ctr"/>
            <a:r>
              <a:rPr lang="en-US" dirty="0"/>
              <a:t>Florida Administrative Codes “The Rules”   </a:t>
            </a:r>
          </a:p>
        </p:txBody>
      </p:sp>
      <p:sp>
        <p:nvSpPr>
          <p:cNvPr id="3" name="Content Placeholder 2"/>
          <p:cNvSpPr>
            <a:spLocks noGrp="1"/>
          </p:cNvSpPr>
          <p:nvPr>
            <p:ph idx="1"/>
          </p:nvPr>
        </p:nvSpPr>
        <p:spPr>
          <a:xfrm>
            <a:off x="457200" y="2819400"/>
            <a:ext cx="8229600" cy="3657600"/>
          </a:xfrm>
        </p:spPr>
        <p:txBody>
          <a:bodyPr/>
          <a:lstStyle/>
          <a:p>
            <a:pPr marL="0" indent="0">
              <a:buNone/>
            </a:pPr>
            <a:r>
              <a:rPr lang="en-US" dirty="0"/>
              <a:t>64B-13</a:t>
            </a:r>
          </a:p>
          <a:p>
            <a:pPr marL="0" indent="0">
              <a:buNone/>
            </a:pPr>
            <a:r>
              <a:rPr lang="en-US" dirty="0"/>
              <a:t>Controlled by ruling of the Board of Optometry</a:t>
            </a:r>
          </a:p>
          <a:p>
            <a:pPr marL="0" indent="0">
              <a:buNone/>
            </a:pPr>
            <a:r>
              <a:rPr lang="en-US" dirty="0"/>
              <a:t>AND a bunch of legal people</a:t>
            </a:r>
          </a:p>
        </p:txBody>
      </p:sp>
    </p:spTree>
    <p:extLst>
      <p:ext uri="{BB962C8B-B14F-4D97-AF65-F5344CB8AC3E}">
        <p14:creationId xmlns:p14="http://schemas.microsoft.com/office/powerpoint/2010/main" val="31612890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Website Resources</a:t>
            </a:r>
          </a:p>
        </p:txBody>
      </p:sp>
      <p:sp>
        <p:nvSpPr>
          <p:cNvPr id="5" name="Content Placeholder 4"/>
          <p:cNvSpPr>
            <a:spLocks noGrp="1"/>
          </p:cNvSpPr>
          <p:nvPr>
            <p:ph idx="1"/>
          </p:nvPr>
        </p:nvSpPr>
        <p:spPr>
          <a:xfrm>
            <a:off x="1371600" y="1752600"/>
            <a:ext cx="6781800" cy="4389120"/>
          </a:xfrm>
          <a:noFill/>
          <a:ln>
            <a:solidFill>
              <a:schemeClr val="accent2"/>
            </a:solidFill>
          </a:ln>
        </p:spPr>
        <p:txBody>
          <a:bodyPr>
            <a:normAutofit/>
          </a:bodyPr>
          <a:lstStyle/>
          <a:p>
            <a:endParaRPr lang="en-US" sz="3010" dirty="0"/>
          </a:p>
          <a:p>
            <a:pPr marL="0" indent="0">
              <a:buNone/>
            </a:pPr>
            <a:r>
              <a:rPr lang="en-US" sz="4000" u="sng" dirty="0"/>
              <a:t>www.floridasoptometry.gov</a:t>
            </a:r>
          </a:p>
          <a:p>
            <a:pPr marL="0" indent="0">
              <a:buNone/>
            </a:pPr>
            <a:endParaRPr lang="en-US" sz="2000" dirty="0">
              <a:solidFill>
                <a:schemeClr val="accent1"/>
              </a:solidFill>
            </a:endParaRPr>
          </a:p>
          <a:p>
            <a:pPr marL="0" indent="0">
              <a:buNone/>
            </a:pPr>
            <a:r>
              <a:rPr lang="en-US" sz="4000" u="sng" dirty="0"/>
              <a:t>www.flrules.org</a:t>
            </a:r>
          </a:p>
          <a:p>
            <a:pPr marL="0" indent="0">
              <a:buNone/>
            </a:pPr>
            <a:endParaRPr lang="en-US" sz="2000" dirty="0">
              <a:solidFill>
                <a:schemeClr val="accent1"/>
              </a:solidFill>
            </a:endParaRPr>
          </a:p>
          <a:p>
            <a:pPr marL="0" indent="0">
              <a:buNone/>
            </a:pPr>
            <a:r>
              <a:rPr lang="en-US" sz="4000" u="sng" dirty="0"/>
              <a:t>www.floridaeyes.gov</a:t>
            </a:r>
            <a:endParaRPr lang="en-US" sz="4000" dirty="0"/>
          </a:p>
        </p:txBody>
      </p:sp>
    </p:spTree>
    <p:extLst>
      <p:ext uri="{BB962C8B-B14F-4D97-AF65-F5344CB8AC3E}">
        <p14:creationId xmlns:p14="http://schemas.microsoft.com/office/powerpoint/2010/main" val="31433812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7F93F-9F5A-EC0E-64DB-799E39FDCFBA}"/>
              </a:ext>
            </a:extLst>
          </p:cNvPr>
          <p:cNvSpPr>
            <a:spLocks noGrp="1"/>
          </p:cNvSpPr>
          <p:nvPr>
            <p:ph type="title"/>
          </p:nvPr>
        </p:nvSpPr>
        <p:spPr/>
        <p:txBody>
          <a:bodyPr/>
          <a:lstStyle/>
          <a:p>
            <a:r>
              <a:rPr lang="en-US" dirty="0"/>
              <a:t>Division of Medical Quality Assurance</a:t>
            </a:r>
          </a:p>
        </p:txBody>
      </p:sp>
      <p:sp>
        <p:nvSpPr>
          <p:cNvPr id="5" name="Content Placeholder 4">
            <a:extLst>
              <a:ext uri="{FF2B5EF4-FFF2-40B4-BE49-F238E27FC236}">
                <a16:creationId xmlns:a16="http://schemas.microsoft.com/office/drawing/2014/main" id="{39F0BDE0-7E0C-E693-DB28-350DBD3A84A9}"/>
              </a:ext>
            </a:extLst>
          </p:cNvPr>
          <p:cNvSpPr>
            <a:spLocks noGrp="1"/>
          </p:cNvSpPr>
          <p:nvPr>
            <p:ph idx="1"/>
          </p:nvPr>
        </p:nvSpPr>
        <p:spPr/>
        <p:txBody>
          <a:bodyPr>
            <a:normAutofit fontScale="25000" lnSpcReduction="20000"/>
          </a:bodyPr>
          <a:lstStyle/>
          <a:p>
            <a:pPr marL="0" indent="0">
              <a:buNone/>
            </a:pPr>
            <a:endParaRPr lang="en-US" sz="7200" dirty="0"/>
          </a:p>
          <a:p>
            <a:pPr marL="0" indent="0">
              <a:buNone/>
            </a:pPr>
            <a:r>
              <a:rPr lang="en-US" sz="7200" dirty="0"/>
              <a:t>MQA works in conjunction with 22 Boards and 6 councils to license and regulate 7 types of health care facilities and more than 200 license types in over 40 professions.</a:t>
            </a:r>
          </a:p>
          <a:p>
            <a:pPr marL="0" indent="0">
              <a:buNone/>
            </a:pPr>
            <a:endParaRPr lang="en-US" sz="7200" dirty="0"/>
          </a:p>
          <a:p>
            <a:pPr marL="0" indent="0">
              <a:buNone/>
            </a:pPr>
            <a:r>
              <a:rPr lang="en-US" sz="7200" dirty="0"/>
              <a:t>MQA has 3 bureaus:</a:t>
            </a:r>
          </a:p>
          <a:p>
            <a:pPr marL="0" indent="0">
              <a:buNone/>
            </a:pPr>
            <a:r>
              <a:rPr lang="en-US" sz="7200" dirty="0"/>
              <a:t>   Health Care </a:t>
            </a:r>
            <a:r>
              <a:rPr lang="en-US" sz="7200" dirty="0" err="1"/>
              <a:t>Practioner</a:t>
            </a:r>
            <a:r>
              <a:rPr lang="en-US" sz="7200" dirty="0"/>
              <a:t> Regulation</a:t>
            </a:r>
          </a:p>
          <a:p>
            <a:pPr marL="0" indent="0">
              <a:buNone/>
            </a:pPr>
            <a:r>
              <a:rPr lang="en-US" sz="7200" dirty="0"/>
              <a:t>   Enforcement</a:t>
            </a:r>
          </a:p>
          <a:p>
            <a:pPr marL="0" indent="0">
              <a:buNone/>
            </a:pPr>
            <a:r>
              <a:rPr lang="en-US" sz="7200" dirty="0"/>
              <a:t>   Operations</a:t>
            </a:r>
          </a:p>
          <a:p>
            <a:pPr marL="0" indent="0">
              <a:buNone/>
            </a:pPr>
            <a:r>
              <a:rPr lang="en-US" sz="7200" dirty="0"/>
              <a:t>  </a:t>
            </a:r>
          </a:p>
          <a:p>
            <a:pPr marL="0" indent="0">
              <a:buNone/>
            </a:pPr>
            <a:endParaRPr lang="en-US" sz="7200" dirty="0"/>
          </a:p>
          <a:p>
            <a:pPr marL="0" indent="0">
              <a:buNone/>
            </a:pPr>
            <a:r>
              <a:rPr lang="en-US" sz="7200" dirty="0"/>
              <a:t>Key Processes:</a:t>
            </a:r>
          </a:p>
          <a:p>
            <a:pPr marL="0" indent="0">
              <a:buNone/>
            </a:pPr>
            <a:r>
              <a:rPr lang="en-US" sz="7200" dirty="0"/>
              <a:t>     Licensure</a:t>
            </a:r>
          </a:p>
          <a:p>
            <a:pPr marL="0" indent="0">
              <a:buNone/>
            </a:pPr>
            <a:r>
              <a:rPr lang="en-US" sz="7200" dirty="0"/>
              <a:t>     Enforcement</a:t>
            </a:r>
          </a:p>
          <a:p>
            <a:pPr marL="0" indent="0">
              <a:buNone/>
            </a:pPr>
            <a:r>
              <a:rPr lang="en-US" sz="7200" dirty="0"/>
              <a:t>     Information</a:t>
            </a:r>
          </a:p>
          <a:p>
            <a:pPr marL="0" indent="0">
              <a:buNone/>
            </a:pPr>
            <a:endParaRPr lang="en-US" sz="7200" dirty="0"/>
          </a:p>
          <a:p>
            <a:pPr marL="0" indent="0">
              <a:buNone/>
            </a:pPr>
            <a:endParaRPr lang="en-US" sz="7200" dirty="0"/>
          </a:p>
          <a:p>
            <a:pPr marL="0" indent="0">
              <a:buNone/>
            </a:pPr>
            <a:endParaRPr lang="en-US" sz="7200" dirty="0"/>
          </a:p>
          <a:p>
            <a:pPr marL="0" indent="0">
              <a:buNone/>
            </a:pPr>
            <a:r>
              <a:rPr lang="en-US" dirty="0"/>
              <a:t>     </a:t>
            </a:r>
          </a:p>
          <a:p>
            <a:pPr marL="0" indent="0">
              <a:buNone/>
            </a:pPr>
            <a:r>
              <a:rPr lang="en-US" dirty="0"/>
              <a:t>A</a:t>
            </a:r>
          </a:p>
        </p:txBody>
      </p:sp>
    </p:spTree>
    <p:extLst>
      <p:ext uri="{BB962C8B-B14F-4D97-AF65-F5344CB8AC3E}">
        <p14:creationId xmlns:p14="http://schemas.microsoft.com/office/powerpoint/2010/main" val="31297832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846D4-9115-0614-46E6-84503DD57FDE}"/>
              </a:ext>
            </a:extLst>
          </p:cNvPr>
          <p:cNvSpPr>
            <a:spLocks noGrp="1"/>
          </p:cNvSpPr>
          <p:nvPr>
            <p:ph type="title"/>
          </p:nvPr>
        </p:nvSpPr>
        <p:spPr/>
        <p:txBody>
          <a:bodyPr/>
          <a:lstStyle/>
          <a:p>
            <a:r>
              <a:rPr lang="en-US" dirty="0"/>
              <a:t>Board Responsibilities</a:t>
            </a:r>
          </a:p>
        </p:txBody>
      </p:sp>
      <p:sp>
        <p:nvSpPr>
          <p:cNvPr id="3" name="Content Placeholder 2">
            <a:extLst>
              <a:ext uri="{FF2B5EF4-FFF2-40B4-BE49-F238E27FC236}">
                <a16:creationId xmlns:a16="http://schemas.microsoft.com/office/drawing/2014/main" id="{C0C4ACA6-CA04-40C2-09B3-1D1A63D6C087}"/>
              </a:ext>
            </a:extLst>
          </p:cNvPr>
          <p:cNvSpPr>
            <a:spLocks noGrp="1"/>
          </p:cNvSpPr>
          <p:nvPr>
            <p:ph idx="1"/>
          </p:nvPr>
        </p:nvSpPr>
        <p:spPr/>
        <p:txBody>
          <a:bodyPr/>
          <a:lstStyle/>
          <a:p>
            <a:r>
              <a:rPr lang="en-US" dirty="0"/>
              <a:t>Approving or denying licensure applicants</a:t>
            </a:r>
          </a:p>
          <a:p>
            <a:endParaRPr lang="en-US" dirty="0"/>
          </a:p>
          <a:p>
            <a:r>
              <a:rPr lang="en-US" dirty="0"/>
              <a:t>Reviewing and approving continuing education courses and providers</a:t>
            </a:r>
          </a:p>
          <a:p>
            <a:endParaRPr lang="en-US" dirty="0"/>
          </a:p>
          <a:p>
            <a:r>
              <a:rPr lang="en-US" dirty="0"/>
              <a:t>Promulgating administrative rules authorized by statute</a:t>
            </a:r>
          </a:p>
          <a:p>
            <a:endParaRPr lang="en-US" dirty="0"/>
          </a:p>
          <a:p>
            <a:r>
              <a:rPr lang="en-US" dirty="0"/>
              <a:t>Determining probable cause</a:t>
            </a:r>
          </a:p>
          <a:p>
            <a:endParaRPr lang="en-US" dirty="0"/>
          </a:p>
          <a:p>
            <a:r>
              <a:rPr lang="en-US" dirty="0"/>
              <a:t>Disciplining licensees found to be in violation of applicable laws</a:t>
            </a:r>
          </a:p>
        </p:txBody>
      </p:sp>
    </p:spTree>
    <p:extLst>
      <p:ext uri="{BB962C8B-B14F-4D97-AF65-F5344CB8AC3E}">
        <p14:creationId xmlns:p14="http://schemas.microsoft.com/office/powerpoint/2010/main" val="31772862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E3983-14A0-50F2-B3DE-61FAC12A469F}"/>
              </a:ext>
            </a:extLst>
          </p:cNvPr>
          <p:cNvSpPr>
            <a:spLocks noGrp="1"/>
          </p:cNvSpPr>
          <p:nvPr>
            <p:ph type="title"/>
          </p:nvPr>
        </p:nvSpPr>
        <p:spPr/>
        <p:txBody>
          <a:bodyPr/>
          <a:lstStyle/>
          <a:p>
            <a:r>
              <a:rPr lang="en-US" dirty="0"/>
              <a:t>Board Responsibilities</a:t>
            </a:r>
          </a:p>
        </p:txBody>
      </p:sp>
      <p:sp>
        <p:nvSpPr>
          <p:cNvPr id="3" name="Content Placeholder 2">
            <a:extLst>
              <a:ext uri="{FF2B5EF4-FFF2-40B4-BE49-F238E27FC236}">
                <a16:creationId xmlns:a16="http://schemas.microsoft.com/office/drawing/2014/main" id="{4D81B62D-78BD-12F0-5A9F-14CC49BAAD30}"/>
              </a:ext>
            </a:extLst>
          </p:cNvPr>
          <p:cNvSpPr>
            <a:spLocks noGrp="1"/>
          </p:cNvSpPr>
          <p:nvPr>
            <p:ph idx="1"/>
          </p:nvPr>
        </p:nvSpPr>
        <p:spPr/>
        <p:txBody>
          <a:bodyPr/>
          <a:lstStyle/>
          <a:p>
            <a:r>
              <a:rPr lang="en-US" dirty="0"/>
              <a:t>The Board is a governmental regulatory body responsible for protecting the healthy and safety of the public and enforces the laws regarding professional practice.</a:t>
            </a:r>
          </a:p>
          <a:p>
            <a:r>
              <a:rPr lang="en-US" dirty="0"/>
              <a:t>The Board adopts rules and policies that establish minimum regulatory standards for safe practice and clarifies the Practice Act.</a:t>
            </a:r>
          </a:p>
          <a:p>
            <a:r>
              <a:rPr lang="en-US" dirty="0"/>
              <a:t>Takes disciplinary action in response to violations of the Practice Act and associated rules.  The Board cannot independently change Florida Statutes.</a:t>
            </a:r>
          </a:p>
          <a:p>
            <a:r>
              <a:rPr lang="en-US" dirty="0"/>
              <a:t>The Board does not take any disciplinary action without an investigation of all facts involved.  Licensees are entitled to a hearing and may hire an attorney to represent them.</a:t>
            </a:r>
          </a:p>
          <a:p>
            <a:r>
              <a:rPr lang="en-US" dirty="0"/>
              <a:t>The Board does not make or change regulations in secret; it is a public process that includes public meetings.</a:t>
            </a:r>
          </a:p>
        </p:txBody>
      </p:sp>
    </p:spTree>
    <p:extLst>
      <p:ext uri="{BB962C8B-B14F-4D97-AF65-F5344CB8AC3E}">
        <p14:creationId xmlns:p14="http://schemas.microsoft.com/office/powerpoint/2010/main" val="24212098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7043D-B1E6-2B37-47ED-BAB426364C0B}"/>
              </a:ext>
            </a:extLst>
          </p:cNvPr>
          <p:cNvSpPr>
            <a:spLocks noGrp="1"/>
          </p:cNvSpPr>
          <p:nvPr>
            <p:ph type="title"/>
          </p:nvPr>
        </p:nvSpPr>
        <p:spPr/>
        <p:txBody>
          <a:bodyPr/>
          <a:lstStyle/>
          <a:p>
            <a:r>
              <a:rPr lang="en-US" dirty="0"/>
              <a:t>The Sunshine Law &amp; Public Records</a:t>
            </a:r>
          </a:p>
        </p:txBody>
      </p:sp>
      <p:sp>
        <p:nvSpPr>
          <p:cNvPr id="3" name="Content Placeholder 2">
            <a:extLst>
              <a:ext uri="{FF2B5EF4-FFF2-40B4-BE49-F238E27FC236}">
                <a16:creationId xmlns:a16="http://schemas.microsoft.com/office/drawing/2014/main" id="{02773B7F-9D7B-6857-9A55-BB9D7529D37E}"/>
              </a:ext>
            </a:extLst>
          </p:cNvPr>
          <p:cNvSpPr>
            <a:spLocks noGrp="1"/>
          </p:cNvSpPr>
          <p:nvPr>
            <p:ph idx="1"/>
          </p:nvPr>
        </p:nvSpPr>
        <p:spPr/>
        <p:txBody>
          <a:bodyPr/>
          <a:lstStyle/>
          <a:p>
            <a:r>
              <a:rPr lang="en-US" dirty="0"/>
              <a:t>286.011 and 286.012 Florida Statutes:  All meetings of any Board at which official acts are to be taken are public meetings.  Attendance at meetings held in violation of the Sunshine Law can be subject to fines and/or criminal charges.</a:t>
            </a:r>
          </a:p>
          <a:p>
            <a:r>
              <a:rPr lang="en-US" dirty="0"/>
              <a:t>Voting:  All members of the board present at the meeting must vote on each decision.  Three exceptions: Conflict of interest, bias or prejudice, probable cause member.</a:t>
            </a:r>
          </a:p>
          <a:p>
            <a:r>
              <a:rPr lang="en-US" dirty="0"/>
              <a:t>Scope of Sunshine Law:  The Sunshine Law is applicable to any gathering where the members deal with any matter on which foreseeable action will be taken by the board.</a:t>
            </a:r>
          </a:p>
        </p:txBody>
      </p:sp>
    </p:spTree>
    <p:extLst>
      <p:ext uri="{BB962C8B-B14F-4D97-AF65-F5344CB8AC3E}">
        <p14:creationId xmlns:p14="http://schemas.microsoft.com/office/powerpoint/2010/main" val="15670899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A3C13-DAC7-40FA-A1A3-43DA5BCE039D}"/>
              </a:ext>
            </a:extLst>
          </p:cNvPr>
          <p:cNvSpPr>
            <a:spLocks noGrp="1"/>
          </p:cNvSpPr>
          <p:nvPr>
            <p:ph type="title"/>
          </p:nvPr>
        </p:nvSpPr>
        <p:spPr/>
        <p:txBody>
          <a:bodyPr/>
          <a:lstStyle/>
          <a:p>
            <a:r>
              <a:rPr lang="en-US" dirty="0"/>
              <a:t>Latest News</a:t>
            </a:r>
          </a:p>
        </p:txBody>
      </p:sp>
      <p:sp>
        <p:nvSpPr>
          <p:cNvPr id="3" name="Content Placeholder 2">
            <a:extLst>
              <a:ext uri="{FF2B5EF4-FFF2-40B4-BE49-F238E27FC236}">
                <a16:creationId xmlns:a16="http://schemas.microsoft.com/office/drawing/2014/main" id="{9132636A-9BDC-47A4-BA97-93A4E7F76D4D}"/>
              </a:ext>
            </a:extLst>
          </p:cNvPr>
          <p:cNvSpPr>
            <a:spLocks noGrp="1"/>
          </p:cNvSpPr>
          <p:nvPr>
            <p:ph idx="1"/>
          </p:nvPr>
        </p:nvSpPr>
        <p:spPr/>
        <p:txBody>
          <a:bodyPr>
            <a:normAutofit/>
          </a:bodyPr>
          <a:lstStyle/>
          <a:p>
            <a:pPr marL="0" indent="0">
              <a:buNone/>
            </a:pPr>
            <a:endParaRPr lang="en-US" dirty="0"/>
          </a:p>
          <a:p>
            <a:r>
              <a:rPr lang="en-US" dirty="0"/>
              <a:t>Will there be more on-line options?</a:t>
            </a:r>
          </a:p>
          <a:p>
            <a:r>
              <a:rPr lang="en-US" dirty="0"/>
              <a:t>Is the emergency rule a test to see if online CE will expand?</a:t>
            </a:r>
          </a:p>
          <a:p>
            <a:r>
              <a:rPr lang="en-US" dirty="0"/>
              <a:t>Electronic Prescribing Requirements</a:t>
            </a:r>
          </a:p>
          <a:p>
            <a:r>
              <a:rPr lang="en-US" dirty="0"/>
              <a:t>Human Trafficking</a:t>
            </a:r>
          </a:p>
          <a:p>
            <a:r>
              <a:rPr lang="en-US" dirty="0"/>
              <a:t>Nonopioid Alternatives Pamphlet</a:t>
            </a:r>
          </a:p>
          <a:p>
            <a:r>
              <a:rPr lang="en-US" dirty="0"/>
              <a:t>Telehealth</a:t>
            </a:r>
          </a:p>
          <a:p>
            <a:r>
              <a:rPr lang="en-US" dirty="0"/>
              <a:t>Endorsement/Reciprocity</a:t>
            </a:r>
          </a:p>
          <a:p>
            <a:r>
              <a:rPr lang="en-US" dirty="0"/>
              <a:t>Fingerprinting</a:t>
            </a:r>
          </a:p>
          <a:p>
            <a:r>
              <a:rPr lang="en-US" dirty="0"/>
              <a:t>Non Compete</a:t>
            </a:r>
          </a:p>
          <a:p>
            <a:r>
              <a:rPr lang="en-US" dirty="0"/>
              <a:t>New license category</a:t>
            </a:r>
          </a:p>
        </p:txBody>
      </p:sp>
    </p:spTree>
    <p:extLst>
      <p:ext uri="{BB962C8B-B14F-4D97-AF65-F5344CB8AC3E}">
        <p14:creationId xmlns:p14="http://schemas.microsoft.com/office/powerpoint/2010/main" val="15747704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AD982-BD21-1473-ACB1-B63113E30964}"/>
              </a:ext>
            </a:extLst>
          </p:cNvPr>
          <p:cNvSpPr>
            <a:spLocks noGrp="1"/>
          </p:cNvSpPr>
          <p:nvPr>
            <p:ph type="title"/>
          </p:nvPr>
        </p:nvSpPr>
        <p:spPr/>
        <p:txBody>
          <a:bodyPr/>
          <a:lstStyle/>
          <a:p>
            <a:r>
              <a:rPr lang="en-US" dirty="0"/>
              <a:t>Unlicensed Activity (ULA)</a:t>
            </a:r>
          </a:p>
        </p:txBody>
      </p:sp>
      <p:sp>
        <p:nvSpPr>
          <p:cNvPr id="3" name="Content Placeholder 2">
            <a:extLst>
              <a:ext uri="{FF2B5EF4-FFF2-40B4-BE49-F238E27FC236}">
                <a16:creationId xmlns:a16="http://schemas.microsoft.com/office/drawing/2014/main" id="{9CA7402D-01D6-6756-5ECD-95DA748EF8B9}"/>
              </a:ext>
            </a:extLst>
          </p:cNvPr>
          <p:cNvSpPr>
            <a:spLocks noGrp="1"/>
          </p:cNvSpPr>
          <p:nvPr>
            <p:ph idx="1"/>
          </p:nvPr>
        </p:nvSpPr>
        <p:spPr/>
        <p:txBody>
          <a:bodyPr/>
          <a:lstStyle/>
          <a:p>
            <a:r>
              <a:rPr lang="en-US" dirty="0"/>
              <a:t>MQA is charged with stopping unlicensed activity.</a:t>
            </a:r>
          </a:p>
          <a:p>
            <a:endParaRPr lang="en-US" dirty="0"/>
          </a:p>
          <a:p>
            <a:r>
              <a:rPr lang="en-US" dirty="0"/>
              <a:t>Those individuals who perform regulated health care activities without the proper licensing in FL are usually committing a felony-level crime. When practitioners pay their licensing fees, $5 is designated specifically to combat unlicensed activity.</a:t>
            </a:r>
          </a:p>
          <a:p>
            <a:endParaRPr lang="en-US" dirty="0"/>
          </a:p>
          <a:p>
            <a:r>
              <a:rPr lang="en-US" dirty="0"/>
              <a:t>The Board does not review unlicensed activity cases.</a:t>
            </a:r>
          </a:p>
          <a:p>
            <a:endParaRPr lang="en-US" dirty="0"/>
          </a:p>
        </p:txBody>
      </p:sp>
    </p:spTree>
    <p:extLst>
      <p:ext uri="{BB962C8B-B14F-4D97-AF65-F5344CB8AC3E}">
        <p14:creationId xmlns:p14="http://schemas.microsoft.com/office/powerpoint/2010/main" val="3456539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27842-2183-380D-DA16-1206302E6391}"/>
              </a:ext>
            </a:extLst>
          </p:cNvPr>
          <p:cNvSpPr>
            <a:spLocks noGrp="1"/>
          </p:cNvSpPr>
          <p:nvPr>
            <p:ph type="title"/>
          </p:nvPr>
        </p:nvSpPr>
        <p:spPr/>
        <p:txBody>
          <a:bodyPr/>
          <a:lstStyle/>
          <a:p>
            <a:r>
              <a:rPr lang="en-US" dirty="0"/>
              <a:t>Impairment Programs – 456.076 F.S.</a:t>
            </a:r>
          </a:p>
        </p:txBody>
      </p:sp>
      <p:sp>
        <p:nvSpPr>
          <p:cNvPr id="3" name="Content Placeholder 2">
            <a:extLst>
              <a:ext uri="{FF2B5EF4-FFF2-40B4-BE49-F238E27FC236}">
                <a16:creationId xmlns:a16="http://schemas.microsoft.com/office/drawing/2014/main" id="{AE49A14B-675F-57CD-7F4C-9A4C7BF6431F}"/>
              </a:ext>
            </a:extLst>
          </p:cNvPr>
          <p:cNvSpPr>
            <a:spLocks noGrp="1"/>
          </p:cNvSpPr>
          <p:nvPr>
            <p:ph idx="1"/>
          </p:nvPr>
        </p:nvSpPr>
        <p:spPr/>
        <p:txBody>
          <a:bodyPr>
            <a:normAutofit lnSpcReduction="10000"/>
          </a:bodyPr>
          <a:lstStyle/>
          <a:p>
            <a:pPr marL="0" indent="0">
              <a:buNone/>
            </a:pPr>
            <a:r>
              <a:rPr lang="en-US" dirty="0"/>
              <a:t>Treatment programs for impaired practitioners, sets for the requirement for the DOH to designate an impaired practitioner program that will: </a:t>
            </a:r>
          </a:p>
          <a:p>
            <a:pPr marL="0" indent="0">
              <a:buNone/>
            </a:pPr>
            <a:r>
              <a:rPr lang="en-US" dirty="0"/>
              <a:t>   Work with the DOH in intervention</a:t>
            </a:r>
          </a:p>
          <a:p>
            <a:pPr marL="0" indent="0">
              <a:buNone/>
            </a:pPr>
            <a:r>
              <a:rPr lang="en-US" dirty="0"/>
              <a:t>   Set requirements for evaluating and treating a professional</a:t>
            </a:r>
          </a:p>
          <a:p>
            <a:pPr marL="0" indent="0">
              <a:buNone/>
            </a:pPr>
            <a:r>
              <a:rPr lang="en-US" dirty="0"/>
              <a:t>   Establish requirements for continued care of impaired practitioners        </a:t>
            </a:r>
          </a:p>
          <a:p>
            <a:pPr marL="0" indent="0">
              <a:buNone/>
            </a:pPr>
            <a:r>
              <a:rPr lang="en-US" dirty="0"/>
              <a:t>     by approved treatment providers</a:t>
            </a:r>
          </a:p>
          <a:p>
            <a:pPr marL="0" indent="0">
              <a:buNone/>
            </a:pPr>
            <a:r>
              <a:rPr lang="en-US" dirty="0"/>
              <a:t>   Require continued monitoring by the consultant of the provided care</a:t>
            </a:r>
          </a:p>
          <a:p>
            <a:pPr marL="0" indent="0">
              <a:buNone/>
            </a:pPr>
            <a:r>
              <a:rPr lang="en-US" dirty="0"/>
              <a:t>   Uphold requirements related to the consultant’s expulsion of</a:t>
            </a:r>
          </a:p>
          <a:p>
            <a:pPr marL="0" indent="0">
              <a:buNone/>
            </a:pPr>
            <a:r>
              <a:rPr lang="en-US" dirty="0"/>
              <a:t>       professionals from the program</a:t>
            </a:r>
          </a:p>
          <a:p>
            <a:pPr marL="0" indent="0">
              <a:buNone/>
            </a:pPr>
            <a:endParaRPr lang="en-US" dirty="0"/>
          </a:p>
          <a:p>
            <a:pPr marL="0" indent="0">
              <a:buNone/>
            </a:pPr>
            <a:r>
              <a:rPr lang="en-US" dirty="0"/>
              <a:t>The DOH has contracted with the Professional Resource Network (PRN)     </a:t>
            </a:r>
          </a:p>
        </p:txBody>
      </p:sp>
    </p:spTree>
    <p:extLst>
      <p:ext uri="{BB962C8B-B14F-4D97-AF65-F5344CB8AC3E}">
        <p14:creationId xmlns:p14="http://schemas.microsoft.com/office/powerpoint/2010/main" val="39820098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Finding the Answers You Need</a:t>
            </a:r>
          </a:p>
        </p:txBody>
      </p:sp>
      <p:sp>
        <p:nvSpPr>
          <p:cNvPr id="3" name="Content Placeholder 2"/>
          <p:cNvSpPr>
            <a:spLocks noGrp="1"/>
          </p:cNvSpPr>
          <p:nvPr>
            <p:ph idx="1"/>
          </p:nvPr>
        </p:nvSpPr>
        <p:spPr>
          <a:xfrm>
            <a:off x="457200" y="2133600"/>
            <a:ext cx="8229600" cy="4160520"/>
          </a:xfrm>
        </p:spPr>
        <p:txBody>
          <a:bodyPr/>
          <a:lstStyle/>
          <a:p>
            <a:r>
              <a:rPr lang="en-US" dirty="0"/>
              <a:t>Websites</a:t>
            </a:r>
          </a:p>
          <a:p>
            <a:r>
              <a:rPr lang="en-US" dirty="0"/>
              <a:t>Subscribe for updates on e-mail</a:t>
            </a:r>
          </a:p>
          <a:p>
            <a:r>
              <a:rPr lang="en-US" dirty="0"/>
              <a:t>Department of Health Staff</a:t>
            </a:r>
          </a:p>
          <a:p>
            <a:r>
              <a:rPr lang="en-US" dirty="0"/>
              <a:t>Board Members</a:t>
            </a:r>
          </a:p>
          <a:p>
            <a:r>
              <a:rPr lang="en-US" dirty="0"/>
              <a:t>Past Board Members</a:t>
            </a:r>
          </a:p>
          <a:p>
            <a:r>
              <a:rPr lang="en-US" dirty="0"/>
              <a:t>FOA/legal</a:t>
            </a:r>
          </a:p>
          <a:p>
            <a:r>
              <a:rPr lang="en-US" dirty="0"/>
              <a:t>Declaratory Statements</a:t>
            </a:r>
          </a:p>
          <a:p>
            <a:r>
              <a:rPr lang="en-US" dirty="0"/>
              <a:t>Remember Government in the Sunshine</a:t>
            </a:r>
          </a:p>
        </p:txBody>
      </p:sp>
    </p:spTree>
    <p:extLst>
      <p:ext uri="{BB962C8B-B14F-4D97-AF65-F5344CB8AC3E}">
        <p14:creationId xmlns:p14="http://schemas.microsoft.com/office/powerpoint/2010/main" val="11533509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DD0B58D-CA1C-3088-D8A0-BDFFED0FFC0B}"/>
              </a:ext>
            </a:extLst>
          </p:cNvPr>
          <p:cNvPicPr>
            <a:picLocks noChangeAspect="1"/>
          </p:cNvPicPr>
          <p:nvPr/>
        </p:nvPicPr>
        <p:blipFill>
          <a:blip r:embed="rId2"/>
          <a:stretch>
            <a:fillRect/>
          </a:stretch>
        </p:blipFill>
        <p:spPr>
          <a:xfrm>
            <a:off x="3048000" y="304800"/>
            <a:ext cx="2941436" cy="6364199"/>
          </a:xfrm>
          <a:prstGeom prst="rect">
            <a:avLst/>
          </a:prstGeom>
        </p:spPr>
      </p:pic>
    </p:spTree>
    <p:extLst>
      <p:ext uri="{BB962C8B-B14F-4D97-AF65-F5344CB8AC3E}">
        <p14:creationId xmlns:p14="http://schemas.microsoft.com/office/powerpoint/2010/main" val="32810303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Department of Health Staff</a:t>
            </a:r>
          </a:p>
        </p:txBody>
      </p:sp>
      <p:sp>
        <p:nvSpPr>
          <p:cNvPr id="3" name="Content Placeholder 2"/>
          <p:cNvSpPr>
            <a:spLocks noGrp="1"/>
          </p:cNvSpPr>
          <p:nvPr>
            <p:ph idx="1"/>
          </p:nvPr>
        </p:nvSpPr>
        <p:spPr>
          <a:xfrm>
            <a:off x="457200" y="2209800"/>
            <a:ext cx="8229600" cy="4038600"/>
          </a:xfrm>
        </p:spPr>
        <p:txBody>
          <a:bodyPr>
            <a:normAutofit/>
          </a:bodyPr>
          <a:lstStyle/>
          <a:p>
            <a:r>
              <a:rPr lang="en-US" dirty="0"/>
              <a:t>Dale DeCastro Mooney  Executive Director</a:t>
            </a:r>
          </a:p>
          <a:p>
            <a:r>
              <a:rPr lang="en-US" dirty="0" err="1"/>
              <a:t>Donatavia</a:t>
            </a:r>
            <a:r>
              <a:rPr lang="en-US" dirty="0"/>
              <a:t> Wilson	 Program Operation</a:t>
            </a:r>
          </a:p>
          <a:p>
            <a:r>
              <a:rPr lang="en-US" dirty="0"/>
              <a:t>Kelly Woodward    	 Supervisor/Consultant</a:t>
            </a:r>
          </a:p>
          <a:p>
            <a:r>
              <a:rPr lang="en-US" dirty="0" err="1"/>
              <a:t>Evelee</a:t>
            </a:r>
            <a:r>
              <a:rPr lang="en-US" dirty="0"/>
              <a:t> Taylor   		 Regulatory Specialist</a:t>
            </a:r>
          </a:p>
          <a:p>
            <a:r>
              <a:rPr lang="en-US" dirty="0"/>
              <a:t>Nicole Wiley  		  Regulatory Specialist</a:t>
            </a:r>
          </a:p>
          <a:p>
            <a:r>
              <a:rPr lang="en-US" dirty="0"/>
              <a:t>Ashley </a:t>
            </a:r>
            <a:r>
              <a:rPr lang="en-US" dirty="0" err="1"/>
              <a:t>Stelly</a:t>
            </a:r>
            <a:r>
              <a:rPr lang="en-US" dirty="0"/>
              <a:t>   		  Regulatory Specialist</a:t>
            </a:r>
          </a:p>
          <a:p>
            <a:r>
              <a:rPr lang="en-US" dirty="0"/>
              <a:t>Richard Hudson               Regulatory Specialist</a:t>
            </a:r>
          </a:p>
          <a:p>
            <a:r>
              <a:rPr lang="en-US" dirty="0"/>
              <a:t>Karen Miller 		  Administrative Assistant</a:t>
            </a:r>
          </a:p>
          <a:p>
            <a:r>
              <a:rPr lang="en-US" dirty="0"/>
              <a:t>Keri Kilgore  		  Continuing Education</a:t>
            </a:r>
          </a:p>
        </p:txBody>
      </p:sp>
    </p:spTree>
    <p:extLst>
      <p:ext uri="{BB962C8B-B14F-4D97-AF65-F5344CB8AC3E}">
        <p14:creationId xmlns:p14="http://schemas.microsoft.com/office/powerpoint/2010/main" val="13962895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84B5A-ED39-0CF0-8E27-1BE8961A6F85}"/>
              </a:ext>
            </a:extLst>
          </p:cNvPr>
          <p:cNvSpPr>
            <a:spLocks noGrp="1"/>
          </p:cNvSpPr>
          <p:nvPr>
            <p:ph type="title"/>
          </p:nvPr>
        </p:nvSpPr>
        <p:spPr/>
        <p:txBody>
          <a:bodyPr/>
          <a:lstStyle/>
          <a:p>
            <a:r>
              <a:rPr lang="en-US" dirty="0"/>
              <a:t>2023 Board of Optometry Meetings</a:t>
            </a:r>
          </a:p>
        </p:txBody>
      </p:sp>
      <p:sp>
        <p:nvSpPr>
          <p:cNvPr id="3" name="Content Placeholder 2">
            <a:extLst>
              <a:ext uri="{FF2B5EF4-FFF2-40B4-BE49-F238E27FC236}">
                <a16:creationId xmlns:a16="http://schemas.microsoft.com/office/drawing/2014/main" id="{C9D7ACEB-3B41-F79E-673B-73B69B93CA1D}"/>
              </a:ext>
            </a:extLst>
          </p:cNvPr>
          <p:cNvSpPr>
            <a:spLocks noGrp="1"/>
          </p:cNvSpPr>
          <p:nvPr>
            <p:ph idx="1"/>
          </p:nvPr>
        </p:nvSpPr>
        <p:spPr/>
        <p:txBody>
          <a:bodyPr/>
          <a:lstStyle/>
          <a:p>
            <a:r>
              <a:rPr lang="en-US" dirty="0"/>
              <a:t>February 10                       Phone conference</a:t>
            </a:r>
          </a:p>
          <a:p>
            <a:endParaRPr lang="en-US" dirty="0"/>
          </a:p>
          <a:p>
            <a:r>
              <a:rPr lang="en-US" dirty="0"/>
              <a:t>May 12                                Phone conference</a:t>
            </a:r>
          </a:p>
          <a:p>
            <a:endParaRPr lang="en-US" dirty="0"/>
          </a:p>
          <a:p>
            <a:r>
              <a:rPr lang="en-US" dirty="0"/>
              <a:t>August 11                            Phone conference</a:t>
            </a:r>
          </a:p>
          <a:p>
            <a:endParaRPr lang="en-US" dirty="0"/>
          </a:p>
          <a:p>
            <a:r>
              <a:rPr lang="en-US" dirty="0"/>
              <a:t>October 20                          Phone conference</a:t>
            </a:r>
          </a:p>
        </p:txBody>
      </p:sp>
    </p:spTree>
    <p:extLst>
      <p:ext uri="{BB962C8B-B14F-4D97-AF65-F5344CB8AC3E}">
        <p14:creationId xmlns:p14="http://schemas.microsoft.com/office/powerpoint/2010/main" val="18357018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7FAF4-2A7C-AE04-3D61-4CC5E5F31705}"/>
              </a:ext>
            </a:extLst>
          </p:cNvPr>
          <p:cNvSpPr>
            <a:spLocks noGrp="1"/>
          </p:cNvSpPr>
          <p:nvPr>
            <p:ph type="title"/>
          </p:nvPr>
        </p:nvSpPr>
        <p:spPr/>
        <p:txBody>
          <a:bodyPr/>
          <a:lstStyle/>
          <a:p>
            <a:r>
              <a:rPr lang="en-US" dirty="0"/>
              <a:t>2024 Board of Optometry Meetings</a:t>
            </a:r>
          </a:p>
        </p:txBody>
      </p:sp>
      <p:sp>
        <p:nvSpPr>
          <p:cNvPr id="3" name="Content Placeholder 2">
            <a:extLst>
              <a:ext uri="{FF2B5EF4-FFF2-40B4-BE49-F238E27FC236}">
                <a16:creationId xmlns:a16="http://schemas.microsoft.com/office/drawing/2014/main" id="{AEED7710-65E3-FD18-7CA9-1BB86F9191C9}"/>
              </a:ext>
            </a:extLst>
          </p:cNvPr>
          <p:cNvSpPr>
            <a:spLocks noGrp="1"/>
          </p:cNvSpPr>
          <p:nvPr>
            <p:ph idx="1"/>
          </p:nvPr>
        </p:nvSpPr>
        <p:spPr/>
        <p:txBody>
          <a:bodyPr/>
          <a:lstStyle/>
          <a:p>
            <a:r>
              <a:rPr lang="en-US" dirty="0"/>
              <a:t>January 5                                 Phone Conference</a:t>
            </a:r>
          </a:p>
          <a:p>
            <a:pPr marL="0" indent="0">
              <a:buNone/>
            </a:pPr>
            <a:endParaRPr lang="en-US" dirty="0"/>
          </a:p>
          <a:p>
            <a:r>
              <a:rPr lang="en-US" dirty="0"/>
              <a:t>April 24                                     Phone Conference</a:t>
            </a:r>
          </a:p>
          <a:p>
            <a:endParaRPr lang="en-US" dirty="0"/>
          </a:p>
          <a:p>
            <a:r>
              <a:rPr lang="en-US" dirty="0"/>
              <a:t>May 22                                     Phone Conference</a:t>
            </a:r>
          </a:p>
          <a:p>
            <a:pPr marL="0" indent="0">
              <a:buNone/>
            </a:pPr>
            <a:endParaRPr lang="en-US" dirty="0"/>
          </a:p>
          <a:p>
            <a:r>
              <a:rPr lang="en-US" dirty="0"/>
              <a:t>July 17                                       Phone Conference</a:t>
            </a:r>
          </a:p>
          <a:p>
            <a:endParaRPr lang="en-US" dirty="0"/>
          </a:p>
          <a:p>
            <a:r>
              <a:rPr lang="en-US" dirty="0"/>
              <a:t>August 6                                    Phone Conference</a:t>
            </a:r>
          </a:p>
          <a:p>
            <a:endParaRPr lang="en-US" dirty="0"/>
          </a:p>
          <a:p>
            <a:r>
              <a:rPr lang="en-US" dirty="0"/>
              <a:t>October 25                                Phone Conference</a:t>
            </a:r>
          </a:p>
        </p:txBody>
      </p:sp>
    </p:spTree>
    <p:extLst>
      <p:ext uri="{BB962C8B-B14F-4D97-AF65-F5344CB8AC3E}">
        <p14:creationId xmlns:p14="http://schemas.microsoft.com/office/powerpoint/2010/main" val="22747090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E335C-5C42-0B50-405B-35F756A1976C}"/>
              </a:ext>
            </a:extLst>
          </p:cNvPr>
          <p:cNvSpPr>
            <a:spLocks noGrp="1"/>
          </p:cNvSpPr>
          <p:nvPr>
            <p:ph type="title"/>
          </p:nvPr>
        </p:nvSpPr>
        <p:spPr/>
        <p:txBody>
          <a:bodyPr/>
          <a:lstStyle/>
          <a:p>
            <a:r>
              <a:rPr lang="en-US" dirty="0"/>
              <a:t>2025 Board of Optometry Meetings</a:t>
            </a:r>
          </a:p>
        </p:txBody>
      </p:sp>
      <p:sp>
        <p:nvSpPr>
          <p:cNvPr id="3" name="Content Placeholder 2">
            <a:extLst>
              <a:ext uri="{FF2B5EF4-FFF2-40B4-BE49-F238E27FC236}">
                <a16:creationId xmlns:a16="http://schemas.microsoft.com/office/drawing/2014/main" id="{AE22744E-2D23-AF0B-1D2D-A42042698BCA}"/>
              </a:ext>
            </a:extLst>
          </p:cNvPr>
          <p:cNvSpPr>
            <a:spLocks noGrp="1"/>
          </p:cNvSpPr>
          <p:nvPr>
            <p:ph idx="1"/>
          </p:nvPr>
        </p:nvSpPr>
        <p:spPr/>
        <p:txBody>
          <a:bodyPr/>
          <a:lstStyle/>
          <a:p>
            <a:r>
              <a:rPr lang="en-US" dirty="0"/>
              <a:t>January 24</a:t>
            </a:r>
          </a:p>
          <a:p>
            <a:endParaRPr lang="en-US" dirty="0"/>
          </a:p>
          <a:p>
            <a:r>
              <a:rPr lang="en-US" dirty="0"/>
              <a:t>April 11</a:t>
            </a:r>
          </a:p>
          <a:p>
            <a:endParaRPr lang="en-US" dirty="0"/>
          </a:p>
          <a:p>
            <a:r>
              <a:rPr lang="en-US" dirty="0"/>
              <a:t>July 16</a:t>
            </a:r>
          </a:p>
          <a:p>
            <a:endParaRPr lang="en-US" dirty="0"/>
          </a:p>
          <a:p>
            <a:r>
              <a:rPr lang="en-US" dirty="0"/>
              <a:t>October 24</a:t>
            </a:r>
          </a:p>
        </p:txBody>
      </p:sp>
    </p:spTree>
    <p:extLst>
      <p:ext uri="{BB962C8B-B14F-4D97-AF65-F5344CB8AC3E}">
        <p14:creationId xmlns:p14="http://schemas.microsoft.com/office/powerpoint/2010/main" val="1756366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F8093-BE41-D442-E22D-A41C7EC6A5C8}"/>
              </a:ext>
            </a:extLst>
          </p:cNvPr>
          <p:cNvSpPr>
            <a:spLocks noGrp="1"/>
          </p:cNvSpPr>
          <p:nvPr>
            <p:ph type="title"/>
          </p:nvPr>
        </p:nvSpPr>
        <p:spPr/>
        <p:txBody>
          <a:bodyPr/>
          <a:lstStyle/>
          <a:p>
            <a:r>
              <a:rPr lang="en-US" dirty="0"/>
              <a:t>Topics from January 5</a:t>
            </a:r>
            <a:r>
              <a:rPr lang="en-US" baseline="30000" dirty="0"/>
              <a:t>th</a:t>
            </a:r>
            <a:r>
              <a:rPr lang="en-US" dirty="0"/>
              <a:t> Meeting/phone</a:t>
            </a:r>
          </a:p>
        </p:txBody>
      </p:sp>
      <p:sp>
        <p:nvSpPr>
          <p:cNvPr id="3" name="Content Placeholder 2">
            <a:extLst>
              <a:ext uri="{FF2B5EF4-FFF2-40B4-BE49-F238E27FC236}">
                <a16:creationId xmlns:a16="http://schemas.microsoft.com/office/drawing/2014/main" id="{43E52685-A371-0AFA-1B7B-E8E128CA2FAA}"/>
              </a:ext>
            </a:extLst>
          </p:cNvPr>
          <p:cNvSpPr>
            <a:spLocks noGrp="1"/>
          </p:cNvSpPr>
          <p:nvPr>
            <p:ph idx="1"/>
          </p:nvPr>
        </p:nvSpPr>
        <p:spPr/>
        <p:txBody>
          <a:bodyPr/>
          <a:lstStyle/>
          <a:p>
            <a:r>
              <a:rPr lang="en-US" dirty="0"/>
              <a:t>New rule: 64B13-4.010: New limited license category </a:t>
            </a:r>
          </a:p>
          <a:p>
            <a:endParaRPr lang="en-US" dirty="0"/>
          </a:p>
          <a:p>
            <a:r>
              <a:rPr lang="en-US" dirty="0"/>
              <a:t>Discussion of 7 categories of optometry licensing</a:t>
            </a:r>
          </a:p>
          <a:p>
            <a:endParaRPr lang="en-US" dirty="0"/>
          </a:p>
          <a:p>
            <a:r>
              <a:rPr lang="en-US" dirty="0"/>
              <a:t>Telehealth guidelines</a:t>
            </a:r>
          </a:p>
          <a:p>
            <a:endParaRPr lang="en-US" dirty="0"/>
          </a:p>
          <a:p>
            <a:r>
              <a:rPr lang="en-US" dirty="0"/>
              <a:t>Proposed legislative action- Criminal background checks</a:t>
            </a:r>
          </a:p>
          <a:p>
            <a:endParaRPr lang="en-US" dirty="0"/>
          </a:p>
          <a:p>
            <a:r>
              <a:rPr lang="en-US" dirty="0"/>
              <a:t>Approval of 199 new licenses</a:t>
            </a:r>
          </a:p>
          <a:p>
            <a:endParaRPr lang="en-US" dirty="0"/>
          </a:p>
          <a:p>
            <a:endParaRPr lang="en-US" dirty="0"/>
          </a:p>
        </p:txBody>
      </p:sp>
    </p:spTree>
    <p:extLst>
      <p:ext uri="{BB962C8B-B14F-4D97-AF65-F5344CB8AC3E}">
        <p14:creationId xmlns:p14="http://schemas.microsoft.com/office/powerpoint/2010/main" val="32801561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Healthcare Complaint Portal</a:t>
            </a:r>
          </a:p>
        </p:txBody>
      </p:sp>
      <p:sp>
        <p:nvSpPr>
          <p:cNvPr id="3" name="Content Placeholder 2"/>
          <p:cNvSpPr>
            <a:spLocks noGrp="1"/>
          </p:cNvSpPr>
          <p:nvPr>
            <p:ph idx="1"/>
          </p:nvPr>
        </p:nvSpPr>
        <p:spPr/>
        <p:txBody>
          <a:bodyPr>
            <a:normAutofit/>
          </a:bodyPr>
          <a:lstStyle/>
          <a:p>
            <a:pPr marL="0" indent="0" algn="just">
              <a:buNone/>
            </a:pPr>
            <a:r>
              <a:rPr lang="en-US" dirty="0"/>
              <a:t>The FL Dept. of Health’s Division of MQA recently launched a new health care complaint portal.. The portal allows more convenient reporting of everything from unlicensed activity and health care violations, to fraud and more.  It provides education on which state or federal agency to contact for a variety of issues ranging from HIPPA violations to independent living facilities.</a:t>
            </a:r>
          </a:p>
          <a:p>
            <a:pPr marL="0" indent="0">
              <a:buNone/>
            </a:pPr>
            <a:endParaRPr lang="en-US" dirty="0"/>
          </a:p>
          <a:p>
            <a:pPr marL="0" indent="0">
              <a:buNone/>
            </a:pPr>
            <a:r>
              <a:rPr lang="en-US" dirty="0"/>
              <a:t>To visit the portal and to file a complaint, visit:</a:t>
            </a:r>
          </a:p>
          <a:p>
            <a:pPr marL="0" indent="0" algn="ctr">
              <a:buNone/>
            </a:pPr>
            <a:r>
              <a:rPr lang="en-US" u="sng" dirty="0"/>
              <a:t>www.flhealthcomplaint.gov</a:t>
            </a:r>
          </a:p>
        </p:txBody>
      </p:sp>
    </p:spTree>
    <p:extLst>
      <p:ext uri="{BB962C8B-B14F-4D97-AF65-F5344CB8AC3E}">
        <p14:creationId xmlns:p14="http://schemas.microsoft.com/office/powerpoint/2010/main" val="27945555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Complaints and Enforcement</a:t>
            </a:r>
          </a:p>
        </p:txBody>
      </p:sp>
      <p:sp>
        <p:nvSpPr>
          <p:cNvPr id="3" name="Content Placeholder 2"/>
          <p:cNvSpPr>
            <a:spLocks noGrp="1"/>
          </p:cNvSpPr>
          <p:nvPr>
            <p:ph idx="1"/>
          </p:nvPr>
        </p:nvSpPr>
        <p:spPr>
          <a:xfrm>
            <a:off x="457200" y="2286000"/>
            <a:ext cx="8229600" cy="3931920"/>
          </a:xfrm>
        </p:spPr>
        <p:txBody>
          <a:bodyPr/>
          <a:lstStyle/>
          <a:p>
            <a:pPr marL="0" indent="0" algn="just">
              <a:buNone/>
            </a:pPr>
            <a:r>
              <a:rPr lang="en-US" dirty="0"/>
              <a:t>The Consumer Services Unit (CSU) is where the process starts.  It is the central intake for all complaints including unlicensed activities.  CSU includes investigators and analysts assigned to specific professions.  Staff reviews each complaint for possible violations of the laws and rules.  Complaints are assigned a computer generated number for tracking purposes.</a:t>
            </a:r>
          </a:p>
        </p:txBody>
      </p:sp>
    </p:spTree>
    <p:extLst>
      <p:ext uri="{BB962C8B-B14F-4D97-AF65-F5344CB8AC3E}">
        <p14:creationId xmlns:p14="http://schemas.microsoft.com/office/powerpoint/2010/main" val="36987753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Legal Sufficiency</a:t>
            </a:r>
          </a:p>
        </p:txBody>
      </p:sp>
      <p:sp>
        <p:nvSpPr>
          <p:cNvPr id="3" name="Content Placeholder 2"/>
          <p:cNvSpPr>
            <a:spLocks noGrp="1"/>
          </p:cNvSpPr>
          <p:nvPr>
            <p:ph idx="1"/>
          </p:nvPr>
        </p:nvSpPr>
        <p:spPr>
          <a:xfrm>
            <a:off x="457200" y="2438400"/>
            <a:ext cx="8229600" cy="2941320"/>
          </a:xfrm>
        </p:spPr>
        <p:txBody>
          <a:bodyPr/>
          <a:lstStyle/>
          <a:p>
            <a:pPr marL="0" indent="0" algn="just">
              <a:buNone/>
            </a:pPr>
            <a:r>
              <a:rPr lang="en-US" dirty="0"/>
              <a:t>If the allegations and supporting documentation show that a violation may have occurred, the complaint is legally sufficient for investigation.  The complainant is notified by letter if: 1) an investigation is being initiated, 2) additional information is needed, 3) the complaint is not legally sufficient.</a:t>
            </a:r>
          </a:p>
        </p:txBody>
      </p:sp>
    </p:spTree>
    <p:extLst>
      <p:ext uri="{BB962C8B-B14F-4D97-AF65-F5344CB8AC3E}">
        <p14:creationId xmlns:p14="http://schemas.microsoft.com/office/powerpoint/2010/main" val="29713869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429512"/>
          </a:xfrm>
        </p:spPr>
        <p:txBody>
          <a:bodyPr>
            <a:normAutofit/>
          </a:bodyPr>
          <a:lstStyle/>
          <a:p>
            <a:pPr algn="ctr"/>
            <a:r>
              <a:rPr lang="en-US" dirty="0"/>
              <a:t>Examples of complaints that may be investigated</a:t>
            </a:r>
          </a:p>
        </p:txBody>
      </p:sp>
      <p:sp>
        <p:nvSpPr>
          <p:cNvPr id="3" name="Content Placeholder 2"/>
          <p:cNvSpPr>
            <a:spLocks noGrp="1"/>
          </p:cNvSpPr>
          <p:nvPr>
            <p:ph idx="1"/>
          </p:nvPr>
        </p:nvSpPr>
        <p:spPr>
          <a:xfrm>
            <a:off x="457200" y="2743200"/>
            <a:ext cx="8229600" cy="3581400"/>
          </a:xfrm>
        </p:spPr>
        <p:txBody>
          <a:bodyPr/>
          <a:lstStyle/>
          <a:p>
            <a:r>
              <a:rPr lang="en-US" dirty="0"/>
              <a:t>Practicing below minimum standards or negligence</a:t>
            </a:r>
          </a:p>
          <a:p>
            <a:r>
              <a:rPr lang="en-US" dirty="0"/>
              <a:t>Impairment/medical condition</a:t>
            </a:r>
          </a:p>
          <a:p>
            <a:r>
              <a:rPr lang="en-US" dirty="0"/>
              <a:t>Advertising violation</a:t>
            </a:r>
          </a:p>
          <a:p>
            <a:r>
              <a:rPr lang="en-US" dirty="0"/>
              <a:t>Sexual misconduct with a patient</a:t>
            </a:r>
          </a:p>
          <a:p>
            <a:r>
              <a:rPr lang="en-US" dirty="0" err="1"/>
              <a:t>Misfilled</a:t>
            </a:r>
            <a:r>
              <a:rPr lang="en-US" dirty="0"/>
              <a:t>/mislabeled prescription</a:t>
            </a:r>
          </a:p>
          <a:p>
            <a:r>
              <a:rPr lang="en-US" dirty="0"/>
              <a:t>Failure to release patient records</a:t>
            </a:r>
          </a:p>
        </p:txBody>
      </p:sp>
    </p:spTree>
    <p:extLst>
      <p:ext uri="{BB962C8B-B14F-4D97-AF65-F5344CB8AC3E}">
        <p14:creationId xmlns:p14="http://schemas.microsoft.com/office/powerpoint/2010/main" val="15231308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505712"/>
          </a:xfrm>
        </p:spPr>
        <p:txBody>
          <a:bodyPr>
            <a:normAutofit/>
          </a:bodyPr>
          <a:lstStyle/>
          <a:p>
            <a:pPr algn="ctr"/>
            <a:r>
              <a:rPr lang="en-US" dirty="0"/>
              <a:t>Examples of complaints that may not be investigated</a:t>
            </a:r>
          </a:p>
        </p:txBody>
      </p:sp>
      <p:sp>
        <p:nvSpPr>
          <p:cNvPr id="3" name="Content Placeholder 2"/>
          <p:cNvSpPr>
            <a:spLocks noGrp="1"/>
          </p:cNvSpPr>
          <p:nvPr>
            <p:ph idx="1"/>
          </p:nvPr>
        </p:nvSpPr>
        <p:spPr>
          <a:xfrm>
            <a:off x="457200" y="2514600"/>
            <a:ext cx="8229600" cy="3810000"/>
          </a:xfrm>
        </p:spPr>
        <p:txBody>
          <a:bodyPr/>
          <a:lstStyle/>
          <a:p>
            <a:endParaRPr lang="en-US" dirty="0"/>
          </a:p>
          <a:p>
            <a:r>
              <a:rPr lang="en-US" dirty="0"/>
              <a:t>Fee disputes</a:t>
            </a:r>
          </a:p>
          <a:p>
            <a:r>
              <a:rPr lang="en-US" dirty="0"/>
              <a:t>Billing disputes</a:t>
            </a:r>
          </a:p>
          <a:p>
            <a:r>
              <a:rPr lang="en-US" dirty="0"/>
              <a:t>Personality conflicts</a:t>
            </a:r>
          </a:p>
          <a:p>
            <a:r>
              <a:rPr lang="en-US" dirty="0"/>
              <a:t>Bedside manner or rudeness</a:t>
            </a:r>
          </a:p>
        </p:txBody>
      </p:sp>
    </p:spTree>
    <p:extLst>
      <p:ext uri="{BB962C8B-B14F-4D97-AF65-F5344CB8AC3E}">
        <p14:creationId xmlns:p14="http://schemas.microsoft.com/office/powerpoint/2010/main" val="29692160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Investigative Service Unit (ISU)</a:t>
            </a:r>
          </a:p>
        </p:txBody>
      </p:sp>
      <p:sp>
        <p:nvSpPr>
          <p:cNvPr id="3" name="Content Placeholder 2"/>
          <p:cNvSpPr>
            <a:spLocks noGrp="1"/>
          </p:cNvSpPr>
          <p:nvPr>
            <p:ph idx="1"/>
          </p:nvPr>
        </p:nvSpPr>
        <p:spPr>
          <a:xfrm>
            <a:off x="457200" y="2362200"/>
            <a:ext cx="8229600" cy="3017520"/>
          </a:xfrm>
        </p:spPr>
        <p:txBody>
          <a:bodyPr/>
          <a:lstStyle/>
          <a:p>
            <a:pPr marL="0" indent="0" algn="just">
              <a:buNone/>
            </a:pPr>
            <a:r>
              <a:rPr lang="en-US" dirty="0"/>
              <a:t>ISU is the investigative arm of the division.  They investigate licensed and unlicensed persons referred from CSU.  A staff of professional investigators collect documents and evidence and prepare reports for the Prosecution Services Unit.</a:t>
            </a:r>
          </a:p>
        </p:txBody>
      </p:sp>
    </p:spTree>
    <p:extLst>
      <p:ext uri="{BB962C8B-B14F-4D97-AF65-F5344CB8AC3E}">
        <p14:creationId xmlns:p14="http://schemas.microsoft.com/office/powerpoint/2010/main" val="2176421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Investigative Steps</a:t>
            </a:r>
          </a:p>
        </p:txBody>
      </p:sp>
      <p:sp>
        <p:nvSpPr>
          <p:cNvPr id="3" name="Content Placeholder 2"/>
          <p:cNvSpPr>
            <a:spLocks noGrp="1"/>
          </p:cNvSpPr>
          <p:nvPr>
            <p:ph idx="1"/>
          </p:nvPr>
        </p:nvSpPr>
        <p:spPr>
          <a:xfrm>
            <a:off x="457200" y="2133600"/>
            <a:ext cx="8229600" cy="4236720"/>
          </a:xfrm>
        </p:spPr>
        <p:txBody>
          <a:bodyPr/>
          <a:lstStyle/>
          <a:p>
            <a:pPr algn="just"/>
            <a:r>
              <a:rPr lang="en-US" dirty="0"/>
              <a:t>Obtaining medical records, documentation and evidence related to the complaint.</a:t>
            </a:r>
          </a:p>
          <a:p>
            <a:pPr algn="just"/>
            <a:r>
              <a:rPr lang="en-US" dirty="0"/>
              <a:t>Locating and interviewing the complainant, the patient, the subject and any witnesses.</a:t>
            </a:r>
          </a:p>
          <a:p>
            <a:pPr algn="just"/>
            <a:r>
              <a:rPr lang="en-US" dirty="0"/>
              <a:t>Drafting and serving subpoenas for necessary information.</a:t>
            </a:r>
          </a:p>
          <a:p>
            <a:pPr algn="just"/>
            <a:r>
              <a:rPr lang="en-US" dirty="0"/>
              <a:t>Compiling a report that will be forwarded to the department’s attorneys for legal review.</a:t>
            </a:r>
          </a:p>
        </p:txBody>
      </p:sp>
    </p:spTree>
    <p:extLst>
      <p:ext uri="{BB962C8B-B14F-4D97-AF65-F5344CB8AC3E}">
        <p14:creationId xmlns:p14="http://schemas.microsoft.com/office/powerpoint/2010/main" val="29407349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Prosecution Services Unit</a:t>
            </a:r>
          </a:p>
        </p:txBody>
      </p:sp>
      <p:sp>
        <p:nvSpPr>
          <p:cNvPr id="3" name="Content Placeholder 2"/>
          <p:cNvSpPr>
            <a:spLocks noGrp="1"/>
          </p:cNvSpPr>
          <p:nvPr>
            <p:ph idx="1"/>
          </p:nvPr>
        </p:nvSpPr>
        <p:spPr>
          <a:xfrm>
            <a:off x="457200" y="2209800"/>
            <a:ext cx="8229600" cy="3931920"/>
          </a:xfrm>
        </p:spPr>
        <p:txBody>
          <a:bodyPr/>
          <a:lstStyle/>
          <a:p>
            <a:pPr marL="0" indent="0">
              <a:buNone/>
            </a:pPr>
            <a:r>
              <a:rPr lang="en-US" dirty="0"/>
              <a:t>Attorneys review the investigative report to recommend a course of action that may include:</a:t>
            </a:r>
          </a:p>
          <a:p>
            <a:pPr marL="0" indent="0">
              <a:buNone/>
            </a:pPr>
            <a:endParaRPr lang="en-US" dirty="0"/>
          </a:p>
          <a:p>
            <a:pPr marL="0" indent="0">
              <a:buNone/>
            </a:pPr>
            <a:r>
              <a:rPr lang="en-US" dirty="0"/>
              <a:t>Emergency Order</a:t>
            </a:r>
          </a:p>
          <a:p>
            <a:pPr marL="0" indent="0">
              <a:buNone/>
            </a:pPr>
            <a:r>
              <a:rPr lang="en-US" dirty="0"/>
              <a:t>Expert Review</a:t>
            </a:r>
          </a:p>
          <a:p>
            <a:pPr marL="0" indent="0">
              <a:buNone/>
            </a:pPr>
            <a:r>
              <a:rPr lang="en-US" dirty="0"/>
              <a:t>Closing Order</a:t>
            </a:r>
          </a:p>
          <a:p>
            <a:pPr marL="0" indent="0">
              <a:buNone/>
            </a:pPr>
            <a:r>
              <a:rPr lang="en-US" dirty="0"/>
              <a:t>Administrative Complaint</a:t>
            </a:r>
          </a:p>
          <a:p>
            <a:pPr marL="0" indent="0">
              <a:buNone/>
            </a:pPr>
            <a:endParaRPr lang="en-US" dirty="0"/>
          </a:p>
        </p:txBody>
      </p:sp>
    </p:spTree>
    <p:extLst>
      <p:ext uri="{BB962C8B-B14F-4D97-AF65-F5344CB8AC3E}">
        <p14:creationId xmlns:p14="http://schemas.microsoft.com/office/powerpoint/2010/main" val="30367964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Probable Cause Panel</a:t>
            </a:r>
          </a:p>
        </p:txBody>
      </p:sp>
      <p:sp>
        <p:nvSpPr>
          <p:cNvPr id="3" name="Content Placeholder 2"/>
          <p:cNvSpPr>
            <a:spLocks noGrp="1"/>
          </p:cNvSpPr>
          <p:nvPr>
            <p:ph idx="1"/>
          </p:nvPr>
        </p:nvSpPr>
        <p:spPr>
          <a:xfrm>
            <a:off x="457200" y="2209800"/>
            <a:ext cx="8229600" cy="3779520"/>
          </a:xfrm>
        </p:spPr>
        <p:txBody>
          <a:bodyPr/>
          <a:lstStyle/>
          <a:p>
            <a:pPr algn="just"/>
            <a:r>
              <a:rPr lang="en-US" dirty="0"/>
              <a:t>Comprised of 2-3 board members (Can be past board member and consumer member)</a:t>
            </a:r>
          </a:p>
          <a:p>
            <a:pPr algn="just"/>
            <a:r>
              <a:rPr lang="en-US" dirty="0"/>
              <a:t>Closing Order:  Case dismissed if expert opinion does not support the allegations. (Does not become public record)</a:t>
            </a:r>
          </a:p>
          <a:p>
            <a:pPr algn="just"/>
            <a:r>
              <a:rPr lang="en-US" dirty="0"/>
              <a:t>Administrative Complaint:  Panel decides the allegations are supported (Becomes public record)</a:t>
            </a:r>
          </a:p>
        </p:txBody>
      </p:sp>
    </p:spTree>
    <p:extLst>
      <p:ext uri="{BB962C8B-B14F-4D97-AF65-F5344CB8AC3E}">
        <p14:creationId xmlns:p14="http://schemas.microsoft.com/office/powerpoint/2010/main" val="20117859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Administrative Complaint Options</a:t>
            </a:r>
          </a:p>
        </p:txBody>
      </p:sp>
      <p:sp>
        <p:nvSpPr>
          <p:cNvPr id="3" name="Content Placeholder 2"/>
          <p:cNvSpPr>
            <a:spLocks noGrp="1"/>
          </p:cNvSpPr>
          <p:nvPr>
            <p:ph idx="1"/>
          </p:nvPr>
        </p:nvSpPr>
        <p:spPr>
          <a:xfrm>
            <a:off x="457200" y="2209800"/>
            <a:ext cx="8229600" cy="3200400"/>
          </a:xfrm>
        </p:spPr>
        <p:txBody>
          <a:bodyPr/>
          <a:lstStyle/>
          <a:p>
            <a:pPr algn="just">
              <a:spcAft>
                <a:spcPts val="600"/>
              </a:spcAft>
            </a:pPr>
            <a:r>
              <a:rPr lang="en-US" dirty="0"/>
              <a:t>Disputed issues are argued before the Division of Administrative Hearings</a:t>
            </a:r>
          </a:p>
          <a:p>
            <a:pPr algn="just">
              <a:spcAft>
                <a:spcPts val="600"/>
              </a:spcAft>
            </a:pPr>
            <a:r>
              <a:rPr lang="en-US" dirty="0"/>
              <a:t>Stipulation Agreement</a:t>
            </a:r>
          </a:p>
          <a:p>
            <a:pPr algn="just">
              <a:spcAft>
                <a:spcPts val="600"/>
              </a:spcAft>
            </a:pPr>
            <a:r>
              <a:rPr lang="en-US" dirty="0"/>
              <a:t>Hearing before the board to present mitigating factors</a:t>
            </a:r>
          </a:p>
          <a:p>
            <a:pPr algn="just">
              <a:spcAft>
                <a:spcPts val="600"/>
              </a:spcAft>
            </a:pPr>
            <a:r>
              <a:rPr lang="en-US" dirty="0"/>
              <a:t>Voluntary relinquishing of license</a:t>
            </a:r>
          </a:p>
          <a:p>
            <a:endParaRPr lang="en-US" dirty="0"/>
          </a:p>
        </p:txBody>
      </p:sp>
    </p:spTree>
    <p:extLst>
      <p:ext uri="{BB962C8B-B14F-4D97-AF65-F5344CB8AC3E}">
        <p14:creationId xmlns:p14="http://schemas.microsoft.com/office/powerpoint/2010/main" val="29122456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Common Citations</a:t>
            </a:r>
          </a:p>
        </p:txBody>
      </p:sp>
      <p:sp>
        <p:nvSpPr>
          <p:cNvPr id="3" name="Content Placeholder 2"/>
          <p:cNvSpPr>
            <a:spLocks noGrp="1"/>
          </p:cNvSpPr>
          <p:nvPr>
            <p:ph idx="1"/>
          </p:nvPr>
        </p:nvSpPr>
        <p:spPr>
          <a:xfrm>
            <a:off x="457200" y="2209800"/>
            <a:ext cx="8229600" cy="3550920"/>
          </a:xfrm>
        </p:spPr>
        <p:txBody>
          <a:bodyPr/>
          <a:lstStyle/>
          <a:p>
            <a:pPr marL="0" indent="0" algn="just">
              <a:buNone/>
            </a:pPr>
            <a:r>
              <a:rPr lang="en-US" dirty="0"/>
              <a:t>CSU has the authority to issue without going through the entire process:</a:t>
            </a:r>
          </a:p>
          <a:p>
            <a:pPr marL="0" indent="0">
              <a:buNone/>
            </a:pPr>
            <a:endParaRPr lang="en-US" dirty="0"/>
          </a:p>
          <a:p>
            <a:r>
              <a:rPr lang="en-US" dirty="0"/>
              <a:t>Advertising </a:t>
            </a:r>
          </a:p>
          <a:p>
            <a:endParaRPr lang="en-US" dirty="0"/>
          </a:p>
          <a:p>
            <a:r>
              <a:rPr lang="en-US" dirty="0"/>
              <a:t>Continuing Education</a:t>
            </a:r>
          </a:p>
        </p:txBody>
      </p:sp>
    </p:spTree>
    <p:extLst>
      <p:ext uri="{BB962C8B-B14F-4D97-AF65-F5344CB8AC3E}">
        <p14:creationId xmlns:p14="http://schemas.microsoft.com/office/powerpoint/2010/main" val="4940428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Common Complaints	</a:t>
            </a:r>
          </a:p>
        </p:txBody>
      </p:sp>
      <p:sp>
        <p:nvSpPr>
          <p:cNvPr id="3" name="Content Placeholder 2"/>
          <p:cNvSpPr>
            <a:spLocks noGrp="1"/>
          </p:cNvSpPr>
          <p:nvPr>
            <p:ph idx="1"/>
          </p:nvPr>
        </p:nvSpPr>
        <p:spPr>
          <a:xfrm>
            <a:off x="457200" y="2133600"/>
            <a:ext cx="8229600" cy="4008120"/>
          </a:xfrm>
        </p:spPr>
        <p:txBody>
          <a:bodyPr/>
          <a:lstStyle/>
          <a:p>
            <a:pPr algn="just"/>
            <a:r>
              <a:rPr lang="en-US" dirty="0"/>
              <a:t>Common but not investigated:   Disgruntled patients due to fees/charges or personality conflicts</a:t>
            </a:r>
          </a:p>
          <a:p>
            <a:pPr algn="just"/>
            <a:endParaRPr lang="en-US" dirty="0"/>
          </a:p>
          <a:p>
            <a:pPr algn="just"/>
            <a:r>
              <a:rPr lang="en-US" dirty="0"/>
              <a:t>Common investigated charges:  Improper record keeping, inappropriate conduct, scope of practice</a:t>
            </a:r>
          </a:p>
          <a:p>
            <a:pPr algn="just"/>
            <a:endParaRPr lang="en-US" dirty="0"/>
          </a:p>
          <a:p>
            <a:pPr algn="just"/>
            <a:r>
              <a:rPr lang="en-US" dirty="0"/>
              <a:t>Common but not enough evidence to move forward:   illegal commercial leases</a:t>
            </a:r>
          </a:p>
        </p:txBody>
      </p:sp>
    </p:spTree>
    <p:extLst>
      <p:ext uri="{BB962C8B-B14F-4D97-AF65-F5344CB8AC3E}">
        <p14:creationId xmlns:p14="http://schemas.microsoft.com/office/powerpoint/2010/main" val="15838792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No one is protecting you but you!</a:t>
            </a:r>
          </a:p>
        </p:txBody>
      </p:sp>
      <p:sp>
        <p:nvSpPr>
          <p:cNvPr id="3" name="Content Placeholder 2"/>
          <p:cNvSpPr>
            <a:spLocks noGrp="1"/>
          </p:cNvSpPr>
          <p:nvPr>
            <p:ph idx="1"/>
          </p:nvPr>
        </p:nvSpPr>
        <p:spPr>
          <a:xfrm>
            <a:off x="457200" y="2209800"/>
            <a:ext cx="8229600" cy="3657600"/>
          </a:xfrm>
        </p:spPr>
        <p:txBody>
          <a:bodyPr>
            <a:normAutofit/>
          </a:bodyPr>
          <a:lstStyle/>
          <a:p>
            <a:pPr>
              <a:spcAft>
                <a:spcPts val="1200"/>
              </a:spcAft>
            </a:pPr>
            <a:r>
              <a:rPr lang="en-US" dirty="0"/>
              <a:t>Ignorance is not a defense</a:t>
            </a:r>
          </a:p>
          <a:p>
            <a:pPr>
              <a:spcAft>
                <a:spcPts val="1200"/>
              </a:spcAft>
            </a:pPr>
            <a:r>
              <a:rPr lang="en-US" dirty="0"/>
              <a:t>Licensee is responsible for knowing the laws and rules</a:t>
            </a:r>
          </a:p>
          <a:p>
            <a:pPr>
              <a:spcAft>
                <a:spcPts val="1200"/>
              </a:spcAft>
            </a:pPr>
            <a:r>
              <a:rPr lang="en-US" dirty="0"/>
              <a:t>Review 456, 463, and 64B-13 every year:</a:t>
            </a:r>
          </a:p>
          <a:p>
            <a:pPr marL="0" indent="0">
              <a:spcBef>
                <a:spcPts val="0"/>
              </a:spcBef>
              <a:spcAft>
                <a:spcPts val="600"/>
              </a:spcAft>
              <a:buNone/>
            </a:pPr>
            <a:r>
              <a:rPr lang="en-US" dirty="0"/>
              <a:t>        Chapter outlines make it easy to find</a:t>
            </a:r>
          </a:p>
          <a:p>
            <a:pPr marL="0" indent="0">
              <a:spcBef>
                <a:spcPts val="0"/>
              </a:spcBef>
              <a:spcAft>
                <a:spcPts val="600"/>
              </a:spcAft>
              <a:buNone/>
            </a:pPr>
            <a:r>
              <a:rPr lang="en-US" dirty="0"/>
              <a:t>        64B-13 changes more than the Statutes </a:t>
            </a:r>
          </a:p>
          <a:p>
            <a:pPr marL="0" indent="0">
              <a:buNone/>
            </a:pPr>
            <a:r>
              <a:rPr lang="en-US" dirty="0"/>
              <a:t>     </a:t>
            </a:r>
          </a:p>
        </p:txBody>
      </p:sp>
    </p:spTree>
    <p:extLst>
      <p:ext uri="{BB962C8B-B14F-4D97-AF65-F5344CB8AC3E}">
        <p14:creationId xmlns:p14="http://schemas.microsoft.com/office/powerpoint/2010/main" val="8419830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CC85A-54E0-4ECB-AA72-5158CE9F6B31}"/>
              </a:ext>
            </a:extLst>
          </p:cNvPr>
          <p:cNvSpPr>
            <a:spLocks noGrp="1"/>
          </p:cNvSpPr>
          <p:nvPr>
            <p:ph type="title"/>
          </p:nvPr>
        </p:nvSpPr>
        <p:spPr>
          <a:xfrm>
            <a:off x="457200" y="838200"/>
            <a:ext cx="8229600" cy="780288"/>
          </a:xfrm>
        </p:spPr>
        <p:txBody>
          <a:bodyPr>
            <a:normAutofit fontScale="90000"/>
          </a:bodyPr>
          <a:lstStyle/>
          <a:p>
            <a:r>
              <a:rPr lang="en-US" sz="4200" dirty="0"/>
              <a:t>New Legislation Impacting Optometry</a:t>
            </a:r>
          </a:p>
        </p:txBody>
      </p:sp>
      <p:sp>
        <p:nvSpPr>
          <p:cNvPr id="3" name="Content Placeholder 2">
            <a:extLst>
              <a:ext uri="{FF2B5EF4-FFF2-40B4-BE49-F238E27FC236}">
                <a16:creationId xmlns:a16="http://schemas.microsoft.com/office/drawing/2014/main" id="{8DCADBF4-C088-4B7F-96EC-A90D0AB82CCB}"/>
              </a:ext>
            </a:extLst>
          </p:cNvPr>
          <p:cNvSpPr>
            <a:spLocks noGrp="1"/>
          </p:cNvSpPr>
          <p:nvPr>
            <p:ph idx="1"/>
          </p:nvPr>
        </p:nvSpPr>
        <p:spPr/>
        <p:txBody>
          <a:bodyPr>
            <a:normAutofit/>
          </a:bodyPr>
          <a:lstStyle/>
          <a:p>
            <a:r>
              <a:rPr lang="en-US" dirty="0"/>
              <a:t>HB 21 – Controlled Substances – Effective July 1, 2018</a:t>
            </a:r>
          </a:p>
          <a:p>
            <a:pPr marL="0" indent="0" algn="just">
              <a:buNone/>
            </a:pPr>
            <a:r>
              <a:rPr lang="en-US" b="1" dirty="0"/>
              <a:t>456.0301 F.S. </a:t>
            </a:r>
            <a:r>
              <a:rPr lang="en-US" dirty="0"/>
              <a:t>– Requires practitioners to complete a specified board approved CE course to prescribe controlled substances.  The bill defines “acute pain” and establishes prescribing guidelines and grounds for disciplinary action if not followed.  It limits opioid prescriptions for the Tx of acute pain to a specified time period and requires HCPs to check the prescription drug monitoring program (PDMP) database prior to prescribing or dispensing controlled substances.</a:t>
            </a:r>
          </a:p>
        </p:txBody>
      </p:sp>
    </p:spTree>
    <p:extLst>
      <p:ext uri="{BB962C8B-B14F-4D97-AF65-F5344CB8AC3E}">
        <p14:creationId xmlns:p14="http://schemas.microsoft.com/office/powerpoint/2010/main" val="33188076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5E287-C811-473A-80E5-EB72DA609DB0}"/>
              </a:ext>
            </a:extLst>
          </p:cNvPr>
          <p:cNvSpPr>
            <a:spLocks noGrp="1"/>
          </p:cNvSpPr>
          <p:nvPr>
            <p:ph type="title"/>
          </p:nvPr>
        </p:nvSpPr>
        <p:spPr/>
        <p:txBody>
          <a:bodyPr>
            <a:normAutofit/>
          </a:bodyPr>
          <a:lstStyle/>
          <a:p>
            <a:pPr algn="ctr"/>
            <a:r>
              <a:rPr lang="en-US" sz="4000" dirty="0"/>
              <a:t>New Legislation (cont’d)</a:t>
            </a:r>
          </a:p>
        </p:txBody>
      </p:sp>
      <p:sp>
        <p:nvSpPr>
          <p:cNvPr id="3" name="Content Placeholder 2">
            <a:extLst>
              <a:ext uri="{FF2B5EF4-FFF2-40B4-BE49-F238E27FC236}">
                <a16:creationId xmlns:a16="http://schemas.microsoft.com/office/drawing/2014/main" id="{75876822-E101-433F-8FB9-09B47BBA0CC7}"/>
              </a:ext>
            </a:extLst>
          </p:cNvPr>
          <p:cNvSpPr>
            <a:spLocks noGrp="1"/>
          </p:cNvSpPr>
          <p:nvPr>
            <p:ph idx="1"/>
          </p:nvPr>
        </p:nvSpPr>
        <p:spPr>
          <a:xfrm>
            <a:off x="457200" y="2209800"/>
            <a:ext cx="8229600" cy="2712720"/>
          </a:xfrm>
        </p:spPr>
        <p:txBody>
          <a:bodyPr/>
          <a:lstStyle/>
          <a:p>
            <a:pPr algn="just"/>
            <a:r>
              <a:rPr lang="en-US" dirty="0"/>
              <a:t>All licensed and certified optometrists who registered with the DEA and are authorized to administer and prescribe are impacted by the changes in the Controlled Substance Bill.  There are four key changes in the law for all certified optometrists.</a:t>
            </a:r>
          </a:p>
        </p:txBody>
      </p:sp>
    </p:spTree>
    <p:extLst>
      <p:ext uri="{BB962C8B-B14F-4D97-AF65-F5344CB8AC3E}">
        <p14:creationId xmlns:p14="http://schemas.microsoft.com/office/powerpoint/2010/main" val="26767296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224DF-3DA7-49A4-AC3E-DB966A592D96}"/>
              </a:ext>
            </a:extLst>
          </p:cNvPr>
          <p:cNvSpPr>
            <a:spLocks noGrp="1"/>
          </p:cNvSpPr>
          <p:nvPr>
            <p:ph type="title"/>
          </p:nvPr>
        </p:nvSpPr>
        <p:spPr>
          <a:xfrm>
            <a:off x="533400" y="838200"/>
            <a:ext cx="8229600" cy="780288"/>
          </a:xfrm>
        </p:spPr>
        <p:txBody>
          <a:bodyPr>
            <a:normAutofit/>
          </a:bodyPr>
          <a:lstStyle/>
          <a:p>
            <a:pPr algn="ctr"/>
            <a:r>
              <a:rPr lang="en-US" sz="4000" dirty="0"/>
              <a:t>New Legislation (cont’d)</a:t>
            </a:r>
          </a:p>
        </p:txBody>
      </p:sp>
      <p:sp>
        <p:nvSpPr>
          <p:cNvPr id="3" name="Content Placeholder 2">
            <a:extLst>
              <a:ext uri="{FF2B5EF4-FFF2-40B4-BE49-F238E27FC236}">
                <a16:creationId xmlns:a16="http://schemas.microsoft.com/office/drawing/2014/main" id="{5C4554CD-EC51-4036-A2B6-7B843863D8D9}"/>
              </a:ext>
            </a:extLst>
          </p:cNvPr>
          <p:cNvSpPr>
            <a:spLocks noGrp="1"/>
          </p:cNvSpPr>
          <p:nvPr>
            <p:ph idx="1"/>
          </p:nvPr>
        </p:nvSpPr>
        <p:spPr/>
        <p:txBody>
          <a:bodyPr>
            <a:normAutofit/>
          </a:bodyPr>
          <a:lstStyle/>
          <a:p>
            <a:pPr algn="just"/>
            <a:r>
              <a:rPr lang="en-US" dirty="0"/>
              <a:t>A Certified optometrist must take a Board approved 2 hour CE course on prescribing controlled substances</a:t>
            </a:r>
          </a:p>
          <a:p>
            <a:pPr algn="just"/>
            <a:r>
              <a:rPr lang="en-US" dirty="0"/>
              <a:t>Prescription supply limits for the treatment of acute pain that may not exceed 3 days or up to a 7 day supply in special circumstances.</a:t>
            </a:r>
          </a:p>
          <a:p>
            <a:pPr algn="just"/>
            <a:r>
              <a:rPr lang="en-US" dirty="0"/>
              <a:t>The FL Board of Optometry will develop guidelines for prescribing controlled substances for acute pain</a:t>
            </a:r>
          </a:p>
          <a:p>
            <a:pPr algn="just"/>
            <a:r>
              <a:rPr lang="en-US" dirty="0"/>
              <a:t>Certified optometrists will be required to utilize the PDMP for the prescribing or dispensing of controlled substances.</a:t>
            </a:r>
          </a:p>
        </p:txBody>
      </p:sp>
    </p:spTree>
    <p:extLst>
      <p:ext uri="{BB962C8B-B14F-4D97-AF65-F5344CB8AC3E}">
        <p14:creationId xmlns:p14="http://schemas.microsoft.com/office/powerpoint/2010/main" val="16424447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710C3-D2F0-4D00-AFF7-96C9EAA95543}"/>
              </a:ext>
            </a:extLst>
          </p:cNvPr>
          <p:cNvSpPr>
            <a:spLocks noGrp="1"/>
          </p:cNvSpPr>
          <p:nvPr>
            <p:ph type="title"/>
          </p:nvPr>
        </p:nvSpPr>
        <p:spPr>
          <a:xfrm>
            <a:off x="457200" y="838200"/>
            <a:ext cx="8229600" cy="856488"/>
          </a:xfrm>
        </p:spPr>
        <p:txBody>
          <a:bodyPr/>
          <a:lstStyle/>
          <a:p>
            <a:pPr algn="ctr"/>
            <a:r>
              <a:rPr lang="en-US" dirty="0"/>
              <a:t>More HB 21</a:t>
            </a:r>
          </a:p>
        </p:txBody>
      </p:sp>
      <p:sp>
        <p:nvSpPr>
          <p:cNvPr id="3" name="Content Placeholder 2">
            <a:extLst>
              <a:ext uri="{FF2B5EF4-FFF2-40B4-BE49-F238E27FC236}">
                <a16:creationId xmlns:a16="http://schemas.microsoft.com/office/drawing/2014/main" id="{80C4FE0E-286F-4E00-9248-C04BE9C0E3A9}"/>
              </a:ext>
            </a:extLst>
          </p:cNvPr>
          <p:cNvSpPr>
            <a:spLocks noGrp="1"/>
          </p:cNvSpPr>
          <p:nvPr>
            <p:ph idx="1"/>
          </p:nvPr>
        </p:nvSpPr>
        <p:spPr>
          <a:xfrm>
            <a:off x="457200" y="2209800"/>
            <a:ext cx="8229600" cy="4191000"/>
          </a:xfrm>
        </p:spPr>
        <p:txBody>
          <a:bodyPr>
            <a:normAutofit/>
          </a:bodyPr>
          <a:lstStyle/>
          <a:p>
            <a:r>
              <a:rPr lang="en-US" dirty="0"/>
              <a:t>Online CE approved as part of the statute  </a:t>
            </a:r>
          </a:p>
          <a:p>
            <a:pPr lvl="1">
              <a:buFont typeface="Courier New" panose="02070309020205020404" pitchFamily="49" charset="0"/>
              <a:buChar char="o"/>
            </a:pPr>
            <a:r>
              <a:rPr lang="en-US" dirty="0"/>
              <a:t>    Must complete prior to January 31, 2019</a:t>
            </a:r>
          </a:p>
          <a:p>
            <a:pPr lvl="1">
              <a:buFont typeface="Courier New" panose="02070309020205020404" pitchFamily="49" charset="0"/>
              <a:buChar char="o"/>
            </a:pPr>
            <a:r>
              <a:rPr lang="en-US" dirty="0"/>
              <a:t>    Available on </a:t>
            </a:r>
            <a:r>
              <a:rPr lang="en-US" dirty="0" err="1"/>
              <a:t>CEBroker</a:t>
            </a:r>
            <a:r>
              <a:rPr lang="en-US" dirty="0"/>
              <a:t> </a:t>
            </a:r>
          </a:p>
          <a:p>
            <a:r>
              <a:rPr lang="en-US" dirty="0"/>
              <a:t>Rulemaking</a:t>
            </a:r>
          </a:p>
          <a:p>
            <a:pPr lvl="1">
              <a:buFont typeface="Courier New" panose="02070309020205020404" pitchFamily="49" charset="0"/>
              <a:buChar char="o"/>
            </a:pPr>
            <a:r>
              <a:rPr lang="en-US" dirty="0"/>
              <a:t>    Disciplinary consequences to be determined</a:t>
            </a:r>
          </a:p>
          <a:p>
            <a:pPr lvl="1">
              <a:buFont typeface="Courier New" panose="02070309020205020404" pitchFamily="49" charset="0"/>
              <a:buChar char="o"/>
            </a:pPr>
            <a:r>
              <a:rPr lang="en-US" dirty="0"/>
              <a:t>    Where the 2 hours fit into the 30 hours</a:t>
            </a:r>
          </a:p>
          <a:p>
            <a:pPr lvl="1">
              <a:buFont typeface="Courier New" panose="02070309020205020404" pitchFamily="49" charset="0"/>
              <a:buChar char="o"/>
            </a:pPr>
            <a:r>
              <a:rPr lang="en-US" dirty="0"/>
              <a:t>    Possibly a requirement for non DEA ODs</a:t>
            </a:r>
          </a:p>
          <a:p>
            <a:pPr marL="0" indent="0">
              <a:buNone/>
            </a:pPr>
            <a:endParaRPr lang="en-US" dirty="0"/>
          </a:p>
          <a:p>
            <a:pPr marL="0" indent="0">
              <a:buNone/>
            </a:pPr>
            <a:r>
              <a:rPr lang="en-US" dirty="0"/>
              <a:t> </a:t>
            </a:r>
          </a:p>
        </p:txBody>
      </p:sp>
    </p:spTree>
    <p:extLst>
      <p:ext uri="{BB962C8B-B14F-4D97-AF65-F5344CB8AC3E}">
        <p14:creationId xmlns:p14="http://schemas.microsoft.com/office/powerpoint/2010/main" val="7286864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0A877-0F3D-41F3-AC8E-DB0E04E6D00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586ED3F-4CC0-4987-83FE-1095E9D98446}"/>
              </a:ext>
            </a:extLst>
          </p:cNvPr>
          <p:cNvSpPr>
            <a:spLocks noGrp="1"/>
          </p:cNvSpPr>
          <p:nvPr>
            <p:ph idx="1"/>
          </p:nvPr>
        </p:nvSpPr>
        <p:spPr/>
        <p:txBody>
          <a:bodyPr/>
          <a:lstStyle/>
          <a:p>
            <a:pPr marL="0" indent="0">
              <a:buNone/>
            </a:pPr>
            <a:r>
              <a:rPr lang="en-US" dirty="0"/>
              <a:t>As part of the 30 hours, all certified ODs registered with DEA shall, and all licensed ODs may, complete a board approved 2 hour course on prescribing controlled substances.  All certified ODs registered with DEA must complete the course by 1/31/2019, and during each subsequent licensure renewal biennium.  For all licensees, the course may be completed in either a live or online format</a:t>
            </a:r>
          </a:p>
        </p:txBody>
      </p:sp>
    </p:spTree>
    <p:extLst>
      <p:ext uri="{BB962C8B-B14F-4D97-AF65-F5344CB8AC3E}">
        <p14:creationId xmlns:p14="http://schemas.microsoft.com/office/powerpoint/2010/main" val="12422183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0DAEC-1A3E-42B4-8724-A6AD7AD1F6EE}"/>
              </a:ext>
            </a:extLst>
          </p:cNvPr>
          <p:cNvSpPr>
            <a:spLocks noGrp="1"/>
          </p:cNvSpPr>
          <p:nvPr>
            <p:ph type="title"/>
          </p:nvPr>
        </p:nvSpPr>
        <p:spPr>
          <a:xfrm>
            <a:off x="457200" y="609600"/>
            <a:ext cx="8229600" cy="1143000"/>
          </a:xfrm>
        </p:spPr>
        <p:txBody>
          <a:bodyPr/>
          <a:lstStyle/>
          <a:p>
            <a:pPr algn="ctr"/>
            <a:r>
              <a:rPr lang="en-US" dirty="0"/>
              <a:t>Online CE Courses</a:t>
            </a:r>
          </a:p>
        </p:txBody>
      </p:sp>
      <p:sp>
        <p:nvSpPr>
          <p:cNvPr id="3" name="Content Placeholder 2">
            <a:extLst>
              <a:ext uri="{FF2B5EF4-FFF2-40B4-BE49-F238E27FC236}">
                <a16:creationId xmlns:a16="http://schemas.microsoft.com/office/drawing/2014/main" id="{9A5CD755-DEB2-4DF7-9602-54929D834A68}"/>
              </a:ext>
            </a:extLst>
          </p:cNvPr>
          <p:cNvSpPr>
            <a:spLocks noGrp="1"/>
          </p:cNvSpPr>
          <p:nvPr>
            <p:ph idx="1"/>
          </p:nvPr>
        </p:nvSpPr>
        <p:spPr>
          <a:xfrm>
            <a:off x="457200" y="2286000"/>
            <a:ext cx="8229600" cy="3733800"/>
          </a:xfrm>
        </p:spPr>
        <p:txBody>
          <a:bodyPr>
            <a:normAutofit/>
          </a:bodyPr>
          <a:lstStyle/>
          <a:p>
            <a:pPr marL="0" indent="0" algn="just">
              <a:spcAft>
                <a:spcPts val="1200"/>
              </a:spcAft>
              <a:buNone/>
            </a:pPr>
            <a:r>
              <a:rPr lang="en-US" dirty="0"/>
              <a:t>Controlled Substance – 2 hours – only available online. Will be permitted as 2 hours of the 30</a:t>
            </a:r>
          </a:p>
          <a:p>
            <a:pPr marL="0" indent="0" algn="just">
              <a:spcAft>
                <a:spcPts val="1200"/>
              </a:spcAft>
              <a:buNone/>
            </a:pPr>
            <a:r>
              <a:rPr lang="en-US" dirty="0"/>
              <a:t>Practice Management -  2 hours will be allowed as online credit as part of the 30 hour requirement</a:t>
            </a:r>
          </a:p>
          <a:p>
            <a:pPr marL="0" indent="0" algn="just">
              <a:spcAft>
                <a:spcPts val="1200"/>
              </a:spcAft>
              <a:buNone/>
            </a:pPr>
            <a:r>
              <a:rPr lang="en-US" dirty="0"/>
              <a:t>Oral Ocular Drug Certification- 20 hours approved online as part of the 30 hour requirement.</a:t>
            </a:r>
          </a:p>
          <a:p>
            <a:pPr marL="0" indent="0" algn="just">
              <a:spcAft>
                <a:spcPts val="1200"/>
              </a:spcAft>
              <a:buNone/>
            </a:pPr>
            <a:r>
              <a:rPr lang="en-US" dirty="0"/>
              <a:t>Human Trafficking is required for new licensees and is available online.  However, it is not counted as CE since there is no optometric specific education involved.</a:t>
            </a:r>
          </a:p>
        </p:txBody>
      </p:sp>
    </p:spTree>
    <p:extLst>
      <p:ext uri="{BB962C8B-B14F-4D97-AF65-F5344CB8AC3E}">
        <p14:creationId xmlns:p14="http://schemas.microsoft.com/office/powerpoint/2010/main" val="32891220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6E832-BDAC-4171-9129-7BE58180BE5F}"/>
              </a:ext>
            </a:extLst>
          </p:cNvPr>
          <p:cNvSpPr>
            <a:spLocks noGrp="1"/>
          </p:cNvSpPr>
          <p:nvPr>
            <p:ph type="title"/>
          </p:nvPr>
        </p:nvSpPr>
        <p:spPr/>
        <p:txBody>
          <a:bodyPr/>
          <a:lstStyle/>
          <a:p>
            <a:r>
              <a:rPr lang="en-US" dirty="0"/>
              <a:t>Emergency On-Line CE Rule</a:t>
            </a:r>
          </a:p>
        </p:txBody>
      </p:sp>
      <p:sp>
        <p:nvSpPr>
          <p:cNvPr id="3" name="Content Placeholder 2">
            <a:extLst>
              <a:ext uri="{FF2B5EF4-FFF2-40B4-BE49-F238E27FC236}">
                <a16:creationId xmlns:a16="http://schemas.microsoft.com/office/drawing/2014/main" id="{BD9F3FEE-F47F-4A69-987B-E258FFAD3DE3}"/>
              </a:ext>
            </a:extLst>
          </p:cNvPr>
          <p:cNvSpPr>
            <a:spLocks noGrp="1"/>
          </p:cNvSpPr>
          <p:nvPr>
            <p:ph idx="1"/>
          </p:nvPr>
        </p:nvSpPr>
        <p:spPr/>
        <p:txBody>
          <a:bodyPr/>
          <a:lstStyle/>
          <a:p>
            <a:r>
              <a:rPr lang="en-US" dirty="0"/>
              <a:t>Allows for virtual-live interactive synchronous online CE credit.</a:t>
            </a:r>
          </a:p>
          <a:p>
            <a:r>
              <a:rPr lang="en-US" dirty="0"/>
              <a:t>Only allowed for December 1, 2020 through February 28, 2021</a:t>
            </a:r>
          </a:p>
          <a:p>
            <a:r>
              <a:rPr lang="en-US" dirty="0"/>
              <a:t>Course providers must confirm attendees are visible for the entire course.</a:t>
            </a:r>
          </a:p>
          <a:p>
            <a:r>
              <a:rPr lang="en-US" dirty="0"/>
              <a:t>TQ courses must have the capability of being submitted and graded electronically.</a:t>
            </a:r>
          </a:p>
        </p:txBody>
      </p:sp>
    </p:spTree>
    <p:extLst>
      <p:ext uri="{BB962C8B-B14F-4D97-AF65-F5344CB8AC3E}">
        <p14:creationId xmlns:p14="http://schemas.microsoft.com/office/powerpoint/2010/main" val="9597321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You Should Already Be Aware</a:t>
            </a:r>
          </a:p>
        </p:txBody>
      </p:sp>
      <p:sp>
        <p:nvSpPr>
          <p:cNvPr id="3" name="Content Placeholder 2"/>
          <p:cNvSpPr>
            <a:spLocks noGrp="1"/>
          </p:cNvSpPr>
          <p:nvPr>
            <p:ph idx="1"/>
          </p:nvPr>
        </p:nvSpPr>
        <p:spPr>
          <a:xfrm>
            <a:off x="457200" y="2057400"/>
            <a:ext cx="8229600" cy="4160520"/>
          </a:xfrm>
        </p:spPr>
        <p:txBody>
          <a:bodyPr>
            <a:normAutofit fontScale="92500" lnSpcReduction="10000"/>
          </a:bodyPr>
          <a:lstStyle/>
          <a:p>
            <a:r>
              <a:rPr lang="en-US" dirty="0"/>
              <a:t>F.S. 456    Health  care  fraud</a:t>
            </a:r>
          </a:p>
          <a:p>
            <a:endParaRPr lang="en-US" dirty="0"/>
          </a:p>
          <a:p>
            <a:r>
              <a:rPr lang="en-US" dirty="0"/>
              <a:t>F.S. 483    Clinical laboratories</a:t>
            </a:r>
          </a:p>
          <a:p>
            <a:pPr marL="0" indent="0">
              <a:buNone/>
            </a:pPr>
            <a:r>
              <a:rPr lang="en-US" dirty="0"/>
              <a:t>      </a:t>
            </a:r>
          </a:p>
          <a:p>
            <a:r>
              <a:rPr lang="en-US" dirty="0"/>
              <a:t>F.S. 463    Oral Drugs</a:t>
            </a:r>
          </a:p>
          <a:p>
            <a:pPr marL="0" indent="0">
              <a:buNone/>
            </a:pPr>
            <a:r>
              <a:rPr lang="en-US" dirty="0"/>
              <a:t>                     Adverse events</a:t>
            </a:r>
          </a:p>
          <a:p>
            <a:pPr marL="0" indent="0">
              <a:buNone/>
            </a:pPr>
            <a:r>
              <a:rPr lang="en-US" dirty="0"/>
              <a:t>                     Boxing</a:t>
            </a:r>
          </a:p>
          <a:p>
            <a:endParaRPr lang="en-US" dirty="0"/>
          </a:p>
          <a:p>
            <a:r>
              <a:rPr lang="en-US" dirty="0"/>
              <a:t>64B-13      Initial State licensing</a:t>
            </a:r>
          </a:p>
          <a:p>
            <a:pPr marL="0" indent="0">
              <a:buNone/>
            </a:pPr>
            <a:r>
              <a:rPr lang="en-US" dirty="0"/>
              <a:t>                     Dispensing optometrist</a:t>
            </a:r>
          </a:p>
          <a:p>
            <a:pPr marL="0" indent="0">
              <a:buNone/>
            </a:pPr>
            <a:r>
              <a:rPr lang="en-US" dirty="0"/>
              <a:t>                     Fees</a:t>
            </a:r>
          </a:p>
          <a:p>
            <a:pPr marL="0" indent="0">
              <a:buNone/>
            </a:pPr>
            <a:r>
              <a:rPr lang="en-US" dirty="0"/>
              <a:t> </a:t>
            </a:r>
          </a:p>
          <a:p>
            <a:pPr marL="0" indent="0">
              <a:buNone/>
            </a:pPr>
            <a:endParaRPr lang="en-US" dirty="0"/>
          </a:p>
          <a:p>
            <a:pPr marL="0" indent="0">
              <a:buNone/>
            </a:pPr>
            <a:endParaRPr lang="en-US" dirty="0"/>
          </a:p>
          <a:p>
            <a:pPr marL="0" indent="0">
              <a:buNone/>
            </a:pPr>
            <a:endParaRPr lang="en-US" dirty="0"/>
          </a:p>
          <a:p>
            <a:endParaRPr lang="en-US" dirty="0"/>
          </a:p>
        </p:txBody>
      </p:sp>
    </p:spTree>
    <p:extLst>
      <p:ext uri="{BB962C8B-B14F-4D97-AF65-F5344CB8AC3E}">
        <p14:creationId xmlns:p14="http://schemas.microsoft.com/office/powerpoint/2010/main" val="19005737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7DAF5-0F17-46F2-88E4-081DA61CC333}"/>
              </a:ext>
            </a:extLst>
          </p:cNvPr>
          <p:cNvSpPr>
            <a:spLocks noGrp="1"/>
          </p:cNvSpPr>
          <p:nvPr>
            <p:ph type="title"/>
          </p:nvPr>
        </p:nvSpPr>
        <p:spPr/>
        <p:txBody>
          <a:bodyPr>
            <a:normAutofit/>
          </a:bodyPr>
          <a:lstStyle/>
          <a:p>
            <a:r>
              <a:rPr lang="en-US" dirty="0"/>
              <a:t>Prescription Drug Importation Programs</a:t>
            </a:r>
          </a:p>
        </p:txBody>
      </p:sp>
      <p:sp>
        <p:nvSpPr>
          <p:cNvPr id="3" name="Content Placeholder 2">
            <a:extLst>
              <a:ext uri="{FF2B5EF4-FFF2-40B4-BE49-F238E27FC236}">
                <a16:creationId xmlns:a16="http://schemas.microsoft.com/office/drawing/2014/main" id="{2B9EB17C-F305-486D-89E9-1184BEC36C44}"/>
              </a:ext>
            </a:extLst>
          </p:cNvPr>
          <p:cNvSpPr>
            <a:spLocks noGrp="1"/>
          </p:cNvSpPr>
          <p:nvPr>
            <p:ph idx="1"/>
          </p:nvPr>
        </p:nvSpPr>
        <p:spPr/>
        <p:txBody>
          <a:bodyPr>
            <a:normAutofit/>
          </a:bodyPr>
          <a:lstStyle/>
          <a:p>
            <a:pPr marL="0" indent="0">
              <a:buNone/>
            </a:pPr>
            <a:r>
              <a:rPr lang="en-US" dirty="0"/>
              <a:t>The law establishes 2 programs to safely import FDA approved prescription drugs into FL: the Canadian Importation Program and the International Drug Importation Program.  The Department is responsible for the creation of and inspection of new permits for an international export pharmacy.  The law creates eligibility criteria for the types of prescription drugs to be imported, the importation process, safety standards, distribution requirements and penalties for violations of the established program.  Federal approval is required before the programs may begin.</a:t>
            </a:r>
          </a:p>
        </p:txBody>
      </p:sp>
    </p:spTree>
    <p:extLst>
      <p:ext uri="{BB962C8B-B14F-4D97-AF65-F5344CB8AC3E}">
        <p14:creationId xmlns:p14="http://schemas.microsoft.com/office/powerpoint/2010/main" val="17060710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Chapter 2016-240</a:t>
            </a:r>
          </a:p>
        </p:txBody>
      </p:sp>
      <p:sp>
        <p:nvSpPr>
          <p:cNvPr id="3" name="Content Placeholder 2"/>
          <p:cNvSpPr>
            <a:spLocks noGrp="1"/>
          </p:cNvSpPr>
          <p:nvPr>
            <p:ph idx="1"/>
          </p:nvPr>
        </p:nvSpPr>
        <p:spPr>
          <a:xfrm>
            <a:off x="457200" y="2133600"/>
            <a:ext cx="8229600" cy="3931920"/>
          </a:xfrm>
        </p:spPr>
        <p:txBody>
          <a:bodyPr/>
          <a:lstStyle/>
          <a:p>
            <a:pPr marL="0" indent="0" algn="just">
              <a:buNone/>
            </a:pPr>
            <a:r>
              <a:rPr lang="en-US" dirty="0"/>
              <a:t>House Bill 7087 passed and became law on 4/14/2016.  This bill creates the Telehealth Advisory Council and also requires AHCA, DOH and OIR to survey healthcare facilities, healthcare practitioners, insurers, and HMOs regarding the use of telehealth in FL.  The </a:t>
            </a:r>
            <a:r>
              <a:rPr lang="en-US" dirty="0" err="1"/>
              <a:t>Telehealth</a:t>
            </a:r>
            <a:r>
              <a:rPr lang="en-US" dirty="0"/>
              <a:t> Advisory Council is tasked with reviewing the survey and research findings and making recommendations to increase the use and accessibility of </a:t>
            </a:r>
            <a:r>
              <a:rPr lang="en-US" dirty="0" err="1"/>
              <a:t>telehealth</a:t>
            </a:r>
            <a:r>
              <a:rPr lang="en-US" dirty="0"/>
              <a:t> in FL</a:t>
            </a:r>
          </a:p>
        </p:txBody>
      </p:sp>
    </p:spTree>
    <p:extLst>
      <p:ext uri="{BB962C8B-B14F-4D97-AF65-F5344CB8AC3E}">
        <p14:creationId xmlns:p14="http://schemas.microsoft.com/office/powerpoint/2010/main" val="19553610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2016-240 continued</a:t>
            </a:r>
          </a:p>
        </p:txBody>
      </p:sp>
      <p:sp>
        <p:nvSpPr>
          <p:cNvPr id="3" name="Content Placeholder 2"/>
          <p:cNvSpPr>
            <a:spLocks noGrp="1"/>
          </p:cNvSpPr>
          <p:nvPr>
            <p:ph idx="1"/>
          </p:nvPr>
        </p:nvSpPr>
        <p:spPr/>
        <p:txBody>
          <a:bodyPr>
            <a:normAutofit/>
          </a:bodyPr>
          <a:lstStyle/>
          <a:p>
            <a:pPr marL="0" indent="0" algn="just">
              <a:buNone/>
            </a:pPr>
            <a:r>
              <a:rPr lang="en-US" dirty="0"/>
              <a:t>Effective July 1, 2016, DOH will survey all health care practitioners, as defined by 456.001, F.S., upon and as a condition of renewal.  The </a:t>
            </a:r>
            <a:r>
              <a:rPr lang="en-US" dirty="0" err="1"/>
              <a:t>telehealth</a:t>
            </a:r>
            <a:r>
              <a:rPr lang="en-US" dirty="0"/>
              <a:t> survey conducted by DOH during licensure renewal is required, and the DOH may assess fines for non-compliance with the survey request.</a:t>
            </a:r>
          </a:p>
          <a:p>
            <a:pPr marL="0" indent="0" algn="just">
              <a:buNone/>
            </a:pPr>
            <a:endParaRPr lang="en-US" dirty="0"/>
          </a:p>
          <a:p>
            <a:pPr marL="0" indent="0" algn="just">
              <a:buNone/>
            </a:pPr>
            <a:r>
              <a:rPr lang="en-US" dirty="0"/>
              <a:t>AHCA has launched a dedicated webpage for House Bill 7087.  It includes information, FAQs, links, resources and surveys.  </a:t>
            </a:r>
            <a:r>
              <a:rPr lang="en-US" u="sng" dirty="0">
                <a:solidFill>
                  <a:srgbClr val="0070C0"/>
                </a:solidFill>
              </a:rPr>
              <a:t>www.ahca.myflorida.com/SCHS/telehealth</a:t>
            </a:r>
          </a:p>
        </p:txBody>
      </p:sp>
    </p:spTree>
    <p:extLst>
      <p:ext uri="{BB962C8B-B14F-4D97-AF65-F5344CB8AC3E}">
        <p14:creationId xmlns:p14="http://schemas.microsoft.com/office/powerpoint/2010/main" val="8189190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76C6F-7C8C-49C5-B09D-C1D419F13CFA}"/>
              </a:ext>
            </a:extLst>
          </p:cNvPr>
          <p:cNvSpPr>
            <a:spLocks noGrp="1"/>
          </p:cNvSpPr>
          <p:nvPr>
            <p:ph type="title"/>
          </p:nvPr>
        </p:nvSpPr>
        <p:spPr/>
        <p:txBody>
          <a:bodyPr/>
          <a:lstStyle/>
          <a:p>
            <a:r>
              <a:rPr lang="en-US" dirty="0"/>
              <a:t>Telehealth: July 1, 2019</a:t>
            </a:r>
          </a:p>
        </p:txBody>
      </p:sp>
      <p:sp>
        <p:nvSpPr>
          <p:cNvPr id="3" name="Content Placeholder 2">
            <a:extLst>
              <a:ext uri="{FF2B5EF4-FFF2-40B4-BE49-F238E27FC236}">
                <a16:creationId xmlns:a16="http://schemas.microsoft.com/office/drawing/2014/main" id="{C7C5B8CD-6809-4E27-BC48-20A09A66FA5F}"/>
              </a:ext>
            </a:extLst>
          </p:cNvPr>
          <p:cNvSpPr>
            <a:spLocks noGrp="1"/>
          </p:cNvSpPr>
          <p:nvPr>
            <p:ph idx="1"/>
          </p:nvPr>
        </p:nvSpPr>
        <p:spPr/>
        <p:txBody>
          <a:bodyPr/>
          <a:lstStyle/>
          <a:p>
            <a:pPr marL="0" indent="0">
              <a:buNone/>
            </a:pPr>
            <a:r>
              <a:rPr lang="en-US" dirty="0"/>
              <a:t>Creates section 456.47, F.S. establishing standards of practice for telehealth providers, registration of out-of-state providers, venue requirements and exemptions.  Additionally, effective July 1, 2020, the Department shall annually review the amount of any fees collected under section 456.47, F.S. to determine whether such fees are sufficient for the Department or Board to implement the section.</a:t>
            </a:r>
          </a:p>
        </p:txBody>
      </p:sp>
    </p:spTree>
    <p:extLst>
      <p:ext uri="{BB962C8B-B14F-4D97-AF65-F5344CB8AC3E}">
        <p14:creationId xmlns:p14="http://schemas.microsoft.com/office/powerpoint/2010/main" val="19682962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32FF9-AC90-4A02-98F5-3DF61B10F08B}"/>
              </a:ext>
            </a:extLst>
          </p:cNvPr>
          <p:cNvSpPr>
            <a:spLocks noGrp="1"/>
          </p:cNvSpPr>
          <p:nvPr>
            <p:ph type="title"/>
          </p:nvPr>
        </p:nvSpPr>
        <p:spPr/>
        <p:txBody>
          <a:bodyPr>
            <a:normAutofit/>
          </a:bodyPr>
          <a:lstStyle/>
          <a:p>
            <a:r>
              <a:rPr lang="en-US" dirty="0"/>
              <a:t>Telehealth Licensing</a:t>
            </a:r>
            <a:br>
              <a:rPr lang="en-US" dirty="0"/>
            </a:br>
            <a:endParaRPr lang="en-US" dirty="0"/>
          </a:p>
        </p:txBody>
      </p:sp>
      <p:sp>
        <p:nvSpPr>
          <p:cNvPr id="3" name="Content Placeholder 2">
            <a:extLst>
              <a:ext uri="{FF2B5EF4-FFF2-40B4-BE49-F238E27FC236}">
                <a16:creationId xmlns:a16="http://schemas.microsoft.com/office/drawing/2014/main" id="{9DA6FAB2-E151-4268-A8CB-0188509F3DB4}"/>
              </a:ext>
            </a:extLst>
          </p:cNvPr>
          <p:cNvSpPr>
            <a:spLocks noGrp="1"/>
          </p:cNvSpPr>
          <p:nvPr>
            <p:ph idx="1"/>
          </p:nvPr>
        </p:nvSpPr>
        <p:spPr/>
        <p:txBody>
          <a:bodyPr/>
          <a:lstStyle/>
          <a:p>
            <a:pPr marL="0" indent="0">
              <a:buNone/>
            </a:pPr>
            <a:r>
              <a:rPr lang="en-US" dirty="0"/>
              <a:t>The out of state telehealth provider registration is for health care practitioners licensed outside of FL only.  Florida licensees can already provide telehealth services to patients in FL that they can treat in person.</a:t>
            </a:r>
          </a:p>
        </p:txBody>
      </p:sp>
    </p:spTree>
    <p:extLst>
      <p:ext uri="{BB962C8B-B14F-4D97-AF65-F5344CB8AC3E}">
        <p14:creationId xmlns:p14="http://schemas.microsoft.com/office/powerpoint/2010/main" val="142730111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2065C-0A31-4DA4-A30F-F3B2EFE74F7A}"/>
              </a:ext>
            </a:extLst>
          </p:cNvPr>
          <p:cNvSpPr>
            <a:spLocks noGrp="1"/>
          </p:cNvSpPr>
          <p:nvPr>
            <p:ph type="title"/>
          </p:nvPr>
        </p:nvSpPr>
        <p:spPr/>
        <p:txBody>
          <a:bodyPr>
            <a:normAutofit/>
          </a:bodyPr>
          <a:lstStyle/>
          <a:p>
            <a:r>
              <a:rPr lang="en-US" dirty="0"/>
              <a:t>Out of State Telehealth Providers</a:t>
            </a:r>
          </a:p>
        </p:txBody>
      </p:sp>
      <p:sp>
        <p:nvSpPr>
          <p:cNvPr id="3" name="Content Placeholder 2">
            <a:extLst>
              <a:ext uri="{FF2B5EF4-FFF2-40B4-BE49-F238E27FC236}">
                <a16:creationId xmlns:a16="http://schemas.microsoft.com/office/drawing/2014/main" id="{1E3CA3DA-6A4B-429D-A7CA-AD87E8A8AC9B}"/>
              </a:ext>
            </a:extLst>
          </p:cNvPr>
          <p:cNvSpPr>
            <a:spLocks noGrp="1"/>
          </p:cNvSpPr>
          <p:nvPr>
            <p:ph idx="1"/>
          </p:nvPr>
        </p:nvSpPr>
        <p:spPr/>
        <p:txBody>
          <a:bodyPr/>
          <a:lstStyle/>
          <a:p>
            <a:r>
              <a:rPr lang="en-US" dirty="0"/>
              <a:t>Submit Application</a:t>
            </a:r>
          </a:p>
          <a:p>
            <a:r>
              <a:rPr lang="en-US" dirty="0"/>
              <a:t>Must have unencumbered license from another state</a:t>
            </a:r>
          </a:p>
          <a:p>
            <a:r>
              <a:rPr lang="en-US" dirty="0"/>
              <a:t>No pending investigations for 5 years</a:t>
            </a:r>
          </a:p>
          <a:p>
            <a:r>
              <a:rPr lang="en-US" dirty="0"/>
              <a:t>Maintain liability coverage equal to FL doctors</a:t>
            </a:r>
          </a:p>
          <a:p>
            <a:r>
              <a:rPr lang="en-US" dirty="0"/>
              <a:t>Not open an office in FL for in person care</a:t>
            </a:r>
          </a:p>
          <a:p>
            <a:r>
              <a:rPr lang="en-US" dirty="0"/>
              <a:t>Only use FL licensed pharmacy</a:t>
            </a:r>
          </a:p>
        </p:txBody>
      </p:sp>
    </p:spTree>
    <p:extLst>
      <p:ext uri="{BB962C8B-B14F-4D97-AF65-F5344CB8AC3E}">
        <p14:creationId xmlns:p14="http://schemas.microsoft.com/office/powerpoint/2010/main" val="338536799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5FCE7-07A0-4149-83AE-DA2EDCBA8EF5}"/>
              </a:ext>
            </a:extLst>
          </p:cNvPr>
          <p:cNvSpPr>
            <a:spLocks noGrp="1"/>
          </p:cNvSpPr>
          <p:nvPr>
            <p:ph type="title"/>
          </p:nvPr>
        </p:nvSpPr>
        <p:spPr/>
        <p:txBody>
          <a:bodyPr>
            <a:normAutofit/>
          </a:bodyPr>
          <a:lstStyle/>
          <a:p>
            <a:r>
              <a:rPr lang="en-US" dirty="0"/>
              <a:t>Nonopioid Alternatives: 7/1/2019</a:t>
            </a:r>
          </a:p>
        </p:txBody>
      </p:sp>
      <p:sp>
        <p:nvSpPr>
          <p:cNvPr id="3" name="Content Placeholder 2">
            <a:extLst>
              <a:ext uri="{FF2B5EF4-FFF2-40B4-BE49-F238E27FC236}">
                <a16:creationId xmlns:a16="http://schemas.microsoft.com/office/drawing/2014/main" id="{3569518F-FF9D-4718-B94C-9278568BFC17}"/>
              </a:ext>
            </a:extLst>
          </p:cNvPr>
          <p:cNvSpPr>
            <a:spLocks noGrp="1"/>
          </p:cNvSpPr>
          <p:nvPr>
            <p:ph idx="1"/>
          </p:nvPr>
        </p:nvSpPr>
        <p:spPr/>
        <p:txBody>
          <a:bodyPr/>
          <a:lstStyle/>
          <a:p>
            <a:pPr marL="0" indent="0">
              <a:buNone/>
            </a:pPr>
            <a:r>
              <a:rPr lang="en-US" dirty="0"/>
              <a:t>Creates section 456.44 (), F.S., requiring the Department to develop and publish on its website an education pamphlet regarding the use of nonopioid alternative for the treatment of pain.  </a:t>
            </a:r>
          </a:p>
          <a:p>
            <a:pPr marL="0" indent="0">
              <a:buNone/>
            </a:pPr>
            <a:r>
              <a:rPr lang="en-US" dirty="0"/>
              <a:t>Prior to ordering Schedule II drugs, the law requires the discussion of non-opioid alternatives with the patient and dispensing of  the pamphlet “Alternatives to Opioids”</a:t>
            </a:r>
          </a:p>
          <a:p>
            <a:pPr marL="0" indent="0">
              <a:buNone/>
            </a:pPr>
            <a:r>
              <a:rPr lang="en-US" dirty="0"/>
              <a:t>The law does not apply to </a:t>
            </a:r>
            <a:r>
              <a:rPr lang="en-US"/>
              <a:t>emergency situations.</a:t>
            </a:r>
          </a:p>
        </p:txBody>
      </p:sp>
    </p:spTree>
    <p:extLst>
      <p:ext uri="{BB962C8B-B14F-4D97-AF65-F5344CB8AC3E}">
        <p14:creationId xmlns:p14="http://schemas.microsoft.com/office/powerpoint/2010/main" val="29873838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917C0-A3CF-448B-BB4C-85DA4B612929}"/>
              </a:ext>
            </a:extLst>
          </p:cNvPr>
          <p:cNvSpPr>
            <a:spLocks noGrp="1"/>
          </p:cNvSpPr>
          <p:nvPr>
            <p:ph type="title"/>
          </p:nvPr>
        </p:nvSpPr>
        <p:spPr/>
        <p:txBody>
          <a:bodyPr>
            <a:normAutofit/>
          </a:bodyPr>
          <a:lstStyle/>
          <a:p>
            <a:r>
              <a:rPr lang="en-US" dirty="0"/>
              <a:t>Alternative Treatment Options for Veterans</a:t>
            </a:r>
          </a:p>
        </p:txBody>
      </p:sp>
      <p:sp>
        <p:nvSpPr>
          <p:cNvPr id="3" name="Content Placeholder 2">
            <a:extLst>
              <a:ext uri="{FF2B5EF4-FFF2-40B4-BE49-F238E27FC236}">
                <a16:creationId xmlns:a16="http://schemas.microsoft.com/office/drawing/2014/main" id="{F236E908-7D70-4DC8-8A47-6CA54F786A63}"/>
              </a:ext>
            </a:extLst>
          </p:cNvPr>
          <p:cNvSpPr>
            <a:spLocks noGrp="1"/>
          </p:cNvSpPr>
          <p:nvPr>
            <p:ph idx="1"/>
          </p:nvPr>
        </p:nvSpPr>
        <p:spPr/>
        <p:txBody>
          <a:bodyPr/>
          <a:lstStyle/>
          <a:p>
            <a:pPr marL="0" indent="0">
              <a:buNone/>
            </a:pPr>
            <a:r>
              <a:rPr lang="en-US" dirty="0"/>
              <a:t>Creates section 295.156, F.S. that requires alternative treatment services for veterans who have been certified by the Dept of Veteran Affairs as having TBI and PTSD to be provided under the direction and supervision of a licensed physician, osteopathic physician, chiropractic physician, nurse, psychologist, or a clinical social worker, marriage and family therapist or mental health counselors.</a:t>
            </a:r>
          </a:p>
          <a:p>
            <a:pPr marL="0" indent="0">
              <a:buNone/>
            </a:pPr>
            <a:endParaRPr lang="en-US" dirty="0"/>
          </a:p>
        </p:txBody>
      </p:sp>
    </p:spTree>
    <p:extLst>
      <p:ext uri="{BB962C8B-B14F-4D97-AF65-F5344CB8AC3E}">
        <p14:creationId xmlns:p14="http://schemas.microsoft.com/office/powerpoint/2010/main" val="15271507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8B9EE-D212-4A66-B901-FEFB26F72C35}"/>
              </a:ext>
            </a:extLst>
          </p:cNvPr>
          <p:cNvSpPr>
            <a:spLocks noGrp="1"/>
          </p:cNvSpPr>
          <p:nvPr>
            <p:ph type="title"/>
          </p:nvPr>
        </p:nvSpPr>
        <p:spPr/>
        <p:txBody>
          <a:bodyPr>
            <a:normAutofit/>
          </a:bodyPr>
          <a:lstStyle/>
          <a:p>
            <a:r>
              <a:rPr lang="en-US" dirty="0"/>
              <a:t>Electronic Prescribing: 1/1/2020</a:t>
            </a:r>
          </a:p>
        </p:txBody>
      </p:sp>
      <p:sp>
        <p:nvSpPr>
          <p:cNvPr id="3" name="Content Placeholder 2">
            <a:extLst>
              <a:ext uri="{FF2B5EF4-FFF2-40B4-BE49-F238E27FC236}">
                <a16:creationId xmlns:a16="http://schemas.microsoft.com/office/drawing/2014/main" id="{A3173FD2-E5AC-4C6D-8C3D-1FA02A3AAE2F}"/>
              </a:ext>
            </a:extLst>
          </p:cNvPr>
          <p:cNvSpPr>
            <a:spLocks noGrp="1"/>
          </p:cNvSpPr>
          <p:nvPr>
            <p:ph idx="1"/>
          </p:nvPr>
        </p:nvSpPr>
        <p:spPr/>
        <p:txBody>
          <a:bodyPr/>
          <a:lstStyle/>
          <a:p>
            <a:pPr marL="0" indent="0">
              <a:buNone/>
            </a:pPr>
            <a:r>
              <a:rPr lang="en-US" dirty="0"/>
              <a:t>The law relocates language regarding electronic prescribing from existing section 456.43, F.S. to section 456.42, F.S. and repeals section 456.43 F.S.  The law requires prescribers to generate and transmit all prescriptions electronically, except when electronic prescribing is unavailable due to a temporary electrical or technological failure.  In such instances, written prescriptions may be used, which must meet the requirements under current section 456.43, F.S.</a:t>
            </a:r>
          </a:p>
        </p:txBody>
      </p:sp>
    </p:spTree>
    <p:extLst>
      <p:ext uri="{BB962C8B-B14F-4D97-AF65-F5344CB8AC3E}">
        <p14:creationId xmlns:p14="http://schemas.microsoft.com/office/powerpoint/2010/main" val="14892674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C43BC-1C92-450B-AE5B-0FC72D1D23EB}"/>
              </a:ext>
            </a:extLst>
          </p:cNvPr>
          <p:cNvSpPr>
            <a:spLocks noGrp="1"/>
          </p:cNvSpPr>
          <p:nvPr>
            <p:ph type="title"/>
          </p:nvPr>
        </p:nvSpPr>
        <p:spPr/>
        <p:txBody>
          <a:bodyPr/>
          <a:lstStyle/>
          <a:p>
            <a:r>
              <a:rPr lang="en-US" dirty="0"/>
              <a:t>Exceptions</a:t>
            </a:r>
          </a:p>
        </p:txBody>
      </p:sp>
      <p:sp>
        <p:nvSpPr>
          <p:cNvPr id="3" name="Content Placeholder 2">
            <a:extLst>
              <a:ext uri="{FF2B5EF4-FFF2-40B4-BE49-F238E27FC236}">
                <a16:creationId xmlns:a16="http://schemas.microsoft.com/office/drawing/2014/main" id="{FA319164-4B88-4988-A4B8-09F36161F420}"/>
              </a:ext>
            </a:extLst>
          </p:cNvPr>
          <p:cNvSpPr>
            <a:spLocks noGrp="1"/>
          </p:cNvSpPr>
          <p:nvPr>
            <p:ph idx="1"/>
          </p:nvPr>
        </p:nvSpPr>
        <p:spPr/>
        <p:txBody>
          <a:bodyPr>
            <a:normAutofit lnSpcReduction="10000"/>
          </a:bodyPr>
          <a:lstStyle/>
          <a:p>
            <a:r>
              <a:rPr lang="en-US" dirty="0"/>
              <a:t>The practitioner and the dispenser are the same entity</a:t>
            </a:r>
          </a:p>
          <a:p>
            <a:r>
              <a:rPr lang="en-US" dirty="0"/>
              <a:t>The prescription cannot be transmitted electronically under the most recently implemented version of the National Council for Prescription Drug Programs SCRIPT Standard</a:t>
            </a:r>
          </a:p>
          <a:p>
            <a:r>
              <a:rPr lang="en-US" dirty="0"/>
              <a:t>The practitioner has been issued a waiver by the department, not to exceed 1 year, due to demonstrated economic hardship, technology limitations that are not reasonably within the control of the practitioner, or another exceptional circumstance</a:t>
            </a:r>
          </a:p>
          <a:p>
            <a:r>
              <a:rPr lang="en-US" dirty="0"/>
              <a:t>The practitioner determines that it would be impractical for the patient to obtain a prescribed drug electronically in a timely manner and a delay would adversely impact the patient’s condition</a:t>
            </a:r>
          </a:p>
          <a:p>
            <a:r>
              <a:rPr lang="en-US" dirty="0"/>
              <a:t>The drug is being prescribed under a research protocol</a:t>
            </a:r>
          </a:p>
          <a:p>
            <a:r>
              <a:rPr lang="en-US" dirty="0"/>
              <a:t>If the drug contains elements that may not be included in the electronically designed format.</a:t>
            </a:r>
          </a:p>
        </p:txBody>
      </p:sp>
    </p:spTree>
    <p:extLst>
      <p:ext uri="{BB962C8B-B14F-4D97-AF65-F5344CB8AC3E}">
        <p14:creationId xmlns:p14="http://schemas.microsoft.com/office/powerpoint/2010/main" val="318403925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FC71D-12F7-4928-82BD-8F34ABED8E91}"/>
              </a:ext>
            </a:extLst>
          </p:cNvPr>
          <p:cNvSpPr>
            <a:spLocks noGrp="1"/>
          </p:cNvSpPr>
          <p:nvPr>
            <p:ph type="title"/>
          </p:nvPr>
        </p:nvSpPr>
        <p:spPr/>
        <p:txBody>
          <a:bodyPr/>
          <a:lstStyle/>
          <a:p>
            <a:r>
              <a:rPr lang="en-US" dirty="0"/>
              <a:t>Exceptions continued</a:t>
            </a:r>
          </a:p>
        </p:txBody>
      </p:sp>
      <p:sp>
        <p:nvSpPr>
          <p:cNvPr id="3" name="Content Placeholder 2">
            <a:extLst>
              <a:ext uri="{FF2B5EF4-FFF2-40B4-BE49-F238E27FC236}">
                <a16:creationId xmlns:a16="http://schemas.microsoft.com/office/drawing/2014/main" id="{DBFE5162-FBF9-4464-A904-E84FA06C19B6}"/>
              </a:ext>
            </a:extLst>
          </p:cNvPr>
          <p:cNvSpPr>
            <a:spLocks noGrp="1"/>
          </p:cNvSpPr>
          <p:nvPr>
            <p:ph idx="1"/>
          </p:nvPr>
        </p:nvSpPr>
        <p:spPr/>
        <p:txBody>
          <a:bodyPr/>
          <a:lstStyle/>
          <a:p>
            <a:r>
              <a:rPr lang="en-US" dirty="0"/>
              <a:t>The prescription is issued to a patient receiving hospice care or who is a resident of a nursing home facility</a:t>
            </a:r>
          </a:p>
          <a:p>
            <a:r>
              <a:rPr lang="en-US" dirty="0"/>
              <a:t>The practitioner determines that it is in the best interest of the patient, or the patient determines that it is in his or her own best interest to compare prescription drug prices among area pharmacies.  The practitioner must document such determination in the patient’s medical record.</a:t>
            </a:r>
          </a:p>
          <a:p>
            <a:endParaRPr lang="en-US" dirty="0"/>
          </a:p>
          <a:p>
            <a:r>
              <a:rPr lang="en-US" dirty="0"/>
              <a:t>Frequently Asked Questions</a:t>
            </a:r>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40984496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695A0-45F2-41E2-ABF7-E9CAA621A9A0}"/>
              </a:ext>
            </a:extLst>
          </p:cNvPr>
          <p:cNvSpPr>
            <a:spLocks noGrp="1"/>
          </p:cNvSpPr>
          <p:nvPr>
            <p:ph type="title"/>
          </p:nvPr>
        </p:nvSpPr>
        <p:spPr/>
        <p:txBody>
          <a:bodyPr/>
          <a:lstStyle/>
          <a:p>
            <a:r>
              <a:rPr lang="en-US" dirty="0"/>
              <a:t>Human Trafficking: 7/1/2019</a:t>
            </a:r>
          </a:p>
        </p:txBody>
      </p:sp>
      <p:sp>
        <p:nvSpPr>
          <p:cNvPr id="3" name="Content Placeholder 2">
            <a:extLst>
              <a:ext uri="{FF2B5EF4-FFF2-40B4-BE49-F238E27FC236}">
                <a16:creationId xmlns:a16="http://schemas.microsoft.com/office/drawing/2014/main" id="{1C2C1932-B754-4636-A1D4-CB96DF8DFFD4}"/>
              </a:ext>
            </a:extLst>
          </p:cNvPr>
          <p:cNvSpPr>
            <a:spLocks noGrp="1"/>
          </p:cNvSpPr>
          <p:nvPr>
            <p:ph idx="1"/>
          </p:nvPr>
        </p:nvSpPr>
        <p:spPr/>
        <p:txBody>
          <a:bodyPr>
            <a:normAutofit/>
          </a:bodyPr>
          <a:lstStyle/>
          <a:p>
            <a:pPr marL="0" indent="0">
              <a:buNone/>
            </a:pPr>
            <a:r>
              <a:rPr lang="en-US" dirty="0"/>
              <a:t>456.0341, F.S. The requirements of this section appley to each person licensed under </a:t>
            </a:r>
            <a:r>
              <a:rPr lang="en-US" dirty="0" err="1"/>
              <a:t>chaper</a:t>
            </a:r>
            <a:r>
              <a:rPr lang="en-US" dirty="0"/>
              <a:t> 457, 458, 459, 460, 461, 463, 466, 468, 480, 486</a:t>
            </a:r>
          </a:p>
          <a:p>
            <a:pPr marL="0" indent="0">
              <a:buNone/>
            </a:pPr>
            <a:endParaRPr lang="en-US" dirty="0"/>
          </a:p>
          <a:p>
            <a:pPr marL="0" indent="0">
              <a:buNone/>
            </a:pPr>
            <a:r>
              <a:rPr lang="en-US" dirty="0"/>
              <a:t>By 1/1/2021, each licensee holder shall complete a board approved, 1 hour CE course on human trafficking.  The course must address both sex trafficking and labor trafficking, how to identify individuals who may be victims of human trafficking, how to report cases of human trafficking, and resources available to victims.</a:t>
            </a:r>
          </a:p>
        </p:txBody>
      </p:sp>
    </p:spTree>
    <p:extLst>
      <p:ext uri="{BB962C8B-B14F-4D97-AF65-F5344CB8AC3E}">
        <p14:creationId xmlns:p14="http://schemas.microsoft.com/office/powerpoint/2010/main" val="41081133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71619-662F-4651-A734-4E98C419A043}"/>
              </a:ext>
            </a:extLst>
          </p:cNvPr>
          <p:cNvSpPr>
            <a:spLocks noGrp="1"/>
          </p:cNvSpPr>
          <p:nvPr>
            <p:ph type="title"/>
          </p:nvPr>
        </p:nvSpPr>
        <p:spPr/>
        <p:txBody>
          <a:bodyPr/>
          <a:lstStyle/>
          <a:p>
            <a:r>
              <a:rPr lang="en-US" dirty="0"/>
              <a:t>Human Trafficking (continued)</a:t>
            </a:r>
          </a:p>
        </p:txBody>
      </p:sp>
      <p:sp>
        <p:nvSpPr>
          <p:cNvPr id="3" name="Content Placeholder 2">
            <a:extLst>
              <a:ext uri="{FF2B5EF4-FFF2-40B4-BE49-F238E27FC236}">
                <a16:creationId xmlns:a16="http://schemas.microsoft.com/office/drawing/2014/main" id="{ED6369E1-33A0-499A-9F32-733328AB75AF}"/>
              </a:ext>
            </a:extLst>
          </p:cNvPr>
          <p:cNvSpPr>
            <a:spLocks noGrp="1"/>
          </p:cNvSpPr>
          <p:nvPr>
            <p:ph idx="1"/>
          </p:nvPr>
        </p:nvSpPr>
        <p:spPr/>
        <p:txBody>
          <a:bodyPr>
            <a:normAutofit/>
          </a:bodyPr>
          <a:lstStyle/>
          <a:p>
            <a:pPr marL="0" indent="0">
              <a:buNone/>
            </a:pPr>
            <a:r>
              <a:rPr lang="en-US" dirty="0"/>
              <a:t>Each licensing board that requires a licensee to complete a course pursuant to this section must include the hour required for completion in the total hours of continuing education required by law.</a:t>
            </a:r>
          </a:p>
          <a:p>
            <a:pPr marL="0" indent="0">
              <a:buNone/>
            </a:pPr>
            <a:endParaRPr lang="en-US" dirty="0"/>
          </a:p>
          <a:p>
            <a:pPr marL="0" indent="0">
              <a:buNone/>
            </a:pPr>
            <a:r>
              <a:rPr lang="en-US" dirty="0"/>
              <a:t>By 1/1/2021, the licensee shall post in their place of work in a conspicuous place accessible to employees a sign at least 11x15 inches, printed in a clearly legible font in at least a 32 point type, which substantially states in English and Spanish:</a:t>
            </a:r>
          </a:p>
        </p:txBody>
      </p:sp>
    </p:spTree>
    <p:extLst>
      <p:ext uri="{BB962C8B-B14F-4D97-AF65-F5344CB8AC3E}">
        <p14:creationId xmlns:p14="http://schemas.microsoft.com/office/powerpoint/2010/main" val="373499334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58212-1406-4D85-B151-6EB01CDF94A2}"/>
              </a:ext>
            </a:extLst>
          </p:cNvPr>
          <p:cNvSpPr>
            <a:spLocks noGrp="1"/>
          </p:cNvSpPr>
          <p:nvPr>
            <p:ph type="title"/>
          </p:nvPr>
        </p:nvSpPr>
        <p:spPr/>
        <p:txBody>
          <a:bodyPr/>
          <a:lstStyle/>
          <a:p>
            <a:r>
              <a:rPr lang="en-US" dirty="0"/>
              <a:t>Human Trafficking: continued</a:t>
            </a:r>
          </a:p>
        </p:txBody>
      </p:sp>
      <p:sp>
        <p:nvSpPr>
          <p:cNvPr id="3" name="Content Placeholder 2">
            <a:extLst>
              <a:ext uri="{FF2B5EF4-FFF2-40B4-BE49-F238E27FC236}">
                <a16:creationId xmlns:a16="http://schemas.microsoft.com/office/drawing/2014/main" id="{72722373-7918-4737-A4F1-E00004D7EDB0}"/>
              </a:ext>
            </a:extLst>
          </p:cNvPr>
          <p:cNvSpPr>
            <a:spLocks noGrp="1"/>
          </p:cNvSpPr>
          <p:nvPr>
            <p:ph idx="1"/>
          </p:nvPr>
        </p:nvSpPr>
        <p:spPr/>
        <p:txBody>
          <a:bodyPr/>
          <a:lstStyle/>
          <a:p>
            <a:pPr marL="0" indent="0">
              <a:buNone/>
            </a:pPr>
            <a:r>
              <a:rPr lang="en-US" dirty="0"/>
              <a:t>“If you, or someone you know, is being forced to engage in any activity and cannot leave, whether it is prostitution, housework, farm work, restaurant work, or any other activity, call the National Human Trafficking Resource Center at 888-373-7888 or text INFO or HELP to 233-733-to access help and services.  Victims of slavery and human trafficking are protected under US and FL law”</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32927195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AE530-2AEF-45FB-8C93-036C5DC3F892}"/>
              </a:ext>
            </a:extLst>
          </p:cNvPr>
          <p:cNvSpPr>
            <a:spLocks noGrp="1"/>
          </p:cNvSpPr>
          <p:nvPr>
            <p:ph type="title"/>
          </p:nvPr>
        </p:nvSpPr>
        <p:spPr/>
        <p:txBody>
          <a:bodyPr>
            <a:normAutofit/>
          </a:bodyPr>
          <a:lstStyle/>
          <a:p>
            <a:r>
              <a:rPr lang="en-US" dirty="0"/>
              <a:t>Procedures Regarding Topical Ocular Pharmaceutical Agents</a:t>
            </a:r>
          </a:p>
        </p:txBody>
      </p:sp>
      <p:sp>
        <p:nvSpPr>
          <p:cNvPr id="3" name="Content Placeholder 2">
            <a:extLst>
              <a:ext uri="{FF2B5EF4-FFF2-40B4-BE49-F238E27FC236}">
                <a16:creationId xmlns:a16="http://schemas.microsoft.com/office/drawing/2014/main" id="{9DDE4B1F-C049-4E36-ABC3-7681258BB544}"/>
              </a:ext>
            </a:extLst>
          </p:cNvPr>
          <p:cNvSpPr>
            <a:spLocks noGrp="1"/>
          </p:cNvSpPr>
          <p:nvPr>
            <p:ph idx="1"/>
          </p:nvPr>
        </p:nvSpPr>
        <p:spPr/>
        <p:txBody>
          <a:bodyPr>
            <a:normAutofit/>
          </a:bodyPr>
          <a:lstStyle/>
          <a:p>
            <a:r>
              <a:rPr lang="en-US" dirty="0"/>
              <a:t>1. Requests for the addition, deletion or modification of the formulary of TOPAs shall be filed w/ the Board</a:t>
            </a:r>
          </a:p>
          <a:p>
            <a:r>
              <a:rPr lang="en-US" dirty="0"/>
              <a:t>2.  The request shall be in writing and contain:</a:t>
            </a:r>
          </a:p>
          <a:p>
            <a:r>
              <a:rPr lang="en-US" dirty="0"/>
              <a:t>     a) Name, address and phone of entity filing</a:t>
            </a:r>
          </a:p>
          <a:p>
            <a:r>
              <a:rPr lang="en-US" dirty="0"/>
              <a:t>     b) Chemical name of agent</a:t>
            </a:r>
          </a:p>
          <a:p>
            <a:r>
              <a:rPr lang="en-US" dirty="0"/>
              <a:t>      c) Brand name of agent</a:t>
            </a:r>
          </a:p>
          <a:p>
            <a:r>
              <a:rPr lang="en-US" dirty="0"/>
              <a:t>      d) Concentration of agent</a:t>
            </a:r>
          </a:p>
          <a:p>
            <a:r>
              <a:rPr lang="en-US" dirty="0"/>
              <a:t>      e) FDA approved information sheet for agent</a:t>
            </a:r>
          </a:p>
          <a:p>
            <a:r>
              <a:rPr lang="en-US" dirty="0"/>
              <a:t>      f) Date of release of agent by FDA</a:t>
            </a:r>
          </a:p>
          <a:p>
            <a:r>
              <a:rPr lang="en-US" dirty="0"/>
              <a:t>      g) Explanation of why the request is being made</a:t>
            </a:r>
          </a:p>
        </p:txBody>
      </p:sp>
    </p:spTree>
    <p:extLst>
      <p:ext uri="{BB962C8B-B14F-4D97-AF65-F5344CB8AC3E}">
        <p14:creationId xmlns:p14="http://schemas.microsoft.com/office/powerpoint/2010/main" val="755129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67721-0651-4621-A1D8-C5292DA74C2B}"/>
              </a:ext>
            </a:extLst>
          </p:cNvPr>
          <p:cNvSpPr>
            <a:spLocks noGrp="1"/>
          </p:cNvSpPr>
          <p:nvPr>
            <p:ph type="title"/>
          </p:nvPr>
        </p:nvSpPr>
        <p:spPr/>
        <p:txBody>
          <a:bodyPr/>
          <a:lstStyle/>
          <a:p>
            <a:r>
              <a:rPr lang="en-US" dirty="0"/>
              <a:t>New Drug Process – 64B13-18.002</a:t>
            </a:r>
          </a:p>
        </p:txBody>
      </p:sp>
      <p:sp>
        <p:nvSpPr>
          <p:cNvPr id="3" name="Content Placeholder 2">
            <a:extLst>
              <a:ext uri="{FF2B5EF4-FFF2-40B4-BE49-F238E27FC236}">
                <a16:creationId xmlns:a16="http://schemas.microsoft.com/office/drawing/2014/main" id="{5873334C-ABF3-4922-931D-2704BA477707}"/>
              </a:ext>
            </a:extLst>
          </p:cNvPr>
          <p:cNvSpPr>
            <a:spLocks noGrp="1"/>
          </p:cNvSpPr>
          <p:nvPr>
            <p:ph idx="1"/>
          </p:nvPr>
        </p:nvSpPr>
        <p:spPr/>
        <p:txBody>
          <a:bodyPr>
            <a:normAutofit fontScale="92500" lnSpcReduction="20000"/>
          </a:bodyPr>
          <a:lstStyle/>
          <a:p>
            <a:r>
              <a:rPr lang="en-US" dirty="0"/>
              <a:t>During the February 8, 2019 Board of Optometry meeting the Board approved </a:t>
            </a:r>
            <a:r>
              <a:rPr lang="en-US" dirty="0" err="1"/>
              <a:t>Inveltys</a:t>
            </a:r>
            <a:r>
              <a:rPr lang="en-US" dirty="0"/>
              <a:t> (loteprednol etabonate 1%) to be added.  Signed by Attorney General for ODs to prescribe August 5, 2020.</a:t>
            </a:r>
          </a:p>
          <a:p>
            <a:endParaRPr lang="en-US" dirty="0"/>
          </a:p>
          <a:p>
            <a:r>
              <a:rPr lang="en-US" dirty="0"/>
              <a:t>During the September 27, 2019 Board of Optometry meeting the Board approved </a:t>
            </a:r>
            <a:r>
              <a:rPr lang="en-US" dirty="0" err="1"/>
              <a:t>Dextenza</a:t>
            </a:r>
            <a:r>
              <a:rPr lang="en-US" dirty="0"/>
              <a:t> (dexamethasone ophthalmic insert) 0.4mg and </a:t>
            </a:r>
            <a:r>
              <a:rPr lang="en-US" dirty="0" err="1"/>
              <a:t>Klarity</a:t>
            </a:r>
            <a:r>
              <a:rPr lang="en-US" dirty="0"/>
              <a:t>-C (cyclosporin) 0.1% to be added.</a:t>
            </a:r>
          </a:p>
          <a:p>
            <a:endParaRPr lang="en-US" dirty="0"/>
          </a:p>
          <a:p>
            <a:r>
              <a:rPr lang="en-US" dirty="0"/>
              <a:t>During the January 17, 2020 Board of Optometry meeting the Board approved </a:t>
            </a:r>
            <a:r>
              <a:rPr lang="en-US" dirty="0" err="1"/>
              <a:t>Oxervate</a:t>
            </a:r>
            <a:r>
              <a:rPr lang="en-US" dirty="0"/>
              <a:t> (</a:t>
            </a:r>
            <a:r>
              <a:rPr lang="en-US" dirty="0" err="1"/>
              <a:t>Cenergermin-bkbj</a:t>
            </a:r>
            <a:r>
              <a:rPr lang="en-US" dirty="0"/>
              <a:t>) 0.002% to be added. </a:t>
            </a:r>
          </a:p>
          <a:p>
            <a:endParaRPr lang="en-US" dirty="0"/>
          </a:p>
          <a:p>
            <a:r>
              <a:rPr lang="en-US" dirty="0"/>
              <a:t>UPNEEQ-oxymetazoline hydrochloride ophthalmic solution 0.1% for acquired blepharoptosis.  Dr. </a:t>
            </a:r>
            <a:r>
              <a:rPr lang="en-US" dirty="0" err="1"/>
              <a:t>Santisi</a:t>
            </a:r>
            <a:r>
              <a:rPr lang="en-US" dirty="0"/>
              <a:t> posted it in his presentation this morning.</a:t>
            </a:r>
          </a:p>
          <a:p>
            <a:endParaRPr lang="en-US" dirty="0"/>
          </a:p>
          <a:p>
            <a:r>
              <a:rPr lang="en-US" dirty="0" err="1"/>
              <a:t>Zerviate</a:t>
            </a:r>
            <a:r>
              <a:rPr lang="en-US" dirty="0"/>
              <a:t> - Cetirizine Ophthalmic solution 0.24% for ocular allergies</a:t>
            </a:r>
          </a:p>
          <a:p>
            <a:endParaRPr lang="en-US" dirty="0"/>
          </a:p>
          <a:p>
            <a:endParaRPr lang="en-US" dirty="0"/>
          </a:p>
        </p:txBody>
      </p:sp>
    </p:spTree>
    <p:extLst>
      <p:ext uri="{BB962C8B-B14F-4D97-AF65-F5344CB8AC3E}">
        <p14:creationId xmlns:p14="http://schemas.microsoft.com/office/powerpoint/2010/main" val="230834601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71CF3-2153-3710-5564-CE2EB6DEBC99}"/>
              </a:ext>
            </a:extLst>
          </p:cNvPr>
          <p:cNvSpPr>
            <a:spLocks noGrp="1"/>
          </p:cNvSpPr>
          <p:nvPr>
            <p:ph type="title"/>
          </p:nvPr>
        </p:nvSpPr>
        <p:spPr/>
        <p:txBody>
          <a:bodyPr/>
          <a:lstStyle/>
          <a:p>
            <a:r>
              <a:rPr lang="en-US" dirty="0"/>
              <a:t>Also</a:t>
            </a:r>
          </a:p>
        </p:txBody>
      </p:sp>
      <p:sp>
        <p:nvSpPr>
          <p:cNvPr id="3" name="Content Placeholder 2">
            <a:extLst>
              <a:ext uri="{FF2B5EF4-FFF2-40B4-BE49-F238E27FC236}">
                <a16:creationId xmlns:a16="http://schemas.microsoft.com/office/drawing/2014/main" id="{71E11BF5-895C-7D69-EE7C-D732299CC8F4}"/>
              </a:ext>
            </a:extLst>
          </p:cNvPr>
          <p:cNvSpPr>
            <a:spLocks noGrp="1"/>
          </p:cNvSpPr>
          <p:nvPr>
            <p:ph idx="1"/>
          </p:nvPr>
        </p:nvSpPr>
        <p:spPr/>
        <p:txBody>
          <a:bodyPr/>
          <a:lstStyle/>
          <a:p>
            <a:pPr marL="0" indent="0">
              <a:buNone/>
            </a:pPr>
            <a:endParaRPr lang="en-US" dirty="0"/>
          </a:p>
          <a:p>
            <a:r>
              <a:rPr lang="en-US" dirty="0" err="1"/>
              <a:t>Tyrvaya</a:t>
            </a:r>
            <a:r>
              <a:rPr lang="en-US" dirty="0"/>
              <a:t> – varenicline</a:t>
            </a:r>
          </a:p>
          <a:p>
            <a:endParaRPr lang="en-US" dirty="0"/>
          </a:p>
          <a:p>
            <a:r>
              <a:rPr lang="en-US" dirty="0" err="1"/>
              <a:t>Xdemvy</a:t>
            </a:r>
            <a:r>
              <a:rPr lang="en-US" dirty="0"/>
              <a:t>- </a:t>
            </a:r>
            <a:r>
              <a:rPr lang="en-US" dirty="0" err="1"/>
              <a:t>lotilaner</a:t>
            </a:r>
            <a:endParaRPr lang="en-US" dirty="0"/>
          </a:p>
          <a:p>
            <a:endParaRPr lang="en-US" dirty="0"/>
          </a:p>
          <a:p>
            <a:r>
              <a:rPr lang="en-US" dirty="0" err="1"/>
              <a:t>Miebo</a:t>
            </a:r>
            <a:r>
              <a:rPr lang="en-US" dirty="0"/>
              <a:t> - </a:t>
            </a:r>
            <a:r>
              <a:rPr lang="en-US" dirty="0" err="1"/>
              <a:t>perfluorohexyloctane</a:t>
            </a:r>
            <a:endParaRPr lang="en-US" dirty="0"/>
          </a:p>
        </p:txBody>
      </p:sp>
    </p:spTree>
    <p:extLst>
      <p:ext uri="{BB962C8B-B14F-4D97-AF65-F5344CB8AC3E}">
        <p14:creationId xmlns:p14="http://schemas.microsoft.com/office/powerpoint/2010/main" val="9581006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653F1-CECA-4B2E-99A8-0763C695AB69}"/>
              </a:ext>
            </a:extLst>
          </p:cNvPr>
          <p:cNvSpPr>
            <a:spLocks noGrp="1"/>
          </p:cNvSpPr>
          <p:nvPr>
            <p:ph type="title"/>
          </p:nvPr>
        </p:nvSpPr>
        <p:spPr/>
        <p:txBody>
          <a:bodyPr/>
          <a:lstStyle/>
          <a:p>
            <a:r>
              <a:rPr lang="en-US" dirty="0"/>
              <a:t>Reminder</a:t>
            </a:r>
          </a:p>
        </p:txBody>
      </p:sp>
      <p:sp>
        <p:nvSpPr>
          <p:cNvPr id="3" name="Content Placeholder 2">
            <a:extLst>
              <a:ext uri="{FF2B5EF4-FFF2-40B4-BE49-F238E27FC236}">
                <a16:creationId xmlns:a16="http://schemas.microsoft.com/office/drawing/2014/main" id="{0B11147F-4CF1-4CB9-AF9A-DC397F0E7E71}"/>
              </a:ext>
            </a:extLst>
          </p:cNvPr>
          <p:cNvSpPr>
            <a:spLocks noGrp="1"/>
          </p:cNvSpPr>
          <p:nvPr>
            <p:ph idx="1"/>
          </p:nvPr>
        </p:nvSpPr>
        <p:spPr/>
        <p:txBody>
          <a:bodyPr/>
          <a:lstStyle/>
          <a:p>
            <a:r>
              <a:rPr lang="en-US" dirty="0"/>
              <a:t>The Board of Optometry met on July 18, 2019 in Orlando regarding adding </a:t>
            </a:r>
            <a:r>
              <a:rPr lang="en-US" dirty="0" err="1"/>
              <a:t>Rocklatan</a:t>
            </a:r>
            <a:r>
              <a:rPr lang="en-US" dirty="0"/>
              <a:t> to the formulary.  The board dismissed the request as name brands cannot be added and the combined ingredients are already on the formulary (</a:t>
            </a:r>
            <a:r>
              <a:rPr lang="en-US" dirty="0" err="1"/>
              <a:t>netarsudil</a:t>
            </a:r>
            <a:r>
              <a:rPr lang="en-US" dirty="0"/>
              <a:t> 0.02% and latanoprost 0.005%)</a:t>
            </a:r>
          </a:p>
        </p:txBody>
      </p:sp>
    </p:spTree>
    <p:extLst>
      <p:ext uri="{BB962C8B-B14F-4D97-AF65-F5344CB8AC3E}">
        <p14:creationId xmlns:p14="http://schemas.microsoft.com/office/powerpoint/2010/main" val="88496563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34144" y="1449573"/>
            <a:ext cx="7195456" cy="5016758"/>
          </a:xfrm>
          <a:prstGeom prst="rect">
            <a:avLst/>
          </a:prstGeom>
        </p:spPr>
        <p:txBody>
          <a:bodyPr wrap="square">
            <a:spAutoFit/>
          </a:bodyPr>
          <a:lstStyle/>
          <a:p>
            <a:pPr algn="just"/>
            <a:endParaRPr lang="en-US" sz="2000" dirty="0"/>
          </a:p>
          <a:p>
            <a:pPr algn="just"/>
            <a:r>
              <a:rPr lang="en-US" sz="2000" dirty="0"/>
              <a:t>Important Notice for Initial Licensure Applicants and Renewals:</a:t>
            </a:r>
          </a:p>
          <a:p>
            <a:pPr algn="just"/>
            <a:r>
              <a:rPr lang="en-US" sz="2000" dirty="0"/>
              <a:t>Effective July 1, 2012, Section 456.0635, Florida Statutes, provides that health care boards or the department shall refuse to issue a license, certificate or registration and shall refuse to admit a candidate for examination if the applicant:</a:t>
            </a:r>
          </a:p>
          <a:p>
            <a:pPr algn="just"/>
            <a:endParaRPr lang="en-US" sz="2000" dirty="0"/>
          </a:p>
          <a:p>
            <a:pPr algn="just"/>
            <a:r>
              <a:rPr lang="en-US" sz="2000" dirty="0"/>
              <a:t>1.  Has been convicted of, or entered a plea of guilty or nolo contendere to, regardless of adjudication, a felony under Chapter 409, F.S., (relating to social and economic assistance), Chapter 817, F.S., (relating to fraudulent practices), Chapter 893, F.S., (relating to drug abuse prevention and control) or a similar felony offense(s) in another state or jurisdiction unless the candidate or applicant has successfully completed a drug court program for that felony and provides proof that the plea has been withdrawn or the charges have been dismissed. </a:t>
            </a:r>
          </a:p>
        </p:txBody>
      </p:sp>
      <p:sp>
        <p:nvSpPr>
          <p:cNvPr id="2" name="TextBox 1"/>
          <p:cNvSpPr txBox="1"/>
          <p:nvPr/>
        </p:nvSpPr>
        <p:spPr>
          <a:xfrm>
            <a:off x="1034144" y="959078"/>
            <a:ext cx="6727370" cy="523220"/>
          </a:xfrm>
          <a:prstGeom prst="rect">
            <a:avLst/>
          </a:prstGeom>
          <a:noFill/>
        </p:spPr>
        <p:txBody>
          <a:bodyPr wrap="square" rtlCol="0">
            <a:spAutoFit/>
          </a:bodyPr>
          <a:lstStyle/>
          <a:p>
            <a:pPr algn="ctr"/>
            <a:r>
              <a:rPr lang="en-US" sz="2800" dirty="0"/>
              <a:t>Section 456.0635, Florida Statutes</a:t>
            </a:r>
          </a:p>
        </p:txBody>
      </p:sp>
    </p:spTree>
    <p:extLst>
      <p:ext uri="{BB962C8B-B14F-4D97-AF65-F5344CB8AC3E}">
        <p14:creationId xmlns:p14="http://schemas.microsoft.com/office/powerpoint/2010/main" val="154676116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1752600"/>
            <a:ext cx="7119257" cy="4401205"/>
          </a:xfrm>
          <a:prstGeom prst="rect">
            <a:avLst/>
          </a:prstGeom>
        </p:spPr>
        <p:txBody>
          <a:bodyPr wrap="square">
            <a:spAutoFit/>
          </a:bodyPr>
          <a:lstStyle/>
          <a:p>
            <a:pPr algn="just"/>
            <a:r>
              <a:rPr lang="en-US" sz="2000" dirty="0"/>
              <a:t>Any such conviction or plea shall exclude the applicant or candidate from licensure, examination, certification, or registration, unless the sentence and any subsequent period of probation for such conviction or plea ended:</a:t>
            </a:r>
          </a:p>
          <a:p>
            <a:pPr algn="just">
              <a:spcBef>
                <a:spcPts val="900"/>
              </a:spcBef>
            </a:pPr>
            <a:r>
              <a:rPr lang="en-US" sz="2000" dirty="0"/>
              <a:t>For the felonies of the first or second degree, more than 15 years from the date of the plea, sentence and completion of any subsequent probation;</a:t>
            </a:r>
          </a:p>
          <a:p>
            <a:pPr algn="just">
              <a:spcBef>
                <a:spcPts val="900"/>
              </a:spcBef>
            </a:pPr>
            <a:r>
              <a:rPr lang="en-US" sz="2000" dirty="0"/>
              <a:t>For the felonies of the third degree, more than 10 years from the date of the plea, sentence and completion of any subsequent probation;</a:t>
            </a:r>
          </a:p>
          <a:p>
            <a:pPr algn="just">
              <a:spcBef>
                <a:spcPts val="900"/>
              </a:spcBef>
            </a:pPr>
            <a:r>
              <a:rPr lang="en-US" sz="2000" dirty="0"/>
              <a:t>For the felonies of the third degree under Section 893.13(6)(a), F.S., more than 5 years from the date of the plea, sentence and completion of any subsequent probation;</a:t>
            </a:r>
          </a:p>
        </p:txBody>
      </p:sp>
      <p:sp>
        <p:nvSpPr>
          <p:cNvPr id="3" name="TextBox 2"/>
          <p:cNvSpPr txBox="1"/>
          <p:nvPr/>
        </p:nvSpPr>
        <p:spPr>
          <a:xfrm>
            <a:off x="1328057" y="957590"/>
            <a:ext cx="6781800" cy="523220"/>
          </a:xfrm>
          <a:prstGeom prst="rect">
            <a:avLst/>
          </a:prstGeom>
          <a:noFill/>
        </p:spPr>
        <p:txBody>
          <a:bodyPr wrap="square" rtlCol="0">
            <a:spAutoFit/>
          </a:bodyPr>
          <a:lstStyle/>
          <a:p>
            <a:pPr algn="ctr"/>
            <a:r>
              <a:rPr lang="en-US" sz="2800" dirty="0"/>
              <a:t>Section 456.0635, Florida Statutes (cont’d)</a:t>
            </a:r>
          </a:p>
        </p:txBody>
      </p:sp>
    </p:spTree>
    <p:extLst>
      <p:ext uri="{BB962C8B-B14F-4D97-AF65-F5344CB8AC3E}">
        <p14:creationId xmlns:p14="http://schemas.microsoft.com/office/powerpoint/2010/main" val="268695589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6800" y="2209800"/>
            <a:ext cx="7086600" cy="3785652"/>
          </a:xfrm>
          <a:prstGeom prst="rect">
            <a:avLst/>
          </a:prstGeom>
        </p:spPr>
        <p:txBody>
          <a:bodyPr wrap="square">
            <a:spAutoFit/>
          </a:bodyPr>
          <a:lstStyle/>
          <a:p>
            <a:pPr algn="just"/>
            <a:r>
              <a:rPr lang="en-US" sz="2000" dirty="0"/>
              <a:t>2.  Has been convicted of, or entered a plea of guilty or nolo contendere to, regardless of adjudication, a felony under 21 U.S.C. ss. 801-970 (relating to controlled substances) or 42 U.S.C. ss. 1395-1396 (relating to public health, welfare, Medicare and Medicaid issues), unless the sentence and any subsequent period of probation for such conviction or pleas ended more than 15 years prior to the date of the application; </a:t>
            </a:r>
          </a:p>
          <a:p>
            <a:pPr algn="just"/>
            <a:endParaRPr lang="en-US" sz="2000" dirty="0"/>
          </a:p>
          <a:p>
            <a:pPr algn="just"/>
            <a:r>
              <a:rPr lang="en-US" sz="2000" dirty="0"/>
              <a:t>3.  Has been terminated for cause from the Florida Medicaid program pursuant to s. 409.913, F.S., unless the candidate or applicant has been in good standing with the Florida Medicaid program for the most recent 5 years; </a:t>
            </a:r>
          </a:p>
        </p:txBody>
      </p:sp>
      <p:sp>
        <p:nvSpPr>
          <p:cNvPr id="3" name="TextBox 2"/>
          <p:cNvSpPr txBox="1"/>
          <p:nvPr/>
        </p:nvSpPr>
        <p:spPr>
          <a:xfrm>
            <a:off x="1262743" y="958649"/>
            <a:ext cx="6858000" cy="523220"/>
          </a:xfrm>
          <a:prstGeom prst="rect">
            <a:avLst/>
          </a:prstGeom>
          <a:noFill/>
        </p:spPr>
        <p:txBody>
          <a:bodyPr wrap="square" rtlCol="0">
            <a:spAutoFit/>
          </a:bodyPr>
          <a:lstStyle/>
          <a:p>
            <a:pPr algn="ctr"/>
            <a:r>
              <a:rPr lang="en-US" sz="2800" dirty="0"/>
              <a:t>Section 456.0635, Florida Statutes (cont’d)</a:t>
            </a:r>
          </a:p>
        </p:txBody>
      </p:sp>
    </p:spTree>
    <p:extLst>
      <p:ext uri="{BB962C8B-B14F-4D97-AF65-F5344CB8AC3E}">
        <p14:creationId xmlns:p14="http://schemas.microsoft.com/office/powerpoint/2010/main" val="256063682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9842" y="1676400"/>
            <a:ext cx="7543799" cy="4555093"/>
          </a:xfrm>
          <a:prstGeom prst="rect">
            <a:avLst/>
          </a:prstGeom>
        </p:spPr>
        <p:txBody>
          <a:bodyPr wrap="square">
            <a:spAutoFit/>
          </a:bodyPr>
          <a:lstStyle/>
          <a:p>
            <a:pPr algn="just"/>
            <a:r>
              <a:rPr lang="en-US" sz="2000" dirty="0"/>
              <a:t>4.  Has been terminated for cause, pursuant to the appeals procedures established by the state or from any other state Medicaid program, unless the candidate or applicant has been in good standing with a state Medicaid program for the most recent 5 years and the termination occurred at least 20 years before the date of the application; </a:t>
            </a:r>
          </a:p>
          <a:p>
            <a:pPr algn="just">
              <a:spcBef>
                <a:spcPts val="600"/>
              </a:spcBef>
            </a:pPr>
            <a:r>
              <a:rPr lang="en-US" sz="2000" dirty="0"/>
              <a:t>5.  Is currently listed on the United States Department of Health and Human Services Office of Inspector General's List of Excluded Individuals and Entities. </a:t>
            </a:r>
          </a:p>
          <a:p>
            <a:pPr algn="just">
              <a:spcBef>
                <a:spcPts val="600"/>
              </a:spcBef>
            </a:pPr>
            <a:r>
              <a:rPr lang="en-US" sz="2000" dirty="0"/>
              <a:t>NOTE:  This section does not apply to candidates or applicants for initial licensure or certification who were enrolled in an educational or training program on or before July 1, 2009, which was recognized by a board or, if there is no board, recognized by the department, and who applied for licensure after July 1, 2012.</a:t>
            </a:r>
          </a:p>
        </p:txBody>
      </p:sp>
      <p:sp>
        <p:nvSpPr>
          <p:cNvPr id="3" name="TextBox 2"/>
          <p:cNvSpPr txBox="1"/>
          <p:nvPr/>
        </p:nvSpPr>
        <p:spPr>
          <a:xfrm>
            <a:off x="1338943" y="890512"/>
            <a:ext cx="6705599" cy="523220"/>
          </a:xfrm>
          <a:prstGeom prst="rect">
            <a:avLst/>
          </a:prstGeom>
          <a:noFill/>
        </p:spPr>
        <p:txBody>
          <a:bodyPr wrap="square" rtlCol="0">
            <a:spAutoFit/>
          </a:bodyPr>
          <a:lstStyle/>
          <a:p>
            <a:pPr algn="ctr"/>
            <a:r>
              <a:rPr lang="en-US" sz="2800" dirty="0"/>
              <a:t>Section 456.0635, Florida Statutes (cont’d)</a:t>
            </a:r>
          </a:p>
        </p:txBody>
      </p:sp>
    </p:spTree>
    <p:extLst>
      <p:ext uri="{BB962C8B-B14F-4D97-AF65-F5344CB8AC3E}">
        <p14:creationId xmlns:p14="http://schemas.microsoft.com/office/powerpoint/2010/main" val="422129474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932688"/>
          </a:xfrm>
        </p:spPr>
        <p:txBody>
          <a:bodyPr/>
          <a:lstStyle/>
          <a:p>
            <a:pPr algn="ctr"/>
            <a:r>
              <a:rPr lang="en-US" dirty="0"/>
              <a:t>Chapter 483</a:t>
            </a:r>
          </a:p>
        </p:txBody>
      </p:sp>
      <p:sp>
        <p:nvSpPr>
          <p:cNvPr id="3" name="Content Placeholder 2"/>
          <p:cNvSpPr>
            <a:spLocks noGrp="1"/>
          </p:cNvSpPr>
          <p:nvPr>
            <p:ph idx="1"/>
          </p:nvPr>
        </p:nvSpPr>
        <p:spPr/>
        <p:txBody>
          <a:bodyPr>
            <a:normAutofit/>
          </a:bodyPr>
          <a:lstStyle/>
          <a:p>
            <a:pPr algn="just"/>
            <a:r>
              <a:rPr lang="en-US" dirty="0"/>
              <a:t>On April 19, 2013, Governor Rick Scott signed HB-239 into law, which significantly increased the scope of practice in several aspects for certain certified optometrists. One of those changes affects an optometrist’s ability to own and operate a clinical laboratory.</a:t>
            </a:r>
          </a:p>
          <a:p>
            <a:pPr algn="just"/>
            <a:endParaRPr lang="en-US" dirty="0"/>
          </a:p>
          <a:p>
            <a:pPr algn="just"/>
            <a:r>
              <a:rPr lang="en-US" dirty="0"/>
              <a:t>Specifically, the law amended Section 483.035, F.S. to allow certified optometrists to own and operate a clinical laboratory by modifying the definition of “licensed practitioner” to include practitioners licensed under Chapter 463, F.S. Additionally, Section 483.181, F.S., was amended to allow certified optometrists to order clinical laboratory testing.</a:t>
            </a:r>
          </a:p>
          <a:p>
            <a:endParaRPr lang="en-US" dirty="0"/>
          </a:p>
        </p:txBody>
      </p:sp>
    </p:spTree>
    <p:extLst>
      <p:ext uri="{BB962C8B-B14F-4D97-AF65-F5344CB8AC3E}">
        <p14:creationId xmlns:p14="http://schemas.microsoft.com/office/powerpoint/2010/main" val="199224260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932688"/>
          </a:xfrm>
        </p:spPr>
        <p:txBody>
          <a:bodyPr/>
          <a:lstStyle/>
          <a:p>
            <a:pPr algn="ctr"/>
            <a:r>
              <a:rPr lang="en-US" dirty="0"/>
              <a:t>Chapter 463</a:t>
            </a:r>
          </a:p>
        </p:txBody>
      </p:sp>
      <p:sp>
        <p:nvSpPr>
          <p:cNvPr id="3" name="Content Placeholder 2"/>
          <p:cNvSpPr>
            <a:spLocks noGrp="1"/>
          </p:cNvSpPr>
          <p:nvPr>
            <p:ph idx="1"/>
          </p:nvPr>
        </p:nvSpPr>
        <p:spPr>
          <a:xfrm>
            <a:off x="457200" y="1676400"/>
            <a:ext cx="8229600" cy="4389120"/>
          </a:xfrm>
        </p:spPr>
        <p:txBody>
          <a:bodyPr>
            <a:normAutofit/>
          </a:bodyPr>
          <a:lstStyle/>
          <a:p>
            <a:endParaRPr lang="en-US" dirty="0"/>
          </a:p>
          <a:p>
            <a:pPr algn="just"/>
            <a:r>
              <a:rPr lang="en-US" dirty="0"/>
              <a:t>The 2013 legislative session brought very important changes for the practice of optometry. On April 19, 2013, Governor Rick Scott signed HB-239 into law, which significantly increased the scope of practice of optometry. One of those changes impacts the requirements for co-management of postoperative care by an optometrist.</a:t>
            </a:r>
          </a:p>
          <a:p>
            <a:pPr algn="just"/>
            <a:endParaRPr lang="en-US" dirty="0"/>
          </a:p>
          <a:p>
            <a:pPr algn="just"/>
            <a:r>
              <a:rPr lang="en-US" dirty="0"/>
              <a:t>The law added several requirements for co-management between an ophthalmologist who performed a surgical procedure and an optometrist who will provide at least part of the postoperative care. The terms of the co-management agreement will be governed by a transfer of care letter between the two health care practitioners, as well as any other legal  requirements that may exist.</a:t>
            </a:r>
          </a:p>
        </p:txBody>
      </p:sp>
    </p:spTree>
    <p:extLst>
      <p:ext uri="{BB962C8B-B14F-4D97-AF65-F5344CB8AC3E}">
        <p14:creationId xmlns:p14="http://schemas.microsoft.com/office/powerpoint/2010/main" val="216906346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90600" y="2362200"/>
            <a:ext cx="7239000" cy="2916183"/>
          </a:xfrm>
          <a:prstGeom prst="rect">
            <a:avLst/>
          </a:prstGeom>
        </p:spPr>
        <p:txBody>
          <a:bodyPr wrap="square">
            <a:spAutoFit/>
          </a:bodyPr>
          <a:lstStyle/>
          <a:p>
            <a:pPr algn="just"/>
            <a:r>
              <a:rPr lang="en-US" sz="2200" dirty="0"/>
              <a:t>The patient must be fully informed of, and consent in writing to, the co-management of postoperative care. The transfer of care letter must state that:</a:t>
            </a:r>
          </a:p>
          <a:p>
            <a:pPr marL="342900" indent="-342900" algn="just">
              <a:spcBef>
                <a:spcPts val="900"/>
              </a:spcBef>
              <a:buFont typeface="Arial" panose="020B0604020202020204" pitchFamily="34" charset="0"/>
              <a:buChar char="•"/>
            </a:pPr>
            <a:r>
              <a:rPr lang="en-US" sz="2200" dirty="0"/>
              <a:t>It is not medically necessary for the operating ophthalmologist to deliver postoperative care; and</a:t>
            </a:r>
          </a:p>
          <a:p>
            <a:pPr marL="342900" indent="-342900" algn="just">
              <a:buFont typeface="Arial" panose="020B0604020202020204" pitchFamily="34" charset="0"/>
              <a:buChar char="•"/>
            </a:pPr>
            <a:endParaRPr lang="en-US" sz="2200" dirty="0"/>
          </a:p>
          <a:p>
            <a:pPr marL="342900" indent="-342900" algn="just">
              <a:buFont typeface="Arial" panose="020B0604020202020204" pitchFamily="34" charset="0"/>
              <a:buChar char="•"/>
            </a:pPr>
            <a:r>
              <a:rPr lang="en-US" sz="2200" dirty="0"/>
              <a:t>It is clinically appropriate for the optometrist to provide the postoperative care.</a:t>
            </a:r>
          </a:p>
        </p:txBody>
      </p:sp>
      <p:sp>
        <p:nvSpPr>
          <p:cNvPr id="2" name="TextBox 1"/>
          <p:cNvSpPr txBox="1"/>
          <p:nvPr/>
        </p:nvSpPr>
        <p:spPr>
          <a:xfrm>
            <a:off x="762000" y="1337416"/>
            <a:ext cx="7467600" cy="584775"/>
          </a:xfrm>
          <a:prstGeom prst="rect">
            <a:avLst/>
          </a:prstGeom>
          <a:noFill/>
        </p:spPr>
        <p:txBody>
          <a:bodyPr wrap="square" rtlCol="0">
            <a:spAutoFit/>
          </a:bodyPr>
          <a:lstStyle/>
          <a:p>
            <a:pPr algn="ctr"/>
            <a:r>
              <a:rPr lang="en-US" sz="3200" dirty="0"/>
              <a:t>Chapter 463 – Co-Management (cont’d)</a:t>
            </a:r>
          </a:p>
        </p:txBody>
      </p:sp>
    </p:spTree>
    <p:extLst>
      <p:ext uri="{BB962C8B-B14F-4D97-AF65-F5344CB8AC3E}">
        <p14:creationId xmlns:p14="http://schemas.microsoft.com/office/powerpoint/2010/main" val="28367333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828800"/>
            <a:ext cx="8001000" cy="4501232"/>
          </a:xfrm>
          <a:prstGeom prst="rect">
            <a:avLst/>
          </a:prstGeom>
        </p:spPr>
        <p:txBody>
          <a:bodyPr wrap="square">
            <a:spAutoFit/>
          </a:bodyPr>
          <a:lstStyle/>
          <a:p>
            <a:pPr marL="342900" indent="-342900" algn="just">
              <a:buFont typeface="Arial" panose="020B0604020202020204" pitchFamily="34" charset="0"/>
              <a:buChar char="•"/>
            </a:pPr>
            <a:r>
              <a:rPr lang="en-US" sz="2200" dirty="0"/>
              <a:t>Prior to the commencement of postoperative care, the patient must be informed, in writing, that:</a:t>
            </a:r>
          </a:p>
          <a:p>
            <a:pPr marL="342900" indent="-342900" algn="just">
              <a:spcBef>
                <a:spcPts val="900"/>
              </a:spcBef>
              <a:buFont typeface="Arial" panose="020B0604020202020204" pitchFamily="34" charset="0"/>
              <a:buChar char="•"/>
            </a:pPr>
            <a:r>
              <a:rPr lang="en-US" sz="2200" dirty="0"/>
              <a:t>The patient has the right to have all postoperative care delivered by the operating ophthalmologist;</a:t>
            </a:r>
          </a:p>
          <a:p>
            <a:pPr marL="342900" indent="-342900" algn="just">
              <a:spcBef>
                <a:spcPts val="900"/>
              </a:spcBef>
              <a:buFont typeface="Arial" panose="020B0604020202020204" pitchFamily="34" charset="0"/>
              <a:buChar char="•"/>
            </a:pPr>
            <a:r>
              <a:rPr lang="en-US" sz="2200" dirty="0"/>
              <a:t>The patient must also be informed of the fees being charged by the physician that performed the surgery and the optometrist for providing postoperative care; and</a:t>
            </a:r>
          </a:p>
          <a:p>
            <a:pPr marL="342900" indent="-342900" algn="just">
              <a:spcBef>
                <a:spcPts val="900"/>
              </a:spcBef>
              <a:buFont typeface="Arial" panose="020B0604020202020204" pitchFamily="34" charset="0"/>
              <a:buChar char="•"/>
            </a:pPr>
            <a:r>
              <a:rPr lang="en-US" sz="2200" dirty="0"/>
              <a:t>The patient must be provided with an accurate and comprehensive itemized statement of the specific postoperative care being provided by the physician that performed the surgery and the optometrist, along with the charge(s) for each service.</a:t>
            </a:r>
          </a:p>
        </p:txBody>
      </p:sp>
      <p:sp>
        <p:nvSpPr>
          <p:cNvPr id="3" name="TextBox 2"/>
          <p:cNvSpPr txBox="1"/>
          <p:nvPr/>
        </p:nvSpPr>
        <p:spPr>
          <a:xfrm>
            <a:off x="990600" y="1020203"/>
            <a:ext cx="7162800" cy="584775"/>
          </a:xfrm>
          <a:prstGeom prst="rect">
            <a:avLst/>
          </a:prstGeom>
          <a:noFill/>
        </p:spPr>
        <p:txBody>
          <a:bodyPr wrap="square" rtlCol="0">
            <a:spAutoFit/>
          </a:bodyPr>
          <a:lstStyle/>
          <a:p>
            <a:pPr algn="ctr"/>
            <a:r>
              <a:rPr lang="en-US" sz="3200" dirty="0"/>
              <a:t>Chapter 463 – Co-Management (cont’d)</a:t>
            </a:r>
          </a:p>
        </p:txBody>
      </p:sp>
    </p:spTree>
    <p:extLst>
      <p:ext uri="{BB962C8B-B14F-4D97-AF65-F5344CB8AC3E}">
        <p14:creationId xmlns:p14="http://schemas.microsoft.com/office/powerpoint/2010/main" val="161497285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856488"/>
          </a:xfrm>
        </p:spPr>
        <p:txBody>
          <a:bodyPr/>
          <a:lstStyle/>
          <a:p>
            <a:pPr algn="ctr"/>
            <a:r>
              <a:rPr lang="en-US" dirty="0"/>
              <a:t>Chapter 463</a:t>
            </a:r>
          </a:p>
        </p:txBody>
      </p:sp>
      <p:sp>
        <p:nvSpPr>
          <p:cNvPr id="3" name="Content Placeholder 2"/>
          <p:cNvSpPr>
            <a:spLocks noGrp="1"/>
          </p:cNvSpPr>
          <p:nvPr>
            <p:ph idx="1"/>
          </p:nvPr>
        </p:nvSpPr>
        <p:spPr/>
        <p:txBody>
          <a:bodyPr>
            <a:normAutofit/>
          </a:bodyPr>
          <a:lstStyle/>
          <a:p>
            <a:pPr marL="0" indent="0" algn="just">
              <a:buNone/>
            </a:pPr>
            <a:r>
              <a:rPr lang="en-US" dirty="0"/>
              <a:t>On April 19, 2013, Governor Rick Scott signed HB-239 into law, which significantly increased the scope of practice of optometry. One of those changes impacts when and how adverse incidents in the practice of optometry are reported to the Department of Health.</a:t>
            </a:r>
          </a:p>
          <a:p>
            <a:pPr marL="0" indent="0" algn="just">
              <a:buNone/>
            </a:pPr>
            <a:endParaRPr lang="en-US" dirty="0"/>
          </a:p>
          <a:p>
            <a:pPr marL="0" indent="0" algn="just">
              <a:buNone/>
            </a:pPr>
            <a:r>
              <a:rPr lang="en-US" dirty="0"/>
              <a:t>Effective January 1, 2014, certified optometrists will be required to report to the Department of Health any adverse incidents in the practice of optometry.  An adverse incident is defined to mean, “any of the following events when it is reasonable to believe that the event is attributable to the prescription of an oral ocular pharmaceutical agent” by a certified optometrist:</a:t>
            </a:r>
          </a:p>
        </p:txBody>
      </p:sp>
    </p:spTree>
    <p:extLst>
      <p:ext uri="{BB962C8B-B14F-4D97-AF65-F5344CB8AC3E}">
        <p14:creationId xmlns:p14="http://schemas.microsoft.com/office/powerpoint/2010/main" val="152185776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5800" y="1905000"/>
            <a:ext cx="7696200" cy="4154984"/>
          </a:xfrm>
          <a:prstGeom prst="rect">
            <a:avLst/>
          </a:prstGeom>
        </p:spPr>
        <p:txBody>
          <a:bodyPr wrap="square">
            <a:spAutoFit/>
          </a:bodyPr>
          <a:lstStyle/>
          <a:p>
            <a:r>
              <a:rPr lang="en-US" sz="2400" dirty="0"/>
              <a:t>Any condition requiring a patient’s transfer to a hospital</a:t>
            </a:r>
          </a:p>
          <a:p>
            <a:endParaRPr lang="en-US" sz="2400" dirty="0"/>
          </a:p>
          <a:p>
            <a:r>
              <a:rPr lang="en-US" sz="2400" dirty="0"/>
              <a:t>Any condition that requires care and treatment from a physician, other than a referral or consultation</a:t>
            </a:r>
          </a:p>
          <a:p>
            <a:endParaRPr lang="en-US" sz="2400" dirty="0"/>
          </a:p>
          <a:p>
            <a:r>
              <a:rPr lang="en-US" sz="2400" dirty="0"/>
              <a:t>Permanent physical injury to the patient</a:t>
            </a:r>
          </a:p>
          <a:p>
            <a:endParaRPr lang="en-US" sz="2400" dirty="0"/>
          </a:p>
          <a:p>
            <a:r>
              <a:rPr lang="en-US" sz="2400" dirty="0"/>
              <a:t>Partial or complete permanent loss of sight by the patient</a:t>
            </a:r>
          </a:p>
          <a:p>
            <a:endParaRPr lang="en-US" sz="2400" dirty="0"/>
          </a:p>
          <a:p>
            <a:r>
              <a:rPr lang="en-US" sz="2400" dirty="0"/>
              <a:t>Death of a patient</a:t>
            </a:r>
          </a:p>
          <a:p>
            <a:endParaRPr lang="en-US" sz="2400" dirty="0"/>
          </a:p>
        </p:txBody>
      </p:sp>
      <p:sp>
        <p:nvSpPr>
          <p:cNvPr id="2" name="TextBox 1"/>
          <p:cNvSpPr txBox="1"/>
          <p:nvPr/>
        </p:nvSpPr>
        <p:spPr>
          <a:xfrm>
            <a:off x="729342" y="1142998"/>
            <a:ext cx="7696200" cy="584775"/>
          </a:xfrm>
          <a:prstGeom prst="rect">
            <a:avLst/>
          </a:prstGeom>
          <a:noFill/>
        </p:spPr>
        <p:txBody>
          <a:bodyPr wrap="square" rtlCol="0">
            <a:spAutoFit/>
          </a:bodyPr>
          <a:lstStyle/>
          <a:p>
            <a:pPr algn="ctr"/>
            <a:r>
              <a:rPr lang="en-US" sz="3200" dirty="0"/>
              <a:t>Reportable Adverse Events</a:t>
            </a:r>
          </a:p>
        </p:txBody>
      </p:sp>
    </p:spTree>
    <p:extLst>
      <p:ext uri="{BB962C8B-B14F-4D97-AF65-F5344CB8AC3E}">
        <p14:creationId xmlns:p14="http://schemas.microsoft.com/office/powerpoint/2010/main" val="331930694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95400" y="1859340"/>
            <a:ext cx="6400800" cy="3939540"/>
          </a:xfrm>
          <a:prstGeom prst="rect">
            <a:avLst/>
          </a:prstGeom>
        </p:spPr>
        <p:txBody>
          <a:bodyPr wrap="square">
            <a:spAutoFit/>
          </a:bodyPr>
          <a:lstStyle/>
          <a:p>
            <a:r>
              <a:rPr lang="en-US" sz="2400" dirty="0"/>
              <a:t>The reports must be:</a:t>
            </a:r>
          </a:p>
          <a:p>
            <a:endParaRPr lang="en-US" sz="2400" dirty="0"/>
          </a:p>
          <a:p>
            <a:pPr algn="just"/>
            <a:r>
              <a:rPr lang="en-US" sz="2400" dirty="0"/>
              <a:t>Sent by certified mail and postmarked within 15 days after the adverse incident occurs.</a:t>
            </a:r>
          </a:p>
          <a:p>
            <a:endParaRPr lang="en-US" sz="2400" dirty="0"/>
          </a:p>
          <a:p>
            <a:pPr algn="just"/>
            <a:r>
              <a:rPr lang="en-US" sz="2400" dirty="0"/>
              <a:t>Mail the completed Adverse Incident Form to:</a:t>
            </a:r>
          </a:p>
          <a:p>
            <a:endParaRPr lang="en-US" sz="1000" dirty="0"/>
          </a:p>
          <a:p>
            <a:pPr algn="ctr"/>
            <a:r>
              <a:rPr lang="en-US" sz="2400" dirty="0"/>
              <a:t>Department of Health</a:t>
            </a:r>
          </a:p>
          <a:p>
            <a:pPr algn="ctr"/>
            <a:r>
              <a:rPr lang="en-US" sz="2400" dirty="0"/>
              <a:t>Consumer Services Unit</a:t>
            </a:r>
          </a:p>
          <a:p>
            <a:pPr algn="ctr"/>
            <a:r>
              <a:rPr lang="en-US" sz="2400" dirty="0"/>
              <a:t>4052 Bald Cypress Way, Bin C75</a:t>
            </a:r>
          </a:p>
          <a:p>
            <a:pPr algn="ctr"/>
            <a:r>
              <a:rPr lang="en-US" sz="2400" dirty="0"/>
              <a:t>Tallahassee, FL  32311-7840</a:t>
            </a:r>
          </a:p>
        </p:txBody>
      </p:sp>
      <p:sp>
        <p:nvSpPr>
          <p:cNvPr id="2" name="TextBox 1"/>
          <p:cNvSpPr txBox="1"/>
          <p:nvPr/>
        </p:nvSpPr>
        <p:spPr>
          <a:xfrm>
            <a:off x="1143000" y="1107289"/>
            <a:ext cx="6934200" cy="584775"/>
          </a:xfrm>
          <a:prstGeom prst="rect">
            <a:avLst/>
          </a:prstGeom>
          <a:noFill/>
        </p:spPr>
        <p:txBody>
          <a:bodyPr wrap="square" rtlCol="0">
            <a:spAutoFit/>
          </a:bodyPr>
          <a:lstStyle/>
          <a:p>
            <a:pPr algn="ctr"/>
            <a:r>
              <a:rPr lang="en-US" sz="3200" dirty="0"/>
              <a:t>Reportable Adverse Events</a:t>
            </a:r>
          </a:p>
        </p:txBody>
      </p:sp>
    </p:spTree>
    <p:extLst>
      <p:ext uri="{BB962C8B-B14F-4D97-AF65-F5344CB8AC3E}">
        <p14:creationId xmlns:p14="http://schemas.microsoft.com/office/powerpoint/2010/main" val="428333982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0"/>
            <a:ext cx="7924800" cy="856488"/>
          </a:xfrm>
        </p:spPr>
        <p:txBody>
          <a:bodyPr/>
          <a:lstStyle/>
          <a:p>
            <a:pPr algn="ctr"/>
            <a:r>
              <a:rPr lang="en-US" dirty="0"/>
              <a:t>Chapter 463</a:t>
            </a:r>
          </a:p>
        </p:txBody>
      </p:sp>
      <p:sp>
        <p:nvSpPr>
          <p:cNvPr id="3" name="Content Placeholder 2"/>
          <p:cNvSpPr>
            <a:spLocks noGrp="1"/>
          </p:cNvSpPr>
          <p:nvPr>
            <p:ph idx="1"/>
          </p:nvPr>
        </p:nvSpPr>
        <p:spPr/>
        <p:txBody>
          <a:bodyPr/>
          <a:lstStyle/>
          <a:p>
            <a:pPr algn="just"/>
            <a:r>
              <a:rPr lang="en-US" dirty="0"/>
              <a:t>The 2013 legislative session brought very important changes for the practice of optometry. On April 19, 2013, Governor Rick Scott signed HB-239 into law, which significantly increased the scope of practice of optometry. One of those changes amended Section 463.0135, Florida Statutes, expanding the scope of practice to allow a certified optometrist to perform any eye examination, including a dilated examination, as required or authorized by law for boxing exhibitions</a:t>
            </a:r>
          </a:p>
        </p:txBody>
      </p:sp>
    </p:spTree>
    <p:extLst>
      <p:ext uri="{BB962C8B-B14F-4D97-AF65-F5344CB8AC3E}">
        <p14:creationId xmlns:p14="http://schemas.microsoft.com/office/powerpoint/2010/main" val="282245801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856488"/>
          </a:xfrm>
        </p:spPr>
        <p:txBody>
          <a:bodyPr/>
          <a:lstStyle/>
          <a:p>
            <a:pPr algn="ctr"/>
            <a:r>
              <a:rPr lang="en-US" dirty="0"/>
              <a:t>Chapter 463</a:t>
            </a:r>
          </a:p>
        </p:txBody>
      </p:sp>
      <p:sp>
        <p:nvSpPr>
          <p:cNvPr id="3" name="Content Placeholder 2"/>
          <p:cNvSpPr>
            <a:spLocks noGrp="1"/>
          </p:cNvSpPr>
          <p:nvPr>
            <p:ph idx="1"/>
          </p:nvPr>
        </p:nvSpPr>
        <p:spPr>
          <a:xfrm>
            <a:off x="457200" y="1676400"/>
            <a:ext cx="8229600" cy="4800600"/>
          </a:xfrm>
        </p:spPr>
        <p:txBody>
          <a:bodyPr>
            <a:normAutofit/>
          </a:bodyPr>
          <a:lstStyle/>
          <a:p>
            <a:pPr algn="just"/>
            <a:r>
              <a:rPr lang="en-US" dirty="0"/>
              <a:t>The 2013 legislative session brought very important changes for the practice of optometry. On April 19, 2013, Governor Rick Scott signed HB-239 into law, which significantly increased the scope of practice of optometry. The law now includes prescription authority for certain certified optometrists.</a:t>
            </a:r>
          </a:p>
          <a:p>
            <a:pPr algn="just"/>
            <a:endParaRPr lang="en-US" dirty="0"/>
          </a:p>
          <a:p>
            <a:pPr algn="just"/>
            <a:r>
              <a:rPr lang="en-US" dirty="0"/>
              <a:t>Any certified optometrist that completes a 20 hour course and passes a subsequent examination on general and ocular pharmaceutical agents and their side effects may prescribe certain oral drugs to treat injuries and diseases of the eye. To register for the course and examination, please visit </a:t>
            </a:r>
            <a:r>
              <a:rPr lang="en-US" u="sng" dirty="0"/>
              <a:t>http://optometristonlinece.com</a:t>
            </a:r>
            <a:r>
              <a:rPr lang="en-US" dirty="0"/>
              <a:t> for additional information. Specifically, a certified optometrist who completes the course and passes the examination mentioned above may administer or prescribe the following drugs or their generic equivalents. </a:t>
            </a:r>
          </a:p>
        </p:txBody>
      </p:sp>
    </p:spTree>
    <p:extLst>
      <p:ext uri="{BB962C8B-B14F-4D97-AF65-F5344CB8AC3E}">
        <p14:creationId xmlns:p14="http://schemas.microsoft.com/office/powerpoint/2010/main" val="338475768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333499" y="1380958"/>
            <a:ext cx="5758544" cy="5170646"/>
          </a:xfrm>
          <a:prstGeom prst="rect">
            <a:avLst/>
          </a:prstGeom>
        </p:spPr>
        <p:txBody>
          <a:bodyPr wrap="square">
            <a:spAutoFit/>
          </a:bodyPr>
          <a:lstStyle/>
          <a:p>
            <a:r>
              <a:rPr lang="en-US" sz="2200" dirty="0"/>
              <a:t>Tramadol hydrochloride</a:t>
            </a:r>
          </a:p>
          <a:p>
            <a:r>
              <a:rPr lang="en-US" sz="2200" dirty="0"/>
              <a:t>Acetaminophen 300 mg with No. 3 codeine phosphate 30 mg</a:t>
            </a:r>
          </a:p>
          <a:p>
            <a:r>
              <a:rPr lang="en-US" sz="2200" dirty="0"/>
              <a:t>Amoxicillin with or without </a:t>
            </a:r>
            <a:r>
              <a:rPr lang="en-US" sz="2200" dirty="0" err="1"/>
              <a:t>clavulanic</a:t>
            </a:r>
            <a:r>
              <a:rPr lang="en-US" sz="2200" dirty="0"/>
              <a:t> acid.</a:t>
            </a:r>
          </a:p>
          <a:p>
            <a:r>
              <a:rPr lang="en-US" sz="2200" dirty="0"/>
              <a:t>Azithromycin</a:t>
            </a:r>
          </a:p>
          <a:p>
            <a:r>
              <a:rPr lang="en-US" sz="2200" dirty="0"/>
              <a:t>Erythromycin</a:t>
            </a:r>
          </a:p>
          <a:p>
            <a:r>
              <a:rPr lang="en-US" sz="2200" dirty="0" err="1"/>
              <a:t>Dicloxacillin</a:t>
            </a:r>
            <a:endParaRPr lang="en-US" sz="2200" dirty="0"/>
          </a:p>
          <a:p>
            <a:r>
              <a:rPr lang="en-US" sz="2200" dirty="0"/>
              <a:t>Doxycycline/Tetracycline</a:t>
            </a:r>
          </a:p>
          <a:p>
            <a:r>
              <a:rPr lang="en-US" sz="2200" dirty="0"/>
              <a:t>Keflex</a:t>
            </a:r>
          </a:p>
          <a:p>
            <a:r>
              <a:rPr lang="en-US" sz="2200" dirty="0"/>
              <a:t>Minocycline</a:t>
            </a:r>
          </a:p>
          <a:p>
            <a:r>
              <a:rPr lang="en-US" sz="2200" dirty="0"/>
              <a:t>Acyclovir</a:t>
            </a:r>
          </a:p>
          <a:p>
            <a:r>
              <a:rPr lang="en-US" sz="2200" dirty="0" err="1"/>
              <a:t>Famciclovir</a:t>
            </a:r>
            <a:endParaRPr lang="en-US" sz="2200" dirty="0"/>
          </a:p>
          <a:p>
            <a:r>
              <a:rPr lang="en-US" sz="2200" dirty="0" err="1"/>
              <a:t>Valacyclovir</a:t>
            </a:r>
            <a:endParaRPr lang="en-US" sz="2200" dirty="0"/>
          </a:p>
          <a:p>
            <a:r>
              <a:rPr lang="en-US" sz="2200" dirty="0"/>
              <a:t>Acetazolamide</a:t>
            </a:r>
          </a:p>
          <a:p>
            <a:r>
              <a:rPr lang="en-US" sz="2200" dirty="0" err="1"/>
              <a:t>Methazolamide</a:t>
            </a:r>
            <a:endParaRPr lang="en-US" sz="2200" dirty="0"/>
          </a:p>
        </p:txBody>
      </p:sp>
      <p:sp>
        <p:nvSpPr>
          <p:cNvPr id="2" name="TextBox 1"/>
          <p:cNvSpPr txBox="1"/>
          <p:nvPr/>
        </p:nvSpPr>
        <p:spPr>
          <a:xfrm>
            <a:off x="1088571" y="698212"/>
            <a:ext cx="6248400" cy="584775"/>
          </a:xfrm>
          <a:prstGeom prst="rect">
            <a:avLst/>
          </a:prstGeom>
          <a:noFill/>
        </p:spPr>
        <p:txBody>
          <a:bodyPr wrap="square" rtlCol="0">
            <a:spAutoFit/>
          </a:bodyPr>
          <a:lstStyle/>
          <a:p>
            <a:pPr algn="ctr"/>
            <a:r>
              <a:rPr lang="en-US" sz="3200" dirty="0"/>
              <a:t>Oral Medications List</a:t>
            </a:r>
          </a:p>
        </p:txBody>
      </p:sp>
    </p:spTree>
    <p:extLst>
      <p:ext uri="{BB962C8B-B14F-4D97-AF65-F5344CB8AC3E}">
        <p14:creationId xmlns:p14="http://schemas.microsoft.com/office/powerpoint/2010/main" val="369398138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253580"/>
            <a:ext cx="8305800" cy="5586145"/>
          </a:xfrm>
          <a:prstGeom prst="rect">
            <a:avLst/>
          </a:prstGeom>
        </p:spPr>
        <p:txBody>
          <a:bodyPr wrap="square">
            <a:spAutoFit/>
          </a:bodyPr>
          <a:lstStyle/>
          <a:p>
            <a:pPr algn="just"/>
            <a:r>
              <a:rPr lang="en-US" sz="2100" dirty="0"/>
              <a:t>However, certified optometrists may not provide a prescription for more than a 72 hour supply of tramadol hydrochloride, acetaminophen 300 mg with no. 3 codeine phosphate 30 mg, acetazolamide, or </a:t>
            </a:r>
            <a:r>
              <a:rPr lang="en-US" sz="2100" dirty="0" err="1"/>
              <a:t>methazolamide</a:t>
            </a:r>
            <a:r>
              <a:rPr lang="en-US" sz="2100" dirty="0"/>
              <a:t> without consulting a licensed medical or osteopathic physician.</a:t>
            </a:r>
          </a:p>
          <a:p>
            <a:pPr algn="just"/>
            <a:endParaRPr lang="en-US" sz="1000" dirty="0"/>
          </a:p>
          <a:p>
            <a:pPr algn="just"/>
            <a:r>
              <a:rPr lang="en-US" sz="2100" dirty="0"/>
              <a:t>Certified optometrists are strictly prohibited from administering or prescribing any controlled substances that are not specifically listed above. Moreover, certified optometrists may not administer or prescribe any controlled substance for the treatment of chronic nonmalignant pain as defined in Section 456.44(1)(e), Florida Statutes. Additionally, certified optometrists are prohibited from prescribing, ordering, dispensing, administering, selling, or giving any drug for the purpose of treating a systemic disease. However, the law provides a single exception, which allows certified optometrist to utilize commonly accepted means and methods to immediately address anaphylaxis.</a:t>
            </a:r>
          </a:p>
        </p:txBody>
      </p:sp>
      <p:sp>
        <p:nvSpPr>
          <p:cNvPr id="3" name="TextBox 2"/>
          <p:cNvSpPr txBox="1"/>
          <p:nvPr/>
        </p:nvSpPr>
        <p:spPr>
          <a:xfrm>
            <a:off x="838200" y="668805"/>
            <a:ext cx="7467600" cy="584775"/>
          </a:xfrm>
          <a:prstGeom prst="rect">
            <a:avLst/>
          </a:prstGeom>
          <a:noFill/>
        </p:spPr>
        <p:txBody>
          <a:bodyPr wrap="square" rtlCol="0">
            <a:spAutoFit/>
          </a:bodyPr>
          <a:lstStyle/>
          <a:p>
            <a:pPr algn="ctr"/>
            <a:r>
              <a:rPr lang="en-US" sz="3200" dirty="0"/>
              <a:t>Oral Medications (cont’d)</a:t>
            </a:r>
          </a:p>
        </p:txBody>
      </p:sp>
    </p:spTree>
    <p:extLst>
      <p:ext uri="{BB962C8B-B14F-4D97-AF65-F5344CB8AC3E}">
        <p14:creationId xmlns:p14="http://schemas.microsoft.com/office/powerpoint/2010/main" val="318123240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88571" y="2057400"/>
            <a:ext cx="6912429" cy="3416320"/>
          </a:xfrm>
          <a:prstGeom prst="rect">
            <a:avLst/>
          </a:prstGeom>
        </p:spPr>
        <p:txBody>
          <a:bodyPr wrap="square">
            <a:spAutoFit/>
          </a:bodyPr>
          <a:lstStyle/>
          <a:p>
            <a:pPr algn="just"/>
            <a:r>
              <a:rPr lang="en-US" sz="2400" dirty="0"/>
              <a:t>Once the course has been taken and the examination has been passed, a certified optometrist must register with the DEA for the purpose of prescribing the controlled substances listed above. Additionally, certified optometrists have been added to the list of health care practitioners that may access the Prescription Drug Monitoring Program  (PDMP) when prescribing controlled substances.</a:t>
            </a:r>
          </a:p>
        </p:txBody>
      </p:sp>
      <p:sp>
        <p:nvSpPr>
          <p:cNvPr id="5" name="TextBox 4"/>
          <p:cNvSpPr txBox="1"/>
          <p:nvPr/>
        </p:nvSpPr>
        <p:spPr>
          <a:xfrm>
            <a:off x="1088571" y="990600"/>
            <a:ext cx="6765235" cy="584775"/>
          </a:xfrm>
          <a:prstGeom prst="rect">
            <a:avLst/>
          </a:prstGeom>
          <a:noFill/>
        </p:spPr>
        <p:txBody>
          <a:bodyPr wrap="square" rtlCol="0">
            <a:spAutoFit/>
          </a:bodyPr>
          <a:lstStyle/>
          <a:p>
            <a:pPr algn="ctr"/>
            <a:r>
              <a:rPr lang="en-US" sz="3200" dirty="0"/>
              <a:t>Oral Medications (cont’d)</a:t>
            </a:r>
          </a:p>
        </p:txBody>
      </p:sp>
    </p:spTree>
    <p:extLst>
      <p:ext uri="{BB962C8B-B14F-4D97-AF65-F5344CB8AC3E}">
        <p14:creationId xmlns:p14="http://schemas.microsoft.com/office/powerpoint/2010/main" val="384198050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704088"/>
          </a:xfrm>
        </p:spPr>
        <p:txBody>
          <a:bodyPr>
            <a:normAutofit/>
          </a:bodyPr>
          <a:lstStyle/>
          <a:p>
            <a:pPr algn="ctr"/>
            <a:r>
              <a:rPr lang="en-US" sz="4000" dirty="0"/>
              <a:t>Branch Office Licensing</a:t>
            </a:r>
          </a:p>
        </p:txBody>
      </p:sp>
      <p:sp>
        <p:nvSpPr>
          <p:cNvPr id="3" name="Content Placeholder 2"/>
          <p:cNvSpPr>
            <a:spLocks noGrp="1"/>
          </p:cNvSpPr>
          <p:nvPr>
            <p:ph idx="1"/>
          </p:nvPr>
        </p:nvSpPr>
        <p:spPr>
          <a:xfrm>
            <a:off x="457200" y="2209800"/>
            <a:ext cx="8229600" cy="3398520"/>
          </a:xfrm>
        </p:spPr>
        <p:txBody>
          <a:bodyPr/>
          <a:lstStyle/>
          <a:p>
            <a:pPr marL="0" indent="0" algn="just">
              <a:buNone/>
            </a:pPr>
            <a:r>
              <a:rPr lang="en-US" dirty="0"/>
              <a:t>As of March 13,2014, Rule 64B13-16.002 was repealed and optometrists are no longer required to renew their Branch office license.  All clear/active optometry branch office licenses would become null/void effective 3/2/15.  streamline the regulatory process.  The rule was repealed to reduce regulatory burdens, and to streamline the regulatory process. </a:t>
            </a:r>
          </a:p>
        </p:txBody>
      </p:sp>
    </p:spTree>
    <p:extLst>
      <p:ext uri="{BB962C8B-B14F-4D97-AF65-F5344CB8AC3E}">
        <p14:creationId xmlns:p14="http://schemas.microsoft.com/office/powerpoint/2010/main" val="167731258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B4194-8F0D-4D08-92B9-ED79C6AD3BCA}"/>
              </a:ext>
            </a:extLst>
          </p:cNvPr>
          <p:cNvSpPr>
            <a:spLocks noGrp="1"/>
          </p:cNvSpPr>
          <p:nvPr>
            <p:ph type="title"/>
          </p:nvPr>
        </p:nvSpPr>
        <p:spPr>
          <a:xfrm>
            <a:off x="457200" y="704088"/>
            <a:ext cx="8229600" cy="972312"/>
          </a:xfrm>
        </p:spPr>
        <p:txBody>
          <a:bodyPr>
            <a:normAutofit/>
          </a:bodyPr>
          <a:lstStyle/>
          <a:p>
            <a:pPr algn="ctr"/>
            <a:r>
              <a:rPr lang="en-US" sz="4000" dirty="0"/>
              <a:t>Let Your Out of State Friends Know</a:t>
            </a:r>
          </a:p>
        </p:txBody>
      </p:sp>
      <p:sp>
        <p:nvSpPr>
          <p:cNvPr id="3" name="Content Placeholder 2">
            <a:extLst>
              <a:ext uri="{FF2B5EF4-FFF2-40B4-BE49-F238E27FC236}">
                <a16:creationId xmlns:a16="http://schemas.microsoft.com/office/drawing/2014/main" id="{2CFF3297-63BE-4F00-AF4F-F3BAFD33113E}"/>
              </a:ext>
            </a:extLst>
          </p:cNvPr>
          <p:cNvSpPr>
            <a:spLocks noGrp="1"/>
          </p:cNvSpPr>
          <p:nvPr>
            <p:ph idx="1"/>
          </p:nvPr>
        </p:nvSpPr>
        <p:spPr>
          <a:xfrm>
            <a:off x="457200" y="2286000"/>
            <a:ext cx="8229600" cy="3322320"/>
          </a:xfrm>
        </p:spPr>
        <p:txBody>
          <a:bodyPr/>
          <a:lstStyle/>
          <a:p>
            <a:pPr marL="0" indent="0" algn="just">
              <a:buNone/>
            </a:pPr>
            <a:r>
              <a:rPr lang="en-US" dirty="0"/>
              <a:t>Previously, ODs with Florida licenses who did not practice in FL a single day of the biennium could confirm at renewal that they had read 463 F.S. and 64B-13 F.A.C.  However, to be in compliance with 463 F.S. the Board now requires that all Florida licensees must take the live course for renewal each biennium….or sit through a Board Meeting….however…...</a:t>
            </a:r>
          </a:p>
        </p:txBody>
      </p:sp>
    </p:spTree>
    <p:extLst>
      <p:ext uri="{BB962C8B-B14F-4D97-AF65-F5344CB8AC3E}">
        <p14:creationId xmlns:p14="http://schemas.microsoft.com/office/powerpoint/2010/main" val="25281633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07986-433C-42D2-B597-372018998125}"/>
              </a:ext>
            </a:extLst>
          </p:cNvPr>
          <p:cNvSpPr>
            <a:spLocks noGrp="1"/>
          </p:cNvSpPr>
          <p:nvPr>
            <p:ph type="title"/>
          </p:nvPr>
        </p:nvSpPr>
        <p:spPr>
          <a:xfrm>
            <a:off x="457200" y="838200"/>
            <a:ext cx="8229600" cy="780288"/>
          </a:xfrm>
        </p:spPr>
        <p:txBody>
          <a:bodyPr>
            <a:normAutofit/>
          </a:bodyPr>
          <a:lstStyle/>
          <a:p>
            <a:pPr algn="ctr"/>
            <a:r>
              <a:rPr lang="en-US" sz="4000" dirty="0"/>
              <a:t>All Licensees Be Aware…</a:t>
            </a:r>
          </a:p>
        </p:txBody>
      </p:sp>
      <p:sp>
        <p:nvSpPr>
          <p:cNvPr id="3" name="Content Placeholder 2">
            <a:extLst>
              <a:ext uri="{FF2B5EF4-FFF2-40B4-BE49-F238E27FC236}">
                <a16:creationId xmlns:a16="http://schemas.microsoft.com/office/drawing/2014/main" id="{9DBE6451-771B-48F8-B071-256BBA11E48D}"/>
              </a:ext>
            </a:extLst>
          </p:cNvPr>
          <p:cNvSpPr>
            <a:spLocks noGrp="1"/>
          </p:cNvSpPr>
          <p:nvPr>
            <p:ph idx="1"/>
          </p:nvPr>
        </p:nvSpPr>
        <p:spPr>
          <a:xfrm>
            <a:off x="457200" y="1935480"/>
            <a:ext cx="8229600" cy="3627120"/>
          </a:xfrm>
        </p:spPr>
        <p:txBody>
          <a:bodyPr/>
          <a:lstStyle/>
          <a:p>
            <a:pPr marL="0" indent="0" algn="just">
              <a:buNone/>
            </a:pPr>
            <a:r>
              <a:rPr lang="en-US" dirty="0"/>
              <a:t>……… the Board meeting must be in person (not a phone conference).  There must be at least one disciplinary case being heard and it must last 4 hours…</a:t>
            </a:r>
          </a:p>
          <a:p>
            <a:pPr marL="0" indent="0" algn="just">
              <a:buNone/>
            </a:pPr>
            <a:endParaRPr lang="en-US" dirty="0"/>
          </a:p>
          <a:p>
            <a:pPr marL="0" indent="0" algn="just">
              <a:buNone/>
            </a:pPr>
            <a:r>
              <a:rPr lang="en-US" dirty="0"/>
              <a:t>But wait!  That just changed also since the Board meetings rarely last 4 hours.  New wording.  “Four hours or the duration of the meeting”</a:t>
            </a:r>
          </a:p>
        </p:txBody>
      </p:sp>
    </p:spTree>
    <p:extLst>
      <p:ext uri="{BB962C8B-B14F-4D97-AF65-F5344CB8AC3E}">
        <p14:creationId xmlns:p14="http://schemas.microsoft.com/office/powerpoint/2010/main" val="34496802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CE Broker Update</a:t>
            </a:r>
          </a:p>
        </p:txBody>
      </p:sp>
      <p:sp>
        <p:nvSpPr>
          <p:cNvPr id="3" name="Content Placeholder 2"/>
          <p:cNvSpPr>
            <a:spLocks noGrp="1"/>
          </p:cNvSpPr>
          <p:nvPr>
            <p:ph idx="1"/>
          </p:nvPr>
        </p:nvSpPr>
        <p:spPr/>
        <p:txBody>
          <a:bodyPr>
            <a:normAutofit/>
          </a:bodyPr>
          <a:lstStyle/>
          <a:p>
            <a:pPr algn="just"/>
            <a:r>
              <a:rPr lang="en-US" dirty="0"/>
              <a:t>Monitor your CE hours.  No fee for this view.</a:t>
            </a:r>
          </a:p>
          <a:p>
            <a:pPr algn="just"/>
            <a:r>
              <a:rPr lang="en-US" dirty="0"/>
              <a:t>Licensed OD needs to have all their hours listed prior to renewal date.</a:t>
            </a:r>
          </a:p>
          <a:p>
            <a:pPr algn="just"/>
            <a:r>
              <a:rPr lang="en-US" dirty="0"/>
              <a:t>Providers submit proof of attendance but licensees need to confirm.</a:t>
            </a:r>
          </a:p>
          <a:p>
            <a:pPr algn="just"/>
            <a:r>
              <a:rPr lang="en-US" dirty="0"/>
              <a:t>After CE hours have been confirmed, it is easy to log in to </a:t>
            </a:r>
            <a:r>
              <a:rPr lang="en-US" u="sng" dirty="0"/>
              <a:t>FLHealthSource.com</a:t>
            </a:r>
            <a:r>
              <a:rPr lang="en-US" dirty="0"/>
              <a:t> to complete the renewal of a license.</a:t>
            </a:r>
          </a:p>
          <a:p>
            <a:pPr algn="just"/>
            <a:r>
              <a:rPr lang="en-US" dirty="0"/>
              <a:t>DEA link</a:t>
            </a:r>
          </a:p>
        </p:txBody>
      </p:sp>
    </p:spTree>
    <p:extLst>
      <p:ext uri="{BB962C8B-B14F-4D97-AF65-F5344CB8AC3E}">
        <p14:creationId xmlns:p14="http://schemas.microsoft.com/office/powerpoint/2010/main" val="7854457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66646</TotalTime>
  <Words>5532</Words>
  <Application>Microsoft Office PowerPoint</Application>
  <PresentationFormat>On-screen Show (4:3)</PresentationFormat>
  <Paragraphs>471</Paragraphs>
  <Slides>82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82</vt:i4>
      </vt:variant>
    </vt:vector>
  </HeadingPairs>
  <TitlesOfParts>
    <vt:vector size="88" baseType="lpstr">
      <vt:lpstr>Arial</vt:lpstr>
      <vt:lpstr>Calibri</vt:lpstr>
      <vt:lpstr>Calibri Light</vt:lpstr>
      <vt:lpstr>Courier New</vt:lpstr>
      <vt:lpstr>Palatino Linotype</vt:lpstr>
      <vt:lpstr>Office Theme</vt:lpstr>
      <vt:lpstr>Florida Jurisprudence 2024</vt:lpstr>
      <vt:lpstr>Florida Board of Optometry</vt:lpstr>
      <vt:lpstr>Board of Optometry</vt:lpstr>
      <vt:lpstr>Mission Statement</vt:lpstr>
      <vt:lpstr> Florida Optometric Association Board</vt:lpstr>
      <vt:lpstr>FOA Board</vt:lpstr>
      <vt:lpstr>Florida Statutes “The Laws”</vt:lpstr>
      <vt:lpstr>Florida Administrative Codes “The Rules”   </vt:lpstr>
      <vt:lpstr>Website Resources</vt:lpstr>
      <vt:lpstr>Division of Medical Quality Assurance</vt:lpstr>
      <vt:lpstr>Board Responsibilities</vt:lpstr>
      <vt:lpstr>Board Responsibilities</vt:lpstr>
      <vt:lpstr>The Sunshine Law &amp; Public Records</vt:lpstr>
      <vt:lpstr>Latest News</vt:lpstr>
      <vt:lpstr>Unlicensed Activity (ULA)</vt:lpstr>
      <vt:lpstr>Impairment Programs – 456.076 F.S.</vt:lpstr>
      <vt:lpstr>Finding the Answers You Need</vt:lpstr>
      <vt:lpstr>PowerPoint Presentation</vt:lpstr>
      <vt:lpstr>Department of Health Staff</vt:lpstr>
      <vt:lpstr>2023 Board of Optometry Meetings</vt:lpstr>
      <vt:lpstr>2024 Board of Optometry Meetings</vt:lpstr>
      <vt:lpstr>2025 Board of Optometry Meetings</vt:lpstr>
      <vt:lpstr>Topics from January 5th Meeting/phone</vt:lpstr>
      <vt:lpstr>Healthcare Complaint Portal</vt:lpstr>
      <vt:lpstr>Complaints and Enforcement</vt:lpstr>
      <vt:lpstr>Legal Sufficiency</vt:lpstr>
      <vt:lpstr>Examples of complaints that may be investigated</vt:lpstr>
      <vt:lpstr>Examples of complaints that may not be investigated</vt:lpstr>
      <vt:lpstr>Investigative Service Unit (ISU)</vt:lpstr>
      <vt:lpstr>Investigative Steps</vt:lpstr>
      <vt:lpstr>Prosecution Services Unit</vt:lpstr>
      <vt:lpstr>Probable Cause Panel</vt:lpstr>
      <vt:lpstr>Administrative Complaint Options</vt:lpstr>
      <vt:lpstr>Common Citations</vt:lpstr>
      <vt:lpstr>Common Complaints </vt:lpstr>
      <vt:lpstr>No one is protecting you but you!</vt:lpstr>
      <vt:lpstr>New Legislation Impacting Optometry</vt:lpstr>
      <vt:lpstr>New Legislation (cont’d)</vt:lpstr>
      <vt:lpstr>New Legislation (cont’d)</vt:lpstr>
      <vt:lpstr>More HB 21</vt:lpstr>
      <vt:lpstr>PowerPoint Presentation</vt:lpstr>
      <vt:lpstr>Online CE Courses</vt:lpstr>
      <vt:lpstr>Emergency On-Line CE Rule</vt:lpstr>
      <vt:lpstr>You Should Already Be Aware</vt:lpstr>
      <vt:lpstr>Prescription Drug Importation Programs</vt:lpstr>
      <vt:lpstr>Chapter 2016-240</vt:lpstr>
      <vt:lpstr>2016-240 continued</vt:lpstr>
      <vt:lpstr>Telehealth: July 1, 2019</vt:lpstr>
      <vt:lpstr>Telehealth Licensing </vt:lpstr>
      <vt:lpstr>Out of State Telehealth Providers</vt:lpstr>
      <vt:lpstr>Nonopioid Alternatives: 7/1/2019</vt:lpstr>
      <vt:lpstr>Alternative Treatment Options for Veterans</vt:lpstr>
      <vt:lpstr>Electronic Prescribing: 1/1/2020</vt:lpstr>
      <vt:lpstr>Exceptions</vt:lpstr>
      <vt:lpstr>Exceptions continued</vt:lpstr>
      <vt:lpstr>Human Trafficking: 7/1/2019</vt:lpstr>
      <vt:lpstr>Human Trafficking (continued)</vt:lpstr>
      <vt:lpstr>Human Trafficking: continued</vt:lpstr>
      <vt:lpstr>Procedures Regarding Topical Ocular Pharmaceutical Agents</vt:lpstr>
      <vt:lpstr>New Drug Process – 64B13-18.002</vt:lpstr>
      <vt:lpstr>Also</vt:lpstr>
      <vt:lpstr>Reminder</vt:lpstr>
      <vt:lpstr>PowerPoint Presentation</vt:lpstr>
      <vt:lpstr>PowerPoint Presentation</vt:lpstr>
      <vt:lpstr>PowerPoint Presentation</vt:lpstr>
      <vt:lpstr>PowerPoint Presentation</vt:lpstr>
      <vt:lpstr>Chapter 483</vt:lpstr>
      <vt:lpstr>Chapter 463</vt:lpstr>
      <vt:lpstr>PowerPoint Presentation</vt:lpstr>
      <vt:lpstr>PowerPoint Presentation</vt:lpstr>
      <vt:lpstr>Chapter 463</vt:lpstr>
      <vt:lpstr>PowerPoint Presentation</vt:lpstr>
      <vt:lpstr>PowerPoint Presentation</vt:lpstr>
      <vt:lpstr>Chapter 463</vt:lpstr>
      <vt:lpstr>Chapter 463</vt:lpstr>
      <vt:lpstr>PowerPoint Presentation</vt:lpstr>
      <vt:lpstr>PowerPoint Presentation</vt:lpstr>
      <vt:lpstr>PowerPoint Presentation</vt:lpstr>
      <vt:lpstr>Branch Office Licensing</vt:lpstr>
      <vt:lpstr>Let Your Out of State Friends Know</vt:lpstr>
      <vt:lpstr>All Licensees Be Aware…</vt:lpstr>
      <vt:lpstr>CE Broker Update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Florida Jurisprudence 2011</dc:title>
  <dc:creator>Alice Sterling</dc:creator>
  <cp:lastModifiedBy>Marguerite Thomas</cp:lastModifiedBy>
  <cp:revision>203</cp:revision>
  <cp:lastPrinted>2013-04-21T11:11:18Z</cp:lastPrinted>
  <dcterms:created xsi:type="dcterms:W3CDTF">2011-01-22T05:57:23Z</dcterms:created>
  <dcterms:modified xsi:type="dcterms:W3CDTF">2025-01-08T04:04:16Z</dcterms:modified>
</cp:coreProperties>
</file>