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0" r:id="rId1"/>
  </p:sldMasterIdLst>
  <p:notesMasterIdLst>
    <p:notesMasterId r:id="rId143"/>
  </p:notesMasterIdLst>
  <p:sldIdLst>
    <p:sldId id="256" r:id="rId2"/>
    <p:sldId id="342" r:id="rId3"/>
    <p:sldId id="258" r:id="rId4"/>
    <p:sldId id="259" r:id="rId5"/>
    <p:sldId id="1328" r:id="rId6"/>
    <p:sldId id="299" r:id="rId7"/>
    <p:sldId id="267" r:id="rId8"/>
    <p:sldId id="332" r:id="rId9"/>
    <p:sldId id="333" r:id="rId10"/>
    <p:sldId id="334" r:id="rId11"/>
    <p:sldId id="329" r:id="rId12"/>
    <p:sldId id="1369" r:id="rId13"/>
    <p:sldId id="1370" r:id="rId14"/>
    <p:sldId id="268" r:id="rId15"/>
    <p:sldId id="271" r:id="rId16"/>
    <p:sldId id="272" r:id="rId17"/>
    <p:sldId id="273" r:id="rId18"/>
    <p:sldId id="1344" r:id="rId19"/>
    <p:sldId id="378" r:id="rId20"/>
    <p:sldId id="274" r:id="rId21"/>
    <p:sldId id="424" r:id="rId22"/>
    <p:sldId id="425" r:id="rId23"/>
    <p:sldId id="275" r:id="rId24"/>
    <p:sldId id="1368" r:id="rId25"/>
    <p:sldId id="276" r:id="rId26"/>
    <p:sldId id="277" r:id="rId27"/>
    <p:sldId id="335" r:id="rId28"/>
    <p:sldId id="278" r:id="rId29"/>
    <p:sldId id="2141411533" r:id="rId30"/>
    <p:sldId id="328" r:id="rId31"/>
    <p:sldId id="300" r:id="rId32"/>
    <p:sldId id="260" r:id="rId33"/>
    <p:sldId id="1346" r:id="rId34"/>
    <p:sldId id="283" r:id="rId35"/>
    <p:sldId id="347" r:id="rId36"/>
    <p:sldId id="280" r:id="rId37"/>
    <p:sldId id="1347" r:id="rId38"/>
    <p:sldId id="1332" r:id="rId39"/>
    <p:sldId id="1495" r:id="rId40"/>
    <p:sldId id="279" r:id="rId41"/>
    <p:sldId id="1348" r:id="rId42"/>
    <p:sldId id="281" r:id="rId43"/>
    <p:sldId id="282" r:id="rId44"/>
    <p:sldId id="331" r:id="rId45"/>
    <p:sldId id="1494" r:id="rId46"/>
    <p:sldId id="1019" r:id="rId47"/>
    <p:sldId id="1020" r:id="rId48"/>
    <p:sldId id="1491" r:id="rId49"/>
    <p:sldId id="2141411543" r:id="rId50"/>
    <p:sldId id="1026" r:id="rId51"/>
    <p:sldId id="1492" r:id="rId52"/>
    <p:sldId id="1493" r:id="rId53"/>
    <p:sldId id="1334" r:id="rId54"/>
    <p:sldId id="301" r:id="rId55"/>
    <p:sldId id="284" r:id="rId56"/>
    <p:sldId id="285" r:id="rId57"/>
    <p:sldId id="1349" r:id="rId58"/>
    <p:sldId id="336" r:id="rId59"/>
    <p:sldId id="286" r:id="rId60"/>
    <p:sldId id="292" r:id="rId61"/>
    <p:sldId id="287" r:id="rId62"/>
    <p:sldId id="295" r:id="rId63"/>
    <p:sldId id="296" r:id="rId64"/>
    <p:sldId id="289" r:id="rId65"/>
    <p:sldId id="1372" r:id="rId66"/>
    <p:sldId id="411" r:id="rId67"/>
    <p:sldId id="290" r:id="rId68"/>
    <p:sldId id="293" r:id="rId69"/>
    <p:sldId id="294" r:id="rId70"/>
    <p:sldId id="2141411531" r:id="rId71"/>
    <p:sldId id="291" r:id="rId72"/>
    <p:sldId id="1350" r:id="rId73"/>
    <p:sldId id="1377" r:id="rId74"/>
    <p:sldId id="2141411539" r:id="rId75"/>
    <p:sldId id="2141411540" r:id="rId76"/>
    <p:sldId id="1359" r:id="rId77"/>
    <p:sldId id="338" r:id="rId78"/>
    <p:sldId id="340" r:id="rId79"/>
    <p:sldId id="1331" r:id="rId80"/>
    <p:sldId id="1330" r:id="rId81"/>
    <p:sldId id="1371" r:id="rId82"/>
    <p:sldId id="1329" r:id="rId83"/>
    <p:sldId id="1351" r:id="rId84"/>
    <p:sldId id="589" r:id="rId85"/>
    <p:sldId id="339" r:id="rId86"/>
    <p:sldId id="306" r:id="rId87"/>
    <p:sldId id="309" r:id="rId88"/>
    <p:sldId id="310" r:id="rId89"/>
    <p:sldId id="314" r:id="rId90"/>
    <p:sldId id="1324" r:id="rId91"/>
    <p:sldId id="317" r:id="rId92"/>
    <p:sldId id="1382" r:id="rId93"/>
    <p:sldId id="1383" r:id="rId94"/>
    <p:sldId id="1384" r:id="rId95"/>
    <p:sldId id="2141411532" r:id="rId96"/>
    <p:sldId id="2141411535" r:id="rId97"/>
    <p:sldId id="2141411536" r:id="rId98"/>
    <p:sldId id="2141411537" r:id="rId99"/>
    <p:sldId id="1378" r:id="rId100"/>
    <p:sldId id="423" r:id="rId101"/>
    <p:sldId id="434" r:id="rId102"/>
    <p:sldId id="1379" r:id="rId103"/>
    <p:sldId id="1380" r:id="rId104"/>
    <p:sldId id="426" r:id="rId105"/>
    <p:sldId id="427" r:id="rId106"/>
    <p:sldId id="428" r:id="rId107"/>
    <p:sldId id="430" r:id="rId108"/>
    <p:sldId id="431" r:id="rId109"/>
    <p:sldId id="432" r:id="rId110"/>
    <p:sldId id="433" r:id="rId111"/>
    <p:sldId id="429" r:id="rId112"/>
    <p:sldId id="435" r:id="rId113"/>
    <p:sldId id="437" r:id="rId114"/>
    <p:sldId id="1381" r:id="rId115"/>
    <p:sldId id="436" r:id="rId116"/>
    <p:sldId id="438" r:id="rId117"/>
    <p:sldId id="439" r:id="rId118"/>
    <p:sldId id="318" r:id="rId119"/>
    <p:sldId id="322" r:id="rId120"/>
    <p:sldId id="323" r:id="rId121"/>
    <p:sldId id="319" r:id="rId122"/>
    <p:sldId id="2141411541" r:id="rId123"/>
    <p:sldId id="327" r:id="rId124"/>
    <p:sldId id="324" r:id="rId125"/>
    <p:sldId id="2141411542" r:id="rId126"/>
    <p:sldId id="2141411544" r:id="rId127"/>
    <p:sldId id="623" r:id="rId128"/>
    <p:sldId id="452" r:id="rId129"/>
    <p:sldId id="453" r:id="rId130"/>
    <p:sldId id="454" r:id="rId131"/>
    <p:sldId id="455" r:id="rId132"/>
    <p:sldId id="456" r:id="rId133"/>
    <p:sldId id="457" r:id="rId134"/>
    <p:sldId id="458" r:id="rId135"/>
    <p:sldId id="459" r:id="rId136"/>
    <p:sldId id="460" r:id="rId137"/>
    <p:sldId id="633" r:id="rId138"/>
    <p:sldId id="1375" r:id="rId139"/>
    <p:sldId id="605" r:id="rId140"/>
    <p:sldId id="617" r:id="rId141"/>
    <p:sldId id="1376" r:id="rId1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43AA"/>
    <a:srgbClr val="5DF0BD"/>
    <a:srgbClr val="5DF0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20"/>
    <p:restoredTop sz="88456"/>
  </p:normalViewPr>
  <p:slideViewPr>
    <p:cSldViewPr snapToGrid="0" snapToObjects="1">
      <p:cViewPr varScale="1">
        <p:scale>
          <a:sx n="97" d="100"/>
          <a:sy n="97" d="100"/>
        </p:scale>
        <p:origin x="12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D34D0-B0CE-0843-A528-1FD283B2A583}" type="datetimeFigureOut">
              <a:rPr lang="en-US" smtClean="0"/>
              <a:t>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52F01-C16E-8649-8B1B-2A0CAAC1B5DA}" type="slidenum">
              <a:rPr lang="en-US" smtClean="0"/>
              <a:t>‹#›</a:t>
            </a:fld>
            <a:endParaRPr lang="en-US"/>
          </a:p>
        </p:txBody>
      </p:sp>
    </p:spTree>
    <p:extLst>
      <p:ext uri="{BB962C8B-B14F-4D97-AF65-F5344CB8AC3E}">
        <p14:creationId xmlns:p14="http://schemas.microsoft.com/office/powerpoint/2010/main" val="1552874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behavior of the posterior vitreous cortex</a:t>
            </a:r>
          </a:p>
        </p:txBody>
      </p:sp>
      <p:sp>
        <p:nvSpPr>
          <p:cNvPr id="4" name="Slide Number Placeholder 3"/>
          <p:cNvSpPr>
            <a:spLocks noGrp="1"/>
          </p:cNvSpPr>
          <p:nvPr>
            <p:ph type="sldNum" sz="quarter" idx="5"/>
          </p:nvPr>
        </p:nvSpPr>
        <p:spPr/>
        <p:txBody>
          <a:bodyPr/>
          <a:lstStyle/>
          <a:p>
            <a:fld id="{A2752F01-C16E-8649-8B1B-2A0CAAC1B5DA}" type="slidenum">
              <a:rPr lang="en-US" smtClean="0"/>
              <a:t>10</a:t>
            </a:fld>
            <a:endParaRPr lang="en-US"/>
          </a:p>
        </p:txBody>
      </p:sp>
    </p:spTree>
    <p:extLst>
      <p:ext uri="{BB962C8B-B14F-4D97-AF65-F5344CB8AC3E}">
        <p14:creationId xmlns:p14="http://schemas.microsoft.com/office/powerpoint/2010/main" val="3638868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behavior of the posterior vitreous cortex</a:t>
            </a:r>
          </a:p>
        </p:txBody>
      </p:sp>
      <p:sp>
        <p:nvSpPr>
          <p:cNvPr id="4" name="Slide Number Placeholder 3"/>
          <p:cNvSpPr>
            <a:spLocks noGrp="1"/>
          </p:cNvSpPr>
          <p:nvPr>
            <p:ph type="sldNum" sz="quarter" idx="5"/>
          </p:nvPr>
        </p:nvSpPr>
        <p:spPr/>
        <p:txBody>
          <a:bodyPr/>
          <a:lstStyle/>
          <a:p>
            <a:fld id="{A2752F01-C16E-8649-8B1B-2A0CAAC1B5DA}" type="slidenum">
              <a:rPr lang="en-US" smtClean="0"/>
              <a:t>13</a:t>
            </a:fld>
            <a:endParaRPr lang="en-US"/>
          </a:p>
        </p:txBody>
      </p:sp>
    </p:spTree>
    <p:extLst>
      <p:ext uri="{BB962C8B-B14F-4D97-AF65-F5344CB8AC3E}">
        <p14:creationId xmlns:p14="http://schemas.microsoft.com/office/powerpoint/2010/main" val="432630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0B429CC0-4ADC-0447-BAEE-5619476199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4B6166-EF1C-EE43-91EC-E24A2DB41551}" type="slidenum">
              <a:rPr lang="en-US" altLang="en-US" sz="1200"/>
              <a:pPr eaLnBrk="1" hangingPunct="1"/>
              <a:t>19</a:t>
            </a:fld>
            <a:endParaRPr lang="en-US" altLang="en-US" sz="1200"/>
          </a:p>
        </p:txBody>
      </p:sp>
      <p:sp>
        <p:nvSpPr>
          <p:cNvPr id="19458" name="Rectangle 7">
            <a:extLst>
              <a:ext uri="{FF2B5EF4-FFF2-40B4-BE49-F238E27FC236}">
                <a16:creationId xmlns:a16="http://schemas.microsoft.com/office/drawing/2014/main" id="{1FB410F7-A279-7547-922A-BEB27B029AD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DE49C40-59D2-0844-9F2D-C839948E70DB}" type="slidenum">
              <a:rPr lang="en-US" altLang="en-US" sz="1200">
                <a:solidFill>
                  <a:srgbClr val="000000"/>
                </a:solidFill>
                <a:latin typeface="Calibri" panose="020F0502020204030204" pitchFamily="34" charset="0"/>
              </a:rPr>
              <a:pPr algn="r" eaLnBrk="1" hangingPunct="1"/>
              <a:t>19</a:t>
            </a:fld>
            <a:endParaRPr lang="en-US" altLang="en-US" sz="1200">
              <a:solidFill>
                <a:srgbClr val="000000"/>
              </a:solidFill>
              <a:latin typeface="Calibri" panose="020F0502020204030204" pitchFamily="34" charset="0"/>
            </a:endParaRPr>
          </a:p>
        </p:txBody>
      </p:sp>
      <p:sp>
        <p:nvSpPr>
          <p:cNvPr id="19459" name="Rectangle 2">
            <a:extLst>
              <a:ext uri="{FF2B5EF4-FFF2-40B4-BE49-F238E27FC236}">
                <a16:creationId xmlns:a16="http://schemas.microsoft.com/office/drawing/2014/main" id="{A7BF8254-1CB0-8C44-BC55-A0A34DE3ADA0}"/>
              </a:ext>
            </a:extLst>
          </p:cNvPr>
          <p:cNvSpPr>
            <a:spLocks noGrp="1" noRot="1" noChangeAspect="1" noChangeArrowheads="1" noTextEdit="1"/>
          </p:cNvSpPr>
          <p:nvPr>
            <p:ph type="sldImg"/>
          </p:nvPr>
        </p:nvSpPr>
        <p:spPr>
          <a:xfrm>
            <a:off x="381000" y="685800"/>
            <a:ext cx="6096000" cy="3429000"/>
          </a:xfrm>
          <a:ln/>
        </p:spPr>
      </p:sp>
      <p:sp>
        <p:nvSpPr>
          <p:cNvPr id="19460" name="Rectangle 3">
            <a:extLst>
              <a:ext uri="{FF2B5EF4-FFF2-40B4-BE49-F238E27FC236}">
                <a16:creationId xmlns:a16="http://schemas.microsoft.com/office/drawing/2014/main" id="{BADF665D-9062-AE40-8203-404092FAC6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85377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75350f5349_1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75350f5349_1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1180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75350f5349_1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75350f5349_1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5313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Hemorrhage: INL/OPL</a:t>
            </a:r>
          </a:p>
        </p:txBody>
      </p:sp>
      <p:sp>
        <p:nvSpPr>
          <p:cNvPr id="4" name="Slide Number Placeholder 3"/>
          <p:cNvSpPr>
            <a:spLocks noGrp="1"/>
          </p:cNvSpPr>
          <p:nvPr>
            <p:ph type="sldNum" sz="quarter" idx="5"/>
          </p:nvPr>
        </p:nvSpPr>
        <p:spPr/>
        <p:txBody>
          <a:bodyPr/>
          <a:lstStyle/>
          <a:p>
            <a:fld id="{A2752F01-C16E-8649-8B1B-2A0CAAC1B5DA}" type="slidenum">
              <a:rPr lang="en-US" smtClean="0"/>
              <a:t>33</a:t>
            </a:fld>
            <a:endParaRPr lang="en-US"/>
          </a:p>
        </p:txBody>
      </p:sp>
    </p:spTree>
    <p:extLst>
      <p:ext uri="{BB962C8B-B14F-4D97-AF65-F5344CB8AC3E}">
        <p14:creationId xmlns:p14="http://schemas.microsoft.com/office/powerpoint/2010/main" val="4283792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Hemorrhage: INL/OPL</a:t>
            </a:r>
          </a:p>
        </p:txBody>
      </p:sp>
      <p:sp>
        <p:nvSpPr>
          <p:cNvPr id="4" name="Slide Number Placeholder 3"/>
          <p:cNvSpPr>
            <a:spLocks noGrp="1"/>
          </p:cNvSpPr>
          <p:nvPr>
            <p:ph type="sldNum" sz="quarter" idx="5"/>
          </p:nvPr>
        </p:nvSpPr>
        <p:spPr/>
        <p:txBody>
          <a:bodyPr/>
          <a:lstStyle/>
          <a:p>
            <a:fld id="{A2752F01-C16E-8649-8B1B-2A0CAAC1B5DA}" type="slidenum">
              <a:rPr lang="en-US" smtClean="0"/>
              <a:t>34</a:t>
            </a:fld>
            <a:endParaRPr lang="en-US"/>
          </a:p>
        </p:txBody>
      </p:sp>
    </p:spTree>
    <p:extLst>
      <p:ext uri="{BB962C8B-B14F-4D97-AF65-F5344CB8AC3E}">
        <p14:creationId xmlns:p14="http://schemas.microsoft.com/office/powerpoint/2010/main" val="3228437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NVD fibrovascular membrane</a:t>
            </a:r>
          </a:p>
        </p:txBody>
      </p:sp>
      <p:sp>
        <p:nvSpPr>
          <p:cNvPr id="4" name="Slide Number Placeholder 3"/>
          <p:cNvSpPr>
            <a:spLocks noGrp="1"/>
          </p:cNvSpPr>
          <p:nvPr>
            <p:ph type="sldNum" sz="quarter" idx="5"/>
          </p:nvPr>
        </p:nvSpPr>
        <p:spPr/>
        <p:txBody>
          <a:bodyPr/>
          <a:lstStyle/>
          <a:p>
            <a:fld id="{A2752F01-C16E-8649-8B1B-2A0CAAC1B5DA}" type="slidenum">
              <a:rPr lang="en-US" smtClean="0"/>
              <a:t>40</a:t>
            </a:fld>
            <a:endParaRPr lang="en-US"/>
          </a:p>
        </p:txBody>
      </p:sp>
    </p:spTree>
    <p:extLst>
      <p:ext uri="{BB962C8B-B14F-4D97-AF65-F5344CB8AC3E}">
        <p14:creationId xmlns:p14="http://schemas.microsoft.com/office/powerpoint/2010/main" val="3893716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NVD fibrovascular membrane</a:t>
            </a:r>
          </a:p>
        </p:txBody>
      </p:sp>
      <p:sp>
        <p:nvSpPr>
          <p:cNvPr id="4" name="Slide Number Placeholder 3"/>
          <p:cNvSpPr>
            <a:spLocks noGrp="1"/>
          </p:cNvSpPr>
          <p:nvPr>
            <p:ph type="sldNum" sz="quarter" idx="5"/>
          </p:nvPr>
        </p:nvSpPr>
        <p:spPr/>
        <p:txBody>
          <a:bodyPr/>
          <a:lstStyle/>
          <a:p>
            <a:fld id="{A2752F01-C16E-8649-8B1B-2A0CAAC1B5DA}" type="slidenum">
              <a:rPr lang="en-US" smtClean="0"/>
              <a:t>41</a:t>
            </a:fld>
            <a:endParaRPr lang="en-US"/>
          </a:p>
        </p:txBody>
      </p:sp>
    </p:spTree>
    <p:extLst>
      <p:ext uri="{BB962C8B-B14F-4D97-AF65-F5344CB8AC3E}">
        <p14:creationId xmlns:p14="http://schemas.microsoft.com/office/powerpoint/2010/main" val="3376677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42</a:t>
            </a:fld>
            <a:endParaRPr lang="en-US"/>
          </a:p>
        </p:txBody>
      </p:sp>
    </p:spTree>
    <p:extLst>
      <p:ext uri="{BB962C8B-B14F-4D97-AF65-F5344CB8AC3E}">
        <p14:creationId xmlns:p14="http://schemas.microsoft.com/office/powerpoint/2010/main" val="1478449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Our knowledge about the pathophysiology of the disease has changed over the last few years. </a:t>
            </a:r>
            <a:r>
              <a:rPr lang="en-US" sz="1200" b="0" i="0" u="none" strike="noStrike" kern="1200" dirty="0" err="1">
                <a:solidFill>
                  <a:schemeClr val="tx1"/>
                </a:solidFill>
                <a:effectLst/>
                <a:latin typeface="+mn-lt"/>
                <a:ea typeface="+mn-ea"/>
                <a:cs typeface="+mn-cs"/>
              </a:rPr>
              <a:t>Gass</a:t>
            </a:r>
            <a:r>
              <a:rPr lang="en-US" sz="1200" b="0" i="0" u="none" strike="noStrike" kern="1200" dirty="0">
                <a:solidFill>
                  <a:schemeClr val="tx1"/>
                </a:solidFill>
                <a:effectLst/>
                <a:latin typeface="+mn-lt"/>
                <a:ea typeface="+mn-ea"/>
                <a:cs typeface="+mn-cs"/>
              </a:rPr>
              <a:t> et al. first assumed that the disease was caused by vascular dysfunction and subsequent hypoperfusion, and the disease actually had a vascular base. But our understanding of the disease has since changed. Our current understanding is that the disease is neurodegenerative in nature, originating from an abnormality in the Muller cells. The major </a:t>
            </a:r>
            <a:r>
              <a:rPr lang="en-US" sz="1200" b="1" i="0" u="none" strike="noStrike" kern="1200" dirty="0">
                <a:solidFill>
                  <a:schemeClr val="tx1"/>
                </a:solidFill>
                <a:effectLst/>
                <a:latin typeface="+mn-lt"/>
                <a:ea typeface="+mn-ea"/>
                <a:cs typeface="+mn-cs"/>
              </a:rPr>
              <a:t>role</a:t>
            </a:r>
            <a:r>
              <a:rPr lang="en-US" sz="1200" b="0" i="0" u="none" strike="noStrike" kern="1200" dirty="0">
                <a:solidFill>
                  <a:schemeClr val="tx1"/>
                </a:solidFill>
                <a:effectLst/>
                <a:latin typeface="+mn-lt"/>
                <a:ea typeface="+mn-ea"/>
                <a:cs typeface="+mn-cs"/>
              </a:rPr>
              <a:t> of the </a:t>
            </a:r>
            <a:r>
              <a:rPr lang="en-US" sz="1200" b="1" i="0" u="none" strike="noStrike" kern="1200" dirty="0">
                <a:solidFill>
                  <a:schemeClr val="tx1"/>
                </a:solidFill>
                <a:effectLst/>
                <a:latin typeface="+mn-lt"/>
                <a:ea typeface="+mn-ea"/>
                <a:cs typeface="+mn-cs"/>
              </a:rPr>
              <a:t>Müller cells</a:t>
            </a:r>
            <a:r>
              <a:rPr lang="en-US" sz="1200" b="0" i="0" u="none" strike="noStrike" kern="1200" dirty="0">
                <a:solidFill>
                  <a:schemeClr val="tx1"/>
                </a:solidFill>
                <a:effectLst/>
                <a:latin typeface="+mn-lt"/>
                <a:ea typeface="+mn-ea"/>
                <a:cs typeface="+mn-cs"/>
              </a:rPr>
              <a:t> is to maintain the structural and </a:t>
            </a:r>
            <a:r>
              <a:rPr lang="en-US" sz="1200" b="1" i="0" u="none" strike="noStrike" kern="1200" dirty="0">
                <a:solidFill>
                  <a:schemeClr val="tx1"/>
                </a:solidFill>
                <a:effectLst/>
                <a:latin typeface="+mn-lt"/>
                <a:ea typeface="+mn-ea"/>
                <a:cs typeface="+mn-cs"/>
              </a:rPr>
              <a:t>functional </a:t>
            </a:r>
            <a:r>
              <a:rPr lang="en-US" sz="1200" b="0" i="0" u="none" strike="noStrike" kern="1200" dirty="0">
                <a:solidFill>
                  <a:schemeClr val="tx1"/>
                </a:solidFill>
                <a:effectLst/>
                <a:latin typeface="+mn-lt"/>
                <a:ea typeface="+mn-ea"/>
                <a:cs typeface="+mn-cs"/>
              </a:rPr>
              <a:t>stability of </a:t>
            </a:r>
            <a:r>
              <a:rPr lang="en-US" sz="1200" b="1" i="0" u="none" strike="noStrike" kern="1200" dirty="0">
                <a:solidFill>
                  <a:schemeClr val="tx1"/>
                </a:solidFill>
                <a:effectLst/>
                <a:latin typeface="+mn-lt"/>
                <a:ea typeface="+mn-ea"/>
                <a:cs typeface="+mn-cs"/>
              </a:rPr>
              <a:t>retinal cells</a:t>
            </a:r>
            <a:r>
              <a:rPr lang="en-US" sz="1200" b="0" i="0" u="none" strike="noStrike" kern="1200" dirty="0">
                <a:solidFill>
                  <a:schemeClr val="tx1"/>
                </a:solidFill>
                <a:effectLst/>
                <a:latin typeface="+mn-lt"/>
                <a:ea typeface="+mn-ea"/>
                <a:cs typeface="+mn-cs"/>
              </a:rPr>
              <a:t>. The clinical findings that occur with </a:t>
            </a:r>
            <a:r>
              <a:rPr lang="en-US" sz="1200" b="0" i="0" u="none" strike="noStrike" kern="1200" dirty="0" err="1">
                <a:solidFill>
                  <a:schemeClr val="tx1"/>
                </a:solidFill>
                <a:effectLst/>
                <a:latin typeface="+mn-lt"/>
                <a:ea typeface="+mn-ea"/>
                <a:cs typeface="+mn-cs"/>
              </a:rPr>
              <a:t>mactel</a:t>
            </a:r>
            <a:r>
              <a:rPr lang="en-US" sz="1200" b="0" i="0" u="none" strike="noStrike" kern="1200" dirty="0">
                <a:solidFill>
                  <a:schemeClr val="tx1"/>
                </a:solidFill>
                <a:effectLst/>
                <a:latin typeface="+mn-lt"/>
                <a:ea typeface="+mn-ea"/>
                <a:cs typeface="+mn-cs"/>
              </a:rPr>
              <a:t> result as a sequelae from this muller cell dysfunction and resultant retinal instability.</a:t>
            </a:r>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46</a:t>
            </a:fld>
            <a:endParaRPr lang="en-US"/>
          </a:p>
        </p:txBody>
      </p:sp>
    </p:spTree>
    <p:extLst>
      <p:ext uri="{BB962C8B-B14F-4D97-AF65-F5344CB8AC3E}">
        <p14:creationId xmlns:p14="http://schemas.microsoft.com/office/powerpoint/2010/main" val="4028114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Muller cell depletion and abnormality result in dilation and weakening and telangiectasia of retinal vessels. Loss of functionality within the neurosensory retina will result in eventual death of the photoreceptors. Loss of photoreceptors weakens the inner retinal/outer retinal barrier which allows for abnormal vessels to invade into the subretinal and </a:t>
            </a:r>
            <a:r>
              <a:rPr lang="en-US" dirty="0" err="1"/>
              <a:t>subrpe</a:t>
            </a:r>
            <a:r>
              <a:rPr lang="en-US" dirty="0"/>
              <a:t> space.</a:t>
            </a:r>
          </a:p>
        </p:txBody>
      </p:sp>
      <p:sp>
        <p:nvSpPr>
          <p:cNvPr id="4" name="Slide Number Placeholder 3"/>
          <p:cNvSpPr>
            <a:spLocks noGrp="1"/>
          </p:cNvSpPr>
          <p:nvPr>
            <p:ph type="sldNum" sz="quarter" idx="5"/>
          </p:nvPr>
        </p:nvSpPr>
        <p:spPr/>
        <p:txBody>
          <a:bodyPr/>
          <a:lstStyle/>
          <a:p>
            <a:fld id="{A8816B3E-C3AE-44C4-BD34-64FA7E637D01}" type="slidenum">
              <a:rPr lang="en-US" smtClean="0"/>
              <a:t>47</a:t>
            </a:fld>
            <a:endParaRPr lang="en-US"/>
          </a:p>
        </p:txBody>
      </p:sp>
    </p:spTree>
    <p:extLst>
      <p:ext uri="{BB962C8B-B14F-4D97-AF65-F5344CB8AC3E}">
        <p14:creationId xmlns:p14="http://schemas.microsoft.com/office/powerpoint/2010/main" val="2965975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50</a:t>
            </a:fld>
            <a:endParaRPr lang="en-US"/>
          </a:p>
        </p:txBody>
      </p:sp>
    </p:spTree>
    <p:extLst>
      <p:ext uri="{BB962C8B-B14F-4D97-AF65-F5344CB8AC3E}">
        <p14:creationId xmlns:p14="http://schemas.microsoft.com/office/powerpoint/2010/main" val="2932437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58</a:t>
            </a:fld>
            <a:endParaRPr lang="en-US"/>
          </a:p>
        </p:txBody>
      </p:sp>
    </p:spTree>
    <p:extLst>
      <p:ext uri="{BB962C8B-B14F-4D97-AF65-F5344CB8AC3E}">
        <p14:creationId xmlns:p14="http://schemas.microsoft.com/office/powerpoint/2010/main" val="1991720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78</a:t>
            </a:fld>
            <a:endParaRPr lang="en-US"/>
          </a:p>
        </p:txBody>
      </p:sp>
    </p:spTree>
    <p:extLst>
      <p:ext uri="{BB962C8B-B14F-4D97-AF65-F5344CB8AC3E}">
        <p14:creationId xmlns:p14="http://schemas.microsoft.com/office/powerpoint/2010/main" val="2260481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79</a:t>
            </a:fld>
            <a:endParaRPr lang="en-US"/>
          </a:p>
        </p:txBody>
      </p:sp>
    </p:spTree>
    <p:extLst>
      <p:ext uri="{BB962C8B-B14F-4D97-AF65-F5344CB8AC3E}">
        <p14:creationId xmlns:p14="http://schemas.microsoft.com/office/powerpoint/2010/main" val="352124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80</a:t>
            </a:fld>
            <a:endParaRPr lang="en-US"/>
          </a:p>
        </p:txBody>
      </p:sp>
    </p:spTree>
    <p:extLst>
      <p:ext uri="{BB962C8B-B14F-4D97-AF65-F5344CB8AC3E}">
        <p14:creationId xmlns:p14="http://schemas.microsoft.com/office/powerpoint/2010/main" val="4260354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81</a:t>
            </a:fld>
            <a:endParaRPr lang="en-US"/>
          </a:p>
        </p:txBody>
      </p:sp>
    </p:spTree>
    <p:extLst>
      <p:ext uri="{BB962C8B-B14F-4D97-AF65-F5344CB8AC3E}">
        <p14:creationId xmlns:p14="http://schemas.microsoft.com/office/powerpoint/2010/main" val="2752282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82</a:t>
            </a:fld>
            <a:endParaRPr lang="en-US"/>
          </a:p>
        </p:txBody>
      </p:sp>
    </p:spTree>
    <p:extLst>
      <p:ext uri="{BB962C8B-B14F-4D97-AF65-F5344CB8AC3E}">
        <p14:creationId xmlns:p14="http://schemas.microsoft.com/office/powerpoint/2010/main" val="3786825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 clean: no hyper or hypo because no RPE alterations</a:t>
            </a:r>
          </a:p>
        </p:txBody>
      </p:sp>
      <p:sp>
        <p:nvSpPr>
          <p:cNvPr id="4" name="Slide Number Placeholder 3"/>
          <p:cNvSpPr>
            <a:spLocks noGrp="1"/>
          </p:cNvSpPr>
          <p:nvPr>
            <p:ph type="sldNum" sz="quarter" idx="5"/>
          </p:nvPr>
        </p:nvSpPr>
        <p:spPr/>
        <p:txBody>
          <a:bodyPr/>
          <a:lstStyle/>
          <a:p>
            <a:fld id="{A2752F01-C16E-8649-8B1B-2A0CAAC1B5DA}" type="slidenum">
              <a:rPr lang="en-US" smtClean="0"/>
              <a:t>86</a:t>
            </a:fld>
            <a:endParaRPr lang="en-US"/>
          </a:p>
        </p:txBody>
      </p:sp>
    </p:spTree>
    <p:extLst>
      <p:ext uri="{BB962C8B-B14F-4D97-AF65-F5344CB8AC3E}">
        <p14:creationId xmlns:p14="http://schemas.microsoft.com/office/powerpoint/2010/main" val="4260655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KaplaneMeier</a:t>
            </a:r>
            <a:r>
              <a:rPr lang="en-US" sz="1200" kern="1200" dirty="0">
                <a:solidFill>
                  <a:schemeClr val="tx1"/>
                </a:solidFill>
                <a:effectLst/>
                <a:latin typeface="+mn-lt"/>
                <a:ea typeface="+mn-ea"/>
                <a:cs typeface="+mn-cs"/>
              </a:rPr>
              <a:t> curves showing the cumulative risk of retinopathy over time, with different levels of hydroxychloroquine (HCQ) use. When use is between 4.0 and 5.0 mg/kg, the risk is very low within the first 5 to 10 years, but it increases markedly thereafter. </a:t>
            </a:r>
            <a:endParaRPr lang="en-US" dirty="0"/>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103</a:t>
            </a:fld>
            <a:endParaRPr lang="en-US"/>
          </a:p>
        </p:txBody>
      </p:sp>
    </p:spTree>
    <p:extLst>
      <p:ext uri="{BB962C8B-B14F-4D97-AF65-F5344CB8AC3E}">
        <p14:creationId xmlns:p14="http://schemas.microsoft.com/office/powerpoint/2010/main" val="1103896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concomitant tamoxifen (a drug used for long-term treatment of breast cancer) increased the risk of toxicity approximately 5 fold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104</a:t>
            </a:fld>
            <a:endParaRPr lang="en-US"/>
          </a:p>
        </p:txBody>
      </p:sp>
    </p:spTree>
    <p:extLst>
      <p:ext uri="{BB962C8B-B14F-4D97-AF65-F5344CB8AC3E}">
        <p14:creationId xmlns:p14="http://schemas.microsoft.com/office/powerpoint/2010/main" val="2571665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Baseline </a:t>
            </a:r>
            <a:r>
              <a:rPr lang="en-US" dirty="0" err="1"/>
              <a:t>sceening</a:t>
            </a:r>
            <a:r>
              <a:rPr lang="en-US" dirty="0"/>
              <a:t>- assess the presence of preexisting maculopathies</a:t>
            </a:r>
          </a:p>
        </p:txBody>
      </p:sp>
      <p:sp>
        <p:nvSpPr>
          <p:cNvPr id="4" name="Slide Number Placeholder 3"/>
          <p:cNvSpPr>
            <a:spLocks noGrp="1"/>
          </p:cNvSpPr>
          <p:nvPr>
            <p:ph type="sldNum" sz="quarter" idx="5"/>
          </p:nvPr>
        </p:nvSpPr>
        <p:spPr/>
        <p:txBody>
          <a:bodyPr/>
          <a:lstStyle/>
          <a:p>
            <a:fld id="{A8816B3E-C3AE-44C4-BD34-64FA7E637D01}" type="slidenum">
              <a:rPr lang="en-US" smtClean="0"/>
              <a:t>105</a:t>
            </a:fld>
            <a:endParaRPr lang="en-US"/>
          </a:p>
        </p:txBody>
      </p:sp>
    </p:spTree>
    <p:extLst>
      <p:ext uri="{BB962C8B-B14F-4D97-AF65-F5344CB8AC3E}">
        <p14:creationId xmlns:p14="http://schemas.microsoft.com/office/powerpoint/2010/main" val="3372088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KaplaneMeier</a:t>
            </a:r>
            <a:r>
              <a:rPr lang="en-US" sz="1200" kern="1200" dirty="0">
                <a:solidFill>
                  <a:schemeClr val="tx1"/>
                </a:solidFill>
                <a:effectLst/>
                <a:latin typeface="+mn-lt"/>
                <a:ea typeface="+mn-ea"/>
                <a:cs typeface="+mn-cs"/>
              </a:rPr>
              <a:t> curves showing the cumulative risk of retinopathy over time, with different levels of hydroxychloroquine (HCQ) use. When use is between 4.0 and 5.0 mg/kg, the risk is very low within the first 5 to 10 years, but it increases markedly thereafter. </a:t>
            </a:r>
            <a:endParaRPr lang="en-US" dirty="0"/>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109</a:t>
            </a:fld>
            <a:endParaRPr lang="en-US"/>
          </a:p>
        </p:txBody>
      </p:sp>
    </p:spTree>
    <p:extLst>
      <p:ext uri="{BB962C8B-B14F-4D97-AF65-F5344CB8AC3E}">
        <p14:creationId xmlns:p14="http://schemas.microsoft.com/office/powerpoint/2010/main" val="24250952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Asians</a:t>
            </a:r>
            <a:r>
              <a:rPr lang="en-US"/>
              <a:t>: </a:t>
            </a:r>
            <a:r>
              <a:rPr lang="en-US" sz="1200" kern="1200">
                <a:solidFill>
                  <a:schemeClr val="tx1"/>
                </a:solidFill>
                <a:effectLst/>
                <a:latin typeface="+mn-lt"/>
                <a:ea typeface="+mn-ea"/>
                <a:cs typeface="+mn-cs"/>
              </a:rPr>
              <a:t>partial </a:t>
            </a:r>
            <a:r>
              <a:rPr lang="en-US" sz="1200" kern="1200" dirty="0">
                <a:solidFill>
                  <a:schemeClr val="tx1"/>
                </a:solidFill>
                <a:effectLst/>
                <a:latin typeface="+mn-lt"/>
                <a:ea typeface="+mn-ea"/>
                <a:cs typeface="+mn-cs"/>
              </a:rPr>
              <a:t>ring scotoma outside the parafoveal </a:t>
            </a:r>
            <a:r>
              <a:rPr lang="en-US" sz="1200" kern="1200">
                <a:solidFill>
                  <a:schemeClr val="tx1"/>
                </a:solidFill>
                <a:effectLst/>
                <a:latin typeface="+mn-lt"/>
                <a:ea typeface="+mn-ea"/>
                <a:cs typeface="+mn-cs"/>
              </a:rPr>
              <a:t>region – use 24 or 30</a:t>
            </a:r>
            <a:endParaRPr lang="en-US" dirty="0"/>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112</a:t>
            </a:fld>
            <a:endParaRPr lang="en-US"/>
          </a:p>
        </p:txBody>
      </p:sp>
    </p:spTree>
    <p:extLst>
      <p:ext uri="{BB962C8B-B14F-4D97-AF65-F5344CB8AC3E}">
        <p14:creationId xmlns:p14="http://schemas.microsoft.com/office/powerpoint/2010/main" val="4271185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Normal </a:t>
            </a:r>
            <a:r>
              <a:rPr lang="en-US" sz="1200" b="0" i="0" u="none" strike="noStrike" kern="1200" dirty="0" err="1">
                <a:solidFill>
                  <a:schemeClr val="tx1"/>
                </a:solidFill>
                <a:effectLst/>
                <a:latin typeface="+mn-lt"/>
                <a:ea typeface="+mn-ea"/>
                <a:cs typeface="+mn-cs"/>
              </a:rPr>
              <a:t>Spectralis</a:t>
            </a:r>
            <a:r>
              <a:rPr lang="en-US" sz="1200" b="0" i="0" u="none" strike="noStrike" kern="1200" dirty="0">
                <a:solidFill>
                  <a:schemeClr val="tx1"/>
                </a:solidFill>
                <a:effectLst/>
                <a:latin typeface="+mn-lt"/>
                <a:ea typeface="+mn-ea"/>
                <a:cs typeface="+mn-cs"/>
              </a:rPr>
              <a:t> spectral domain optical coherence tomography (SD OCT) image with intact photoreceptor inner segment/outer segment junction (IS/ OS). Bottom: SD OCT showing the "flying saucer" sign of hydroxychloroquine retinopathy, an ovoid appearance of the central fovea created by preservation of central foveal outer retinal structures (seen between the black arrows) surrounded by perifoveal loss of the photoreceptor IS/OS junction, and perifoveal outer retinal thinning.</a:t>
            </a:r>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113</a:t>
            </a:fld>
            <a:endParaRPr lang="en-US"/>
          </a:p>
        </p:txBody>
      </p:sp>
    </p:spTree>
    <p:extLst>
      <p:ext uri="{BB962C8B-B14F-4D97-AF65-F5344CB8AC3E}">
        <p14:creationId xmlns:p14="http://schemas.microsoft.com/office/powerpoint/2010/main" val="747562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severe retinopathy with a prominent bull’s-eye macular lesion, RPE damage on SD OCT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Parafoveal and now foveal </a:t>
            </a:r>
            <a:r>
              <a:rPr lang="en-US" sz="1200" kern="1200" dirty="0">
                <a:solidFill>
                  <a:schemeClr val="tx1"/>
                </a:solidFill>
                <a:effectLst/>
                <a:latin typeface="+mn-lt"/>
                <a:ea typeface="+mn-ea"/>
                <a:cs typeface="+mn-cs"/>
              </a:rPr>
              <a:t>thinning with loss of outer segment structural lines (including IS/OS junction)</a:t>
            </a:r>
            <a:endParaRPr lang="en-US" dirty="0"/>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115</a:t>
            </a:fld>
            <a:endParaRPr lang="en-US"/>
          </a:p>
        </p:txBody>
      </p:sp>
    </p:spTree>
    <p:extLst>
      <p:ext uri="{BB962C8B-B14F-4D97-AF65-F5344CB8AC3E}">
        <p14:creationId xmlns:p14="http://schemas.microsoft.com/office/powerpoint/2010/main" val="2289706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VF: s</a:t>
            </a:r>
            <a:r>
              <a:rPr lang="en-US" sz="900" kern="1200" dirty="0">
                <a:solidFill>
                  <a:schemeClr val="tx1"/>
                </a:solidFill>
                <a:effectLst/>
                <a:latin typeface="+mn-lt"/>
                <a:ea typeface="+mn-ea"/>
                <a:cs typeface="+mn-cs"/>
              </a:rPr>
              <a:t>howing partial ring scotoma outside the parafoveal region; (SD OCT) cross-section showing marked loss of outer nuclear </a:t>
            </a:r>
            <a:endParaRPr lang="en-US" sz="900" dirty="0"/>
          </a:p>
          <a:p>
            <a:r>
              <a:rPr lang="en-US" sz="900" kern="1200" dirty="0">
                <a:solidFill>
                  <a:schemeClr val="tx1"/>
                </a:solidFill>
                <a:effectLst/>
                <a:latin typeface="+mn-lt"/>
                <a:ea typeface="+mn-ea"/>
                <a:cs typeface="+mn-cs"/>
              </a:rPr>
              <a:t>layer and ellipsoid zone and beginning retinal pigment epithelium (RPE) disruption at the outer </a:t>
            </a:r>
            <a:endParaRPr lang="en-US" sz="900" dirty="0"/>
          </a:p>
          <a:p>
            <a:r>
              <a:rPr lang="en-US" sz="900" kern="1200" dirty="0">
                <a:solidFill>
                  <a:schemeClr val="tx1"/>
                </a:solidFill>
                <a:effectLst/>
                <a:latin typeface="+mn-lt"/>
                <a:ea typeface="+mn-ea"/>
                <a:cs typeface="+mn-cs"/>
              </a:rPr>
              <a:t>edge of the scan (right arrow) </a:t>
            </a:r>
            <a:endParaRPr lang="en-US" sz="900" dirty="0"/>
          </a:p>
          <a:p>
            <a:endParaRPr lang="en-US" dirty="0"/>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116</a:t>
            </a:fld>
            <a:endParaRPr lang="en-US"/>
          </a:p>
        </p:txBody>
      </p:sp>
    </p:spTree>
    <p:extLst>
      <p:ext uri="{BB962C8B-B14F-4D97-AF65-F5344CB8AC3E}">
        <p14:creationId xmlns:p14="http://schemas.microsoft.com/office/powerpoint/2010/main" val="3606872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8816B3E-C3AE-44C4-BD34-64FA7E637D01}" type="slidenum">
              <a:rPr lang="en-US" smtClean="0"/>
              <a:t>117</a:t>
            </a:fld>
            <a:endParaRPr lang="en-US"/>
          </a:p>
        </p:txBody>
      </p:sp>
    </p:spTree>
    <p:extLst>
      <p:ext uri="{BB962C8B-B14F-4D97-AF65-F5344CB8AC3E}">
        <p14:creationId xmlns:p14="http://schemas.microsoft.com/office/powerpoint/2010/main" val="154090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 The “V” contour is presumed to be due to hydrostatic pressure from the ONH leaking into the subretinal space, resulting in an enlarged separation between the neurosensory retina and retinal pigmented epithelium (RPE).</a:t>
            </a:r>
            <a:endParaRPr lang="en-US" dirty="0"/>
          </a:p>
        </p:txBody>
      </p:sp>
      <p:sp>
        <p:nvSpPr>
          <p:cNvPr id="4" name="Slide Number Placeholder 3"/>
          <p:cNvSpPr>
            <a:spLocks noGrp="1"/>
          </p:cNvSpPr>
          <p:nvPr>
            <p:ph type="sldNum" sz="quarter" idx="5"/>
          </p:nvPr>
        </p:nvSpPr>
        <p:spPr/>
        <p:txBody>
          <a:bodyPr/>
          <a:lstStyle/>
          <a:p>
            <a:fld id="{A2752F01-C16E-8649-8B1B-2A0CAAC1B5DA}" type="slidenum">
              <a:rPr lang="en-US" smtClean="0"/>
              <a:t>120</a:t>
            </a:fld>
            <a:endParaRPr lang="en-US"/>
          </a:p>
        </p:txBody>
      </p:sp>
    </p:spTree>
    <p:extLst>
      <p:ext uri="{BB962C8B-B14F-4D97-AF65-F5344CB8AC3E}">
        <p14:creationId xmlns:p14="http://schemas.microsoft.com/office/powerpoint/2010/main" val="23019163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60A68E-15A2-4F79-959D-A805E7042DBE}" type="slidenum">
              <a:rPr lang="en-US" smtClean="0"/>
              <a:t>137</a:t>
            </a:fld>
            <a:endParaRPr lang="en-US" dirty="0"/>
          </a:p>
        </p:txBody>
      </p:sp>
    </p:spTree>
    <p:extLst>
      <p:ext uri="{BB962C8B-B14F-4D97-AF65-F5344CB8AC3E}">
        <p14:creationId xmlns:p14="http://schemas.microsoft.com/office/powerpoint/2010/main" val="3121410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6924DA8-C74D-E64D-BB39-B59AE5723F9F}" type="slidenum">
              <a:rPr lang="en-US" sz="1200"/>
              <a:pPr/>
              <a:t>139</a:t>
            </a:fld>
            <a:endParaRPr lang="en-US" sz="1200" dirty="0"/>
          </a:p>
        </p:txBody>
      </p:sp>
      <p:sp>
        <p:nvSpPr>
          <p:cNvPr id="53250" name="Rectangle 2"/>
          <p:cNvSpPr>
            <a:spLocks noGrp="1" noRot="1" noChangeAspect="1" noChangeArrowheads="1" noTextEdit="1"/>
          </p:cNvSpPr>
          <p:nvPr>
            <p:ph type="sldImg"/>
          </p:nvPr>
        </p:nvSpPr>
        <p:spPr>
          <a:solidFill>
            <a:srgbClr val="FFFFFF"/>
          </a:solidFill>
          <a:ln/>
        </p:spPr>
      </p:sp>
      <p:sp>
        <p:nvSpPr>
          <p:cNvPr id="53251"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ea typeface="ＭＳ Ｐゴシック" charset="0"/>
              </a:rPr>
              <a:t>EXAMPLES OF THE NEW HIGH DEF IMAGES AVAILABLE WITH SOME OF THE NEW IMAGING TECHNOLOGY.</a:t>
            </a:r>
          </a:p>
        </p:txBody>
      </p:sp>
    </p:spTree>
    <p:extLst>
      <p:ext uri="{BB962C8B-B14F-4D97-AF65-F5344CB8AC3E}">
        <p14:creationId xmlns:p14="http://schemas.microsoft.com/office/powerpoint/2010/main" val="1213522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82EDB8D0-98ED-4B86-9D5F-E61ADC70144D}" type="datetimeFigureOut">
              <a:rPr lang="en-US" smtClean="0"/>
              <a:t>1/6/25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854181D-6920-4594-9A5D-6CE56DC9F8B2}" type="slidenum">
              <a:rPr lang="en-US" smtClean="0"/>
              <a:t>‹#›</a:t>
            </a:fld>
            <a:endParaRPr lang="en-US"/>
          </a:p>
        </p:txBody>
      </p:sp>
    </p:spTree>
    <p:extLst>
      <p:ext uri="{BB962C8B-B14F-4D97-AF65-F5344CB8AC3E}">
        <p14:creationId xmlns:p14="http://schemas.microsoft.com/office/powerpoint/2010/main" val="23616967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EDB8D0-98ED-4B86-9D5F-E61ADC70144D}" type="datetimeFigureOut">
              <a:rPr lang="en-US" smtClean="0"/>
              <a:t>1/6/25</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6627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82EDB8D0-98ED-4B86-9D5F-E61ADC70144D}" type="datetimeFigureOut">
              <a:rPr lang="en-US" smtClean="0"/>
              <a:t>1/6/25</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95778624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EDB8D0-98ED-4B86-9D5F-E61ADC70144D}" type="datetimeFigureOut">
              <a:rPr lang="en-US" smtClean="0"/>
              <a:t>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268564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EDB8D0-98ED-4B86-9D5F-E61ADC70144D}" type="datetimeFigureOut">
              <a:rPr lang="en-US" smtClean="0"/>
              <a:t>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43147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EDB8D0-98ED-4B86-9D5F-E61ADC70144D}" type="datetimeFigureOut">
              <a:rPr lang="en-US" smtClean="0"/>
              <a:t>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13689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DB8D0-98ED-4B86-9D5F-E61ADC70144D}" type="datetimeFigureOut">
              <a:rPr lang="en-US" smtClean="0"/>
              <a:t>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975573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2EDB8D0-98ED-4B86-9D5F-E61ADC70144D}" type="datetimeFigureOut">
              <a:rPr lang="en-US" smtClean="0"/>
              <a:t>1/6/25</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854181D-6920-4594-9A5D-6CE56DC9F8B2}"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9216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82EDB8D0-98ED-4B86-9D5F-E61ADC70144D}" type="datetimeFigureOut">
              <a:rPr lang="en-US" smtClean="0"/>
              <a:t>1/6/25</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854181D-6920-4594-9A5D-6CE56DC9F8B2}"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8468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330919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271263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9FAC16-DCD6-6749-A19D-80314FCD8CA0}"/>
              </a:ext>
            </a:extLst>
          </p:cNvPr>
          <p:cNvSpPr>
            <a:spLocks noGrp="1"/>
          </p:cNvSpPr>
          <p:nvPr>
            <p:ph type="title" hasCustomPrompt="1"/>
          </p:nvPr>
        </p:nvSpPr>
        <p:spPr>
          <a:xfrm>
            <a:off x="838200" y="365126"/>
            <a:ext cx="10515600" cy="568526"/>
          </a:xfrm>
        </p:spPr>
        <p:txBody>
          <a:bodyPr lIns="0" rIns="0"/>
          <a:lstStyle/>
          <a:p>
            <a:r>
              <a:rPr lang="en-US" noProof="0"/>
              <a:t>Table of contents</a:t>
            </a:r>
          </a:p>
        </p:txBody>
      </p:sp>
      <p:pic>
        <p:nvPicPr>
          <p:cNvPr id="8" name="Image 7">
            <a:extLst>
              <a:ext uri="{FF2B5EF4-FFF2-40B4-BE49-F238E27FC236}">
                <a16:creationId xmlns:a16="http://schemas.microsoft.com/office/drawing/2014/main" id="{D48D59BE-1862-FE46-B024-703D1F275950}"/>
              </a:ext>
            </a:extLst>
          </p:cNvPr>
          <p:cNvPicPr>
            <a:picLocks noChangeAspect="1"/>
          </p:cNvPicPr>
          <p:nvPr userDrawn="1"/>
        </p:nvPicPr>
        <p:blipFill>
          <a:blip r:embed="rId2"/>
          <a:stretch>
            <a:fillRect/>
          </a:stretch>
        </p:blipFill>
        <p:spPr>
          <a:xfrm>
            <a:off x="10972800" y="4718186"/>
            <a:ext cx="1219200" cy="2147668"/>
          </a:xfrm>
          <a:prstGeom prst="rect">
            <a:avLst/>
          </a:prstGeom>
        </p:spPr>
      </p:pic>
      <p:sp>
        <p:nvSpPr>
          <p:cNvPr id="6" name="Espace réservé du numéro de diapositive 5">
            <a:extLst>
              <a:ext uri="{FF2B5EF4-FFF2-40B4-BE49-F238E27FC236}">
                <a16:creationId xmlns:a16="http://schemas.microsoft.com/office/drawing/2014/main" id="{EF6F4640-4D30-4849-87AD-03704B7C63E0}"/>
              </a:ext>
            </a:extLst>
          </p:cNvPr>
          <p:cNvSpPr>
            <a:spLocks noGrp="1"/>
          </p:cNvSpPr>
          <p:nvPr>
            <p:ph type="sldNum" sz="quarter" idx="12"/>
          </p:nvPr>
        </p:nvSpPr>
        <p:spPr>
          <a:xfrm>
            <a:off x="9169400" y="6356350"/>
            <a:ext cx="2743200" cy="365125"/>
          </a:xfrm>
        </p:spPr>
        <p:txBody>
          <a:bodyPr lIns="0" rIns="0"/>
          <a:lstStyle>
            <a:lvl1pPr>
              <a:defRPr sz="1000" cap="all" baseline="0">
                <a:solidFill>
                  <a:schemeClr val="bg1"/>
                </a:solidFill>
                <a:latin typeface="Gotham" pitchFamily="2" charset="0"/>
                <a:cs typeface="Gotham" pitchFamily="2" charset="0"/>
              </a:defRPr>
            </a:lvl1pPr>
          </a:lstStyle>
          <a:p>
            <a:fld id="{CE546788-A294-DA4C-92D8-18C21A92056F}" type="slidenum">
              <a:rPr lang="en-US" noProof="0" smtClean="0"/>
              <a:pPr/>
              <a:t>‹#›</a:t>
            </a:fld>
            <a:endParaRPr lang="en-US" noProof="0"/>
          </a:p>
        </p:txBody>
      </p:sp>
      <p:pic>
        <p:nvPicPr>
          <p:cNvPr id="13" name="Image 12">
            <a:extLst>
              <a:ext uri="{FF2B5EF4-FFF2-40B4-BE49-F238E27FC236}">
                <a16:creationId xmlns:a16="http://schemas.microsoft.com/office/drawing/2014/main" id="{22815049-1418-DD42-8686-F86417B4544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38201" y="6356349"/>
            <a:ext cx="769806" cy="233865"/>
          </a:xfrm>
          <a:prstGeom prst="rect">
            <a:avLst/>
          </a:prstGeom>
        </p:spPr>
      </p:pic>
      <p:sp>
        <p:nvSpPr>
          <p:cNvPr id="5" name="Espace réservé du texte 4">
            <a:extLst>
              <a:ext uri="{FF2B5EF4-FFF2-40B4-BE49-F238E27FC236}">
                <a16:creationId xmlns:a16="http://schemas.microsoft.com/office/drawing/2014/main" id="{A108A082-0258-BF4B-A096-878C38C3706C}"/>
              </a:ext>
            </a:extLst>
          </p:cNvPr>
          <p:cNvSpPr>
            <a:spLocks noGrp="1"/>
          </p:cNvSpPr>
          <p:nvPr>
            <p:ph type="body" sz="quarter" idx="13" hasCustomPrompt="1"/>
          </p:nvPr>
        </p:nvSpPr>
        <p:spPr>
          <a:xfrm>
            <a:off x="838201" y="1619753"/>
            <a:ext cx="1038726" cy="568526"/>
          </a:xfrm>
        </p:spPr>
        <p:txBody>
          <a:bodyPr/>
          <a:lstStyle>
            <a:lvl1pPr>
              <a:defRPr sz="4800"/>
            </a:lvl1pPr>
          </a:lstStyle>
          <a:p>
            <a:pPr lvl="0"/>
            <a:r>
              <a:rPr lang="en-US" noProof="0"/>
              <a:t>XX</a:t>
            </a:r>
          </a:p>
        </p:txBody>
      </p:sp>
      <p:sp>
        <p:nvSpPr>
          <p:cNvPr id="9" name="Espace réservé du texte 4">
            <a:extLst>
              <a:ext uri="{FF2B5EF4-FFF2-40B4-BE49-F238E27FC236}">
                <a16:creationId xmlns:a16="http://schemas.microsoft.com/office/drawing/2014/main" id="{580E3830-CA25-4246-AE14-351CE33BA797}"/>
              </a:ext>
            </a:extLst>
          </p:cNvPr>
          <p:cNvSpPr>
            <a:spLocks noGrp="1"/>
          </p:cNvSpPr>
          <p:nvPr>
            <p:ph type="body" sz="quarter" idx="14"/>
          </p:nvPr>
        </p:nvSpPr>
        <p:spPr>
          <a:xfrm>
            <a:off x="1906604" y="1619753"/>
            <a:ext cx="9447195" cy="568526"/>
          </a:xfrm>
        </p:spPr>
        <p:txBody>
          <a:bodyPr anchor="b"/>
          <a:lstStyle>
            <a:lvl1pPr>
              <a:defRPr sz="2400"/>
            </a:lvl1pPr>
          </a:lstStyle>
          <a:p>
            <a:pPr lvl="0"/>
            <a:endParaRPr lang="en-US" noProof="0"/>
          </a:p>
        </p:txBody>
      </p:sp>
      <p:sp>
        <p:nvSpPr>
          <p:cNvPr id="10" name="Espace réservé du texte 4">
            <a:extLst>
              <a:ext uri="{FF2B5EF4-FFF2-40B4-BE49-F238E27FC236}">
                <a16:creationId xmlns:a16="http://schemas.microsoft.com/office/drawing/2014/main" id="{987B2304-AA4B-DD45-BD71-CF2B305238AE}"/>
              </a:ext>
            </a:extLst>
          </p:cNvPr>
          <p:cNvSpPr>
            <a:spLocks noGrp="1"/>
          </p:cNvSpPr>
          <p:nvPr>
            <p:ph type="body" sz="quarter" idx="15" hasCustomPrompt="1"/>
          </p:nvPr>
        </p:nvSpPr>
        <p:spPr>
          <a:xfrm>
            <a:off x="838201" y="2601529"/>
            <a:ext cx="1038726" cy="568526"/>
          </a:xfrm>
        </p:spPr>
        <p:txBody>
          <a:bodyPr/>
          <a:lstStyle>
            <a:lvl1pPr>
              <a:defRPr sz="4800"/>
            </a:lvl1pPr>
          </a:lstStyle>
          <a:p>
            <a:pPr lvl="0"/>
            <a:r>
              <a:rPr lang="en-US" noProof="0"/>
              <a:t>XX</a:t>
            </a:r>
          </a:p>
        </p:txBody>
      </p:sp>
      <p:sp>
        <p:nvSpPr>
          <p:cNvPr id="11" name="Espace réservé du texte 4">
            <a:extLst>
              <a:ext uri="{FF2B5EF4-FFF2-40B4-BE49-F238E27FC236}">
                <a16:creationId xmlns:a16="http://schemas.microsoft.com/office/drawing/2014/main" id="{695D5836-EF96-5544-B7B1-62E7954D92D7}"/>
              </a:ext>
            </a:extLst>
          </p:cNvPr>
          <p:cNvSpPr>
            <a:spLocks noGrp="1"/>
          </p:cNvSpPr>
          <p:nvPr>
            <p:ph type="body" sz="quarter" idx="16"/>
          </p:nvPr>
        </p:nvSpPr>
        <p:spPr>
          <a:xfrm>
            <a:off x="1906604" y="2601529"/>
            <a:ext cx="9447195" cy="568526"/>
          </a:xfrm>
        </p:spPr>
        <p:txBody>
          <a:bodyPr anchor="b"/>
          <a:lstStyle>
            <a:lvl1pPr>
              <a:defRPr sz="2400"/>
            </a:lvl1pPr>
          </a:lstStyle>
          <a:p>
            <a:pPr lvl="0"/>
            <a:endParaRPr lang="en-US" noProof="0"/>
          </a:p>
        </p:txBody>
      </p:sp>
      <p:sp>
        <p:nvSpPr>
          <p:cNvPr id="12" name="Espace réservé du texte 4">
            <a:extLst>
              <a:ext uri="{FF2B5EF4-FFF2-40B4-BE49-F238E27FC236}">
                <a16:creationId xmlns:a16="http://schemas.microsoft.com/office/drawing/2014/main" id="{6572CAB9-4F17-804B-84D4-16CF4AAB72A2}"/>
              </a:ext>
            </a:extLst>
          </p:cNvPr>
          <p:cNvSpPr>
            <a:spLocks noGrp="1"/>
          </p:cNvSpPr>
          <p:nvPr>
            <p:ph type="body" sz="quarter" idx="17" hasCustomPrompt="1"/>
          </p:nvPr>
        </p:nvSpPr>
        <p:spPr>
          <a:xfrm>
            <a:off x="838201" y="3589071"/>
            <a:ext cx="1038726" cy="568526"/>
          </a:xfrm>
        </p:spPr>
        <p:txBody>
          <a:bodyPr/>
          <a:lstStyle>
            <a:lvl1pPr>
              <a:defRPr sz="4800"/>
            </a:lvl1pPr>
          </a:lstStyle>
          <a:p>
            <a:pPr lvl="0"/>
            <a:r>
              <a:rPr lang="en-US" noProof="0"/>
              <a:t>XX</a:t>
            </a:r>
          </a:p>
        </p:txBody>
      </p:sp>
      <p:sp>
        <p:nvSpPr>
          <p:cNvPr id="14" name="Espace réservé du texte 4">
            <a:extLst>
              <a:ext uri="{FF2B5EF4-FFF2-40B4-BE49-F238E27FC236}">
                <a16:creationId xmlns:a16="http://schemas.microsoft.com/office/drawing/2014/main" id="{C9A02EB7-7D62-C64B-A971-DE2F7D0DF6E8}"/>
              </a:ext>
            </a:extLst>
          </p:cNvPr>
          <p:cNvSpPr>
            <a:spLocks noGrp="1"/>
          </p:cNvSpPr>
          <p:nvPr>
            <p:ph type="body" sz="quarter" idx="18"/>
          </p:nvPr>
        </p:nvSpPr>
        <p:spPr>
          <a:xfrm>
            <a:off x="1906604" y="3589071"/>
            <a:ext cx="9447195" cy="568526"/>
          </a:xfrm>
        </p:spPr>
        <p:txBody>
          <a:bodyPr anchor="b"/>
          <a:lstStyle>
            <a:lvl1pPr>
              <a:defRPr sz="2400"/>
            </a:lvl1pPr>
          </a:lstStyle>
          <a:p>
            <a:pPr lvl="0"/>
            <a:endParaRPr lang="en-US" noProof="0"/>
          </a:p>
        </p:txBody>
      </p:sp>
      <p:sp>
        <p:nvSpPr>
          <p:cNvPr id="15" name="Espace réservé du texte 4">
            <a:extLst>
              <a:ext uri="{FF2B5EF4-FFF2-40B4-BE49-F238E27FC236}">
                <a16:creationId xmlns:a16="http://schemas.microsoft.com/office/drawing/2014/main" id="{4941BD83-B82C-6F45-909F-F7AA505211D4}"/>
              </a:ext>
            </a:extLst>
          </p:cNvPr>
          <p:cNvSpPr>
            <a:spLocks noGrp="1"/>
          </p:cNvSpPr>
          <p:nvPr>
            <p:ph type="body" sz="quarter" idx="19" hasCustomPrompt="1"/>
          </p:nvPr>
        </p:nvSpPr>
        <p:spPr>
          <a:xfrm>
            <a:off x="838201" y="4574523"/>
            <a:ext cx="1038726" cy="568526"/>
          </a:xfrm>
        </p:spPr>
        <p:txBody>
          <a:bodyPr/>
          <a:lstStyle>
            <a:lvl1pPr>
              <a:defRPr sz="4800"/>
            </a:lvl1pPr>
          </a:lstStyle>
          <a:p>
            <a:pPr lvl="0"/>
            <a:r>
              <a:rPr lang="en-US" noProof="0"/>
              <a:t>XX</a:t>
            </a:r>
          </a:p>
        </p:txBody>
      </p:sp>
      <p:sp>
        <p:nvSpPr>
          <p:cNvPr id="16" name="Espace réservé du texte 4">
            <a:extLst>
              <a:ext uri="{FF2B5EF4-FFF2-40B4-BE49-F238E27FC236}">
                <a16:creationId xmlns:a16="http://schemas.microsoft.com/office/drawing/2014/main" id="{CCF92CAE-3311-1146-8CD5-A846BEE368EC}"/>
              </a:ext>
            </a:extLst>
          </p:cNvPr>
          <p:cNvSpPr>
            <a:spLocks noGrp="1"/>
          </p:cNvSpPr>
          <p:nvPr>
            <p:ph type="body" sz="quarter" idx="20"/>
          </p:nvPr>
        </p:nvSpPr>
        <p:spPr>
          <a:xfrm>
            <a:off x="1906604" y="4574523"/>
            <a:ext cx="9447195" cy="568526"/>
          </a:xfrm>
        </p:spPr>
        <p:txBody>
          <a:bodyPr anchor="b"/>
          <a:lstStyle>
            <a:lvl1pPr>
              <a:defRPr sz="2400"/>
            </a:lvl1pPr>
          </a:lstStyle>
          <a:p>
            <a:pPr lvl="0"/>
            <a:endParaRPr lang="en-US" noProof="0"/>
          </a:p>
        </p:txBody>
      </p:sp>
    </p:spTree>
    <p:extLst>
      <p:ext uri="{BB962C8B-B14F-4D97-AF65-F5344CB8AC3E}">
        <p14:creationId xmlns:p14="http://schemas.microsoft.com/office/powerpoint/2010/main" val="972013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26"/>
        <p:cNvGrpSpPr/>
        <p:nvPr/>
      </p:nvGrpSpPr>
      <p:grpSpPr>
        <a:xfrm>
          <a:off x="0" y="0"/>
          <a:ext cx="0" cy="0"/>
          <a:chOff x="0" y="0"/>
          <a:chExt cx="0" cy="0"/>
        </a:xfrm>
      </p:grpSpPr>
      <p:pic>
        <p:nvPicPr>
          <p:cNvPr id="327" name="Google Shape;327;p30"/>
          <p:cNvPicPr preferRelativeResize="0"/>
          <p:nvPr/>
        </p:nvPicPr>
        <p:blipFill>
          <a:blip r:embed="rId2">
            <a:alphaModFix/>
          </a:blip>
          <a:stretch>
            <a:fillRect/>
          </a:stretch>
        </p:blipFill>
        <p:spPr>
          <a:xfrm>
            <a:off x="0" y="0"/>
            <a:ext cx="12192000" cy="6858000"/>
          </a:xfrm>
          <a:prstGeom prst="rect">
            <a:avLst/>
          </a:prstGeom>
          <a:noFill/>
          <a:ln>
            <a:noFill/>
          </a:ln>
        </p:spPr>
      </p:pic>
      <p:cxnSp>
        <p:nvCxnSpPr>
          <p:cNvPr id="328" name="Google Shape;328;p30"/>
          <p:cNvCxnSpPr/>
          <p:nvPr/>
        </p:nvCxnSpPr>
        <p:spPr>
          <a:xfrm>
            <a:off x="-32433" y="6138800"/>
            <a:ext cx="12337600" cy="0"/>
          </a:xfrm>
          <a:prstGeom prst="straightConnector1">
            <a:avLst/>
          </a:prstGeom>
          <a:noFill/>
          <a:ln w="9525" cap="flat" cmpd="sng">
            <a:solidFill>
              <a:schemeClr val="dk1"/>
            </a:solidFill>
            <a:prstDash val="solid"/>
            <a:round/>
            <a:headEnd type="none" w="med" len="med"/>
            <a:tailEnd type="none" w="med" len="med"/>
          </a:ln>
        </p:spPr>
      </p:cxnSp>
      <p:cxnSp>
        <p:nvCxnSpPr>
          <p:cNvPr id="329" name="Google Shape;329;p30"/>
          <p:cNvCxnSpPr/>
          <p:nvPr/>
        </p:nvCxnSpPr>
        <p:spPr>
          <a:xfrm>
            <a:off x="-72800" y="736767"/>
            <a:ext cx="12337600" cy="0"/>
          </a:xfrm>
          <a:prstGeom prst="straightConnector1">
            <a:avLst/>
          </a:prstGeom>
          <a:noFill/>
          <a:ln w="9525" cap="flat" cmpd="sng">
            <a:solidFill>
              <a:schemeClr val="dk1"/>
            </a:solidFill>
            <a:prstDash val="solid"/>
            <a:round/>
            <a:headEnd type="none" w="med" len="med"/>
            <a:tailEnd type="none" w="med" len="med"/>
          </a:ln>
        </p:spPr>
      </p:cxnSp>
      <p:pic>
        <p:nvPicPr>
          <p:cNvPr id="330" name="Google Shape;330;p30"/>
          <p:cNvPicPr preferRelativeResize="0"/>
          <p:nvPr/>
        </p:nvPicPr>
        <p:blipFill>
          <a:blip r:embed="rId3">
            <a:alphaModFix/>
          </a:blip>
          <a:stretch>
            <a:fillRect/>
          </a:stretch>
        </p:blipFill>
        <p:spPr>
          <a:xfrm>
            <a:off x="-3088533" y="-2600733"/>
            <a:ext cx="6212100" cy="6212100"/>
          </a:xfrm>
          <a:prstGeom prst="rect">
            <a:avLst/>
          </a:prstGeom>
          <a:noFill/>
          <a:ln>
            <a:noFill/>
          </a:ln>
        </p:spPr>
      </p:pic>
      <p:pic>
        <p:nvPicPr>
          <p:cNvPr id="331" name="Google Shape;331;p30"/>
          <p:cNvPicPr preferRelativeResize="0"/>
          <p:nvPr/>
        </p:nvPicPr>
        <p:blipFill>
          <a:blip r:embed="rId3">
            <a:alphaModFix/>
          </a:blip>
          <a:stretch>
            <a:fillRect/>
          </a:stretch>
        </p:blipFill>
        <p:spPr>
          <a:xfrm>
            <a:off x="9933567" y="3429003"/>
            <a:ext cx="5346965" cy="5346965"/>
          </a:xfrm>
          <a:prstGeom prst="rect">
            <a:avLst/>
          </a:prstGeom>
          <a:noFill/>
          <a:ln>
            <a:noFill/>
          </a:ln>
        </p:spPr>
      </p:pic>
      <p:grpSp>
        <p:nvGrpSpPr>
          <p:cNvPr id="332" name="Google Shape;332;p30"/>
          <p:cNvGrpSpPr/>
          <p:nvPr/>
        </p:nvGrpSpPr>
        <p:grpSpPr>
          <a:xfrm>
            <a:off x="10754967" y="1216634"/>
            <a:ext cx="972400" cy="4442317"/>
            <a:chOff x="8066225" y="912475"/>
            <a:chExt cx="729300" cy="3331738"/>
          </a:xfrm>
        </p:grpSpPr>
        <p:sp>
          <p:nvSpPr>
            <p:cNvPr id="333" name="Google Shape;333;p30"/>
            <p:cNvSpPr/>
            <p:nvPr/>
          </p:nvSpPr>
          <p:spPr>
            <a:xfrm>
              <a:off x="8066225" y="912475"/>
              <a:ext cx="729300" cy="767400"/>
            </a:xfrm>
            <a:prstGeom prst="star10">
              <a:avLst>
                <a:gd name="adj" fmla="val 29845"/>
                <a:gd name="hf" fmla="val 105146"/>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30"/>
            <p:cNvSpPr/>
            <p:nvPr/>
          </p:nvSpPr>
          <p:spPr>
            <a:xfrm>
              <a:off x="8066225" y="2194638"/>
              <a:ext cx="729300" cy="767400"/>
            </a:xfrm>
            <a:prstGeom prst="star10">
              <a:avLst>
                <a:gd name="adj" fmla="val 29845"/>
                <a:gd name="hf" fmla="val 105146"/>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30"/>
            <p:cNvSpPr/>
            <p:nvPr/>
          </p:nvSpPr>
          <p:spPr>
            <a:xfrm>
              <a:off x="8066225" y="3476813"/>
              <a:ext cx="729300" cy="767400"/>
            </a:xfrm>
            <a:prstGeom prst="star10">
              <a:avLst>
                <a:gd name="adj" fmla="val 29845"/>
                <a:gd name="hf" fmla="val 105146"/>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36" name="Google Shape;336;p30"/>
          <p:cNvGrpSpPr/>
          <p:nvPr/>
        </p:nvGrpSpPr>
        <p:grpSpPr>
          <a:xfrm>
            <a:off x="464633" y="1216634"/>
            <a:ext cx="972400" cy="4442317"/>
            <a:chOff x="8066225" y="912475"/>
            <a:chExt cx="729300" cy="3331738"/>
          </a:xfrm>
        </p:grpSpPr>
        <p:sp>
          <p:nvSpPr>
            <p:cNvPr id="337" name="Google Shape;337;p30"/>
            <p:cNvSpPr/>
            <p:nvPr/>
          </p:nvSpPr>
          <p:spPr>
            <a:xfrm>
              <a:off x="8066225" y="912475"/>
              <a:ext cx="729300" cy="767400"/>
            </a:xfrm>
            <a:prstGeom prst="star10">
              <a:avLst>
                <a:gd name="adj" fmla="val 29845"/>
                <a:gd name="hf" fmla="val 105146"/>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30"/>
            <p:cNvSpPr/>
            <p:nvPr/>
          </p:nvSpPr>
          <p:spPr>
            <a:xfrm>
              <a:off x="8066225" y="2194638"/>
              <a:ext cx="729300" cy="767400"/>
            </a:xfrm>
            <a:prstGeom prst="star10">
              <a:avLst>
                <a:gd name="adj" fmla="val 29845"/>
                <a:gd name="hf" fmla="val 105146"/>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30"/>
            <p:cNvSpPr/>
            <p:nvPr/>
          </p:nvSpPr>
          <p:spPr>
            <a:xfrm>
              <a:off x="8066225" y="3476813"/>
              <a:ext cx="729300" cy="767400"/>
            </a:xfrm>
            <a:prstGeom prst="star10">
              <a:avLst>
                <a:gd name="adj" fmla="val 29845"/>
                <a:gd name="hf" fmla="val 105146"/>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043392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82EDB8D0-98ED-4B86-9D5F-E61ADC70144D}" type="datetimeFigureOut">
              <a:rPr lang="en-US" smtClean="0"/>
              <a:pPr/>
              <a:t>1/6/25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74337999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tiff"/></Relationships>
</file>

<file path=ppt/slides/_rels/slide4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84.jpe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5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5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7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7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42.jpeg"/></Relationships>
</file>

<file path=ppt/slides/_rels/slide8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7.xml"/><Relationship Id="rId4" Type="http://schemas.openxmlformats.org/officeDocument/2006/relationships/image" Target="../media/image155.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70.png"/><Relationship Id="rId4" Type="http://schemas.openxmlformats.org/officeDocument/2006/relationships/image" Target="../media/image169.png"/></Relationships>
</file>

<file path=ppt/slides/_rels/slide10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9.png"/></Relationships>
</file>

<file path=ppt/slides/_rels/slide10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71.png"/><Relationship Id="rId4" Type="http://schemas.openxmlformats.org/officeDocument/2006/relationships/image" Target="../media/image16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70.png"/><Relationship Id="rId4" Type="http://schemas.openxmlformats.org/officeDocument/2006/relationships/image" Target="../media/image169.png"/></Relationships>
</file>

<file path=ppt/slides/_rels/slide11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www.researchgate.net/figure/Top-Normal-Spectralis-spectral-domain-optical-coherence-tomography-SD-OCT-image-with_fig3_49602243" TargetMode="External"/></Relationships>
</file>

<file path=ppt/slides/_rels/slide114.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1.png"/></Relationships>
</file>

<file path=ppt/slides/_rels/slide11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83.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88.png"/><Relationship Id="rId4" Type="http://schemas.openxmlformats.org/officeDocument/2006/relationships/image" Target="../media/image187.png"/></Relationships>
</file>

<file path=ppt/slides/_rels/slide12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7.xml"/><Relationship Id="rId4" Type="http://schemas.openxmlformats.org/officeDocument/2006/relationships/image" Target="../media/image198.png"/></Relationships>
</file>

<file path=ppt/slides/_rels/slide126.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0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image" Target="../media/image201.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0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06.png"/><Relationship Id="rId5" Type="http://schemas.openxmlformats.org/officeDocument/2006/relationships/image" Target="../media/image202.png"/><Relationship Id="rId4" Type="http://schemas.openxmlformats.org/officeDocument/2006/relationships/image" Target="../media/image205.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10.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09.png"/><Relationship Id="rId5" Type="http://schemas.openxmlformats.org/officeDocument/2006/relationships/image" Target="../media/image202.png"/><Relationship Id="rId4" Type="http://schemas.openxmlformats.org/officeDocument/2006/relationships/image" Target="../media/image208.png"/></Relationships>
</file>

<file path=ppt/slides/_rels/slide132.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slideLayout" Target="../slideLayouts/slideLayout7.xml"/><Relationship Id="rId7" Type="http://schemas.openxmlformats.org/officeDocument/2006/relationships/image" Target="../media/image21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02.png"/><Relationship Id="rId5" Type="http://schemas.openxmlformats.org/officeDocument/2006/relationships/image" Target="../media/image212.png"/><Relationship Id="rId4" Type="http://schemas.openxmlformats.org/officeDocument/2006/relationships/image" Target="../media/image211.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1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16.png"/><Relationship Id="rId5" Type="http://schemas.openxmlformats.org/officeDocument/2006/relationships/image" Target="../media/image202.png"/><Relationship Id="rId4" Type="http://schemas.openxmlformats.org/officeDocument/2006/relationships/image" Target="../media/image215.png"/></Relationships>
</file>

<file path=ppt/slides/_rels/slide134.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7.xml"/><Relationship Id="rId4" Type="http://schemas.openxmlformats.org/officeDocument/2006/relationships/image" Target="../media/image220.png"/></Relationships>
</file>

<file path=ppt/slides/_rels/slide135.xml.rels><?xml version="1.0" encoding="UTF-8" standalone="yes"?>
<Relationships xmlns="http://schemas.openxmlformats.org/package/2006/relationships"><Relationship Id="rId3" Type="http://schemas.openxmlformats.org/officeDocument/2006/relationships/image" Target="../media/image222.tiff"/><Relationship Id="rId2" Type="http://schemas.openxmlformats.org/officeDocument/2006/relationships/image" Target="../media/image221.png"/><Relationship Id="rId1" Type="http://schemas.openxmlformats.org/officeDocument/2006/relationships/slideLayout" Target="../slideLayouts/slideLayout7.xml"/><Relationship Id="rId4" Type="http://schemas.openxmlformats.org/officeDocument/2006/relationships/image" Target="../media/image223.png"/></Relationships>
</file>

<file path=ppt/slides/_rels/slide136.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228.tiff"/><Relationship Id="rId5" Type="http://schemas.openxmlformats.org/officeDocument/2006/relationships/image" Target="../media/image227.jpeg"/><Relationship Id="rId4" Type="http://schemas.openxmlformats.org/officeDocument/2006/relationships/image" Target="../media/image226.png"/></Relationships>
</file>

<file path=ppt/slides/_rels/slide138.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231.jpeg"/></Relationships>
</file>

<file path=ppt/slides/_rels/slide140.xml.rels><?xml version="1.0" encoding="UTF-8" standalone="yes"?>
<Relationships xmlns="http://schemas.openxmlformats.org/package/2006/relationships"><Relationship Id="rId2" Type="http://schemas.openxmlformats.org/officeDocument/2006/relationships/image" Target="../media/image232.tiff"/><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sz="5400" dirty="0">
                <a:latin typeface="Century Gothic" panose="020B0502020202020204" pitchFamily="34" charset="0"/>
              </a:rPr>
              <a:t>Getting started with oct</a:t>
            </a:r>
          </a:p>
        </p:txBody>
      </p:sp>
      <p:sp>
        <p:nvSpPr>
          <p:cNvPr id="8" name="Subtitle 7">
            <a:extLst>
              <a:ext uri="{FF2B5EF4-FFF2-40B4-BE49-F238E27FC236}">
                <a16:creationId xmlns:a16="http://schemas.microsoft.com/office/drawing/2014/main" id="{94C37CFF-7AC5-984F-9AD2-1286B258F4FC}"/>
              </a:ext>
            </a:extLst>
          </p:cNvPr>
          <p:cNvSpPr>
            <a:spLocks noGrp="1"/>
          </p:cNvSpPr>
          <p:nvPr>
            <p:ph type="subTitle" idx="1"/>
          </p:nvPr>
        </p:nvSpPr>
        <p:spPr/>
        <p:txBody>
          <a:bodyPr>
            <a:normAutofit fontScale="62500" lnSpcReduction="20000"/>
          </a:bodyPr>
          <a:lstStyle/>
          <a:p>
            <a:r>
              <a:rPr lang="en-US" dirty="0">
                <a:latin typeface="Century Gothic" panose="020B0502020202020204" pitchFamily="34" charset="0"/>
              </a:rPr>
              <a:t>Julie Rodman OD, MSc, FAAO</a:t>
            </a:r>
          </a:p>
          <a:p>
            <a:r>
              <a:rPr lang="en-US" dirty="0">
                <a:latin typeface="Century Gothic" panose="020B0502020202020204" pitchFamily="34" charset="0"/>
              </a:rPr>
              <a:t>Professor, Nova Southeastern University</a:t>
            </a:r>
          </a:p>
          <a:p>
            <a:r>
              <a:rPr lang="en-US" dirty="0">
                <a:latin typeface="Century Gothic" panose="020B0502020202020204" pitchFamily="34" charset="0"/>
              </a:rPr>
              <a:t>College of Optometry</a:t>
            </a:r>
          </a:p>
        </p:txBody>
      </p:sp>
    </p:spTree>
    <p:extLst>
      <p:ext uri="{BB962C8B-B14F-4D97-AF65-F5344CB8AC3E}">
        <p14:creationId xmlns:p14="http://schemas.microsoft.com/office/powerpoint/2010/main" val="1709129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67F423-D21C-4F37-A0B7-750026A17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en-US"/>
          </a:p>
        </p:txBody>
      </p:sp>
      <p:pic>
        <p:nvPicPr>
          <p:cNvPr id="3" name="Picture 2" descr="A person wearing glasses and a suit&#10;&#10;Description automatically generated with low confidence">
            <a:extLst>
              <a:ext uri="{FF2B5EF4-FFF2-40B4-BE49-F238E27FC236}">
                <a16:creationId xmlns:a16="http://schemas.microsoft.com/office/drawing/2014/main" id="{873F7276-D1FE-9341-EF0C-7B04B80C7252}"/>
              </a:ext>
            </a:extLst>
          </p:cNvPr>
          <p:cNvPicPr>
            <a:picLocks noChangeAspect="1"/>
          </p:cNvPicPr>
          <p:nvPr/>
        </p:nvPicPr>
        <p:blipFill rotWithShape="1">
          <a:blip r:embed="rId2"/>
          <a:srcRect l="2268" r="4078" b="-2"/>
          <a:stretch/>
        </p:blipFill>
        <p:spPr>
          <a:xfrm>
            <a:off x="7837371" y="237744"/>
            <a:ext cx="4124416" cy="6382512"/>
          </a:xfrm>
          <a:prstGeom prst="rect">
            <a:avLst/>
          </a:prstGeom>
        </p:spPr>
      </p:pic>
      <p:sp>
        <p:nvSpPr>
          <p:cNvPr id="15" name="Rectangle 14">
            <a:extLst>
              <a:ext uri="{FF2B5EF4-FFF2-40B4-BE49-F238E27FC236}">
                <a16:creationId xmlns:a16="http://schemas.microsoft.com/office/drawing/2014/main" id="{891D1FF4-7F97-4936-9A4C-9FB71D8FB4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Title 6">
            <a:extLst>
              <a:ext uri="{FF2B5EF4-FFF2-40B4-BE49-F238E27FC236}">
                <a16:creationId xmlns:a16="http://schemas.microsoft.com/office/drawing/2014/main" id="{ADAF596C-E5B2-AA4A-96DA-B00EC886D451}"/>
              </a:ext>
            </a:extLst>
          </p:cNvPr>
          <p:cNvSpPr>
            <a:spLocks noGrp="1"/>
          </p:cNvSpPr>
          <p:nvPr>
            <p:ph type="title"/>
          </p:nvPr>
        </p:nvSpPr>
        <p:spPr>
          <a:xfrm>
            <a:off x="868680" y="642593"/>
            <a:ext cx="6281928" cy="1744183"/>
          </a:xfrm>
        </p:spPr>
        <p:txBody>
          <a:bodyPr vert="horz" lIns="91440" tIns="45720" rIns="91440" bIns="45720" rtlCol="0" anchor="ctr">
            <a:normAutofit/>
          </a:bodyPr>
          <a:lstStyle/>
          <a:p>
            <a:r>
              <a:rPr lang="en-US"/>
              <a:t>Disclosures:</a:t>
            </a:r>
          </a:p>
        </p:txBody>
      </p:sp>
      <p:sp>
        <p:nvSpPr>
          <p:cNvPr id="8" name="Subtitle 7">
            <a:extLst>
              <a:ext uri="{FF2B5EF4-FFF2-40B4-BE49-F238E27FC236}">
                <a16:creationId xmlns:a16="http://schemas.microsoft.com/office/drawing/2014/main" id="{94C37CFF-7AC5-984F-9AD2-1286B258F4FC}"/>
              </a:ext>
            </a:extLst>
          </p:cNvPr>
          <p:cNvSpPr>
            <a:spLocks noGrp="1"/>
          </p:cNvSpPr>
          <p:nvPr>
            <p:ph type="body" sz="half" idx="4294967295"/>
          </p:nvPr>
        </p:nvSpPr>
        <p:spPr>
          <a:xfrm>
            <a:off x="868680" y="2386584"/>
            <a:ext cx="6281928" cy="3648456"/>
          </a:xfrm>
        </p:spPr>
        <p:txBody>
          <a:bodyPr vert="horz" lIns="91440" tIns="45720" rIns="91440" bIns="45720" rtlCol="0">
            <a:normAutofit/>
          </a:bodyPr>
          <a:lstStyle/>
          <a:p>
            <a:pPr marL="0" indent="0">
              <a:buNone/>
            </a:pPr>
            <a:r>
              <a:rPr lang="en-US" sz="2800" u="sng" dirty="0"/>
              <a:t>Speaker/Consultant:</a:t>
            </a:r>
          </a:p>
          <a:p>
            <a:endParaRPr lang="en-US" dirty="0"/>
          </a:p>
          <a:p>
            <a:r>
              <a:rPr lang="en-US" dirty="0"/>
              <a:t> </a:t>
            </a:r>
            <a:r>
              <a:rPr lang="en-US" dirty="0" err="1"/>
              <a:t>Visionix</a:t>
            </a:r>
            <a:r>
              <a:rPr lang="en-US" dirty="0"/>
              <a:t> (</a:t>
            </a:r>
            <a:r>
              <a:rPr lang="en-US" dirty="0" err="1"/>
              <a:t>Optovue</a:t>
            </a:r>
            <a:r>
              <a:rPr lang="en-US" dirty="0"/>
              <a:t>)</a:t>
            </a:r>
          </a:p>
          <a:p>
            <a:r>
              <a:rPr lang="en-US" dirty="0"/>
              <a:t> iCare</a:t>
            </a:r>
          </a:p>
          <a:p>
            <a:r>
              <a:rPr lang="en-US" dirty="0"/>
              <a:t> Apellis</a:t>
            </a:r>
          </a:p>
          <a:p>
            <a:r>
              <a:rPr lang="en-US" dirty="0"/>
              <a:t> Astellas</a:t>
            </a:r>
          </a:p>
          <a:p>
            <a:r>
              <a:rPr lang="en-US" dirty="0"/>
              <a:t> LKC Technologies</a:t>
            </a:r>
          </a:p>
          <a:p>
            <a:r>
              <a:rPr lang="en-US" dirty="0"/>
              <a:t> Regeneron</a:t>
            </a:r>
          </a:p>
        </p:txBody>
      </p:sp>
    </p:spTree>
    <p:extLst>
      <p:ext uri="{BB962C8B-B14F-4D97-AF65-F5344CB8AC3E}">
        <p14:creationId xmlns:p14="http://schemas.microsoft.com/office/powerpoint/2010/main" val="219828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FBF69BE2-E6B2-C249-BE20-0C5B35B6BEB7}"/>
              </a:ext>
            </a:extLst>
          </p:cNvPr>
          <p:cNvPicPr>
            <a:picLocks noChangeAspect="1"/>
          </p:cNvPicPr>
          <p:nvPr/>
        </p:nvPicPr>
        <p:blipFill>
          <a:blip r:embed="rId2"/>
          <a:stretch>
            <a:fillRect/>
          </a:stretch>
        </p:blipFill>
        <p:spPr>
          <a:xfrm>
            <a:off x="1850571" y="244928"/>
            <a:ext cx="8490857" cy="6368143"/>
          </a:xfrm>
          <a:prstGeom prst="rect">
            <a:avLst/>
          </a:prstGeom>
        </p:spPr>
      </p:pic>
    </p:spTree>
    <p:extLst>
      <p:ext uri="{BB962C8B-B14F-4D97-AF65-F5344CB8AC3E}">
        <p14:creationId xmlns:p14="http://schemas.microsoft.com/office/powerpoint/2010/main" val="89733083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2" descr="A black sign with white text&#10;&#10;Description automatically generated">
            <a:extLst>
              <a:ext uri="{FF2B5EF4-FFF2-40B4-BE49-F238E27FC236}">
                <a16:creationId xmlns:a16="http://schemas.microsoft.com/office/drawing/2014/main" id="{D483B2D8-52FE-A74E-AB7D-C9D73B46F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942" y="1677262"/>
            <a:ext cx="11324364" cy="35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686029C-DB6F-0B4B-B37B-80FD6406A83B}"/>
              </a:ext>
            </a:extLst>
          </p:cNvPr>
          <p:cNvSpPr>
            <a:spLocks noGrp="1"/>
          </p:cNvSpPr>
          <p:nvPr>
            <p:ph type="title"/>
          </p:nvPr>
        </p:nvSpPr>
        <p:spPr>
          <a:xfrm>
            <a:off x="300942" y="100081"/>
            <a:ext cx="10515600" cy="1325563"/>
          </a:xfrm>
        </p:spPr>
        <p:txBody>
          <a:bodyPr/>
          <a:lstStyle/>
          <a:p>
            <a:r>
              <a:rPr lang="en-US" dirty="0">
                <a:latin typeface="Century Gothic" panose="020B0502020202020204" pitchFamily="34" charset="0"/>
              </a:rPr>
              <a:t>OCT </a:t>
            </a:r>
            <a:r>
              <a:rPr lang="en-US" u="sng" dirty="0">
                <a:latin typeface="Century Gothic" panose="020B0502020202020204" pitchFamily="34" charset="0"/>
              </a:rPr>
              <a:t>B-Scan</a:t>
            </a:r>
            <a:r>
              <a:rPr lang="en-US" dirty="0">
                <a:latin typeface="Century Gothic" panose="020B0502020202020204" pitchFamily="34" charset="0"/>
              </a:rPr>
              <a:t> Layers</a:t>
            </a:r>
          </a:p>
        </p:txBody>
      </p:sp>
    </p:spTree>
    <p:extLst>
      <p:ext uri="{BB962C8B-B14F-4D97-AF65-F5344CB8AC3E}">
        <p14:creationId xmlns:p14="http://schemas.microsoft.com/office/powerpoint/2010/main" val="70253371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3A04D0-DC23-3547-A460-DD6608A599FA}"/>
              </a:ext>
            </a:extLst>
          </p:cNvPr>
          <p:cNvSpPr/>
          <p:nvPr/>
        </p:nvSpPr>
        <p:spPr>
          <a:xfrm>
            <a:off x="4430832" y="6666896"/>
            <a:ext cx="6096000" cy="153888"/>
          </a:xfrm>
          <a:prstGeom prst="rect">
            <a:avLst/>
          </a:prstGeom>
        </p:spPr>
        <p:txBody>
          <a:bodyPr>
            <a:spAutoFit/>
          </a:bodyPr>
          <a:lstStyle/>
          <a:p>
            <a:r>
              <a:rPr lang="en-US" sz="400" dirty="0"/>
              <a:t>https://</a:t>
            </a:r>
            <a:r>
              <a:rPr lang="en-US" sz="400" dirty="0" err="1"/>
              <a:t>www.optometrytimes.com</a:t>
            </a:r>
            <a:r>
              <a:rPr lang="en-US" sz="400" dirty="0"/>
              <a:t>/view/imaging-to-differentiate-disc-drusen-from-papilledema</a:t>
            </a:r>
          </a:p>
        </p:txBody>
      </p:sp>
      <p:sp>
        <p:nvSpPr>
          <p:cNvPr id="33" name="TextBox 1">
            <a:extLst>
              <a:ext uri="{FF2B5EF4-FFF2-40B4-BE49-F238E27FC236}">
                <a16:creationId xmlns:a16="http://schemas.microsoft.com/office/drawing/2014/main" id="{689D23FD-F971-E44A-ABCA-36ECC9123BFF}"/>
              </a:ext>
            </a:extLst>
          </p:cNvPr>
          <p:cNvSpPr txBox="1">
            <a:spLocks noChangeArrowheads="1"/>
          </p:cNvSpPr>
          <p:nvPr/>
        </p:nvSpPr>
        <p:spPr bwMode="auto">
          <a:xfrm>
            <a:off x="256886" y="813284"/>
            <a:ext cx="4309617" cy="181588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i="0" u="sng" strike="noStrike" kern="1200" cap="none" spc="0" normalizeH="0" baseline="0" noProof="0" dirty="0">
                <a:ln>
                  <a:noFill/>
                </a:ln>
                <a:solidFill>
                  <a:prstClr val="black"/>
                </a:solidFill>
                <a:effectLst/>
                <a:uLnTx/>
                <a:uFillTx/>
                <a:latin typeface="Century Gothic" panose="020B0502020202020204" pitchFamily="34" charset="0"/>
                <a:cs typeface="Arial" panose="020B0604020202020204" pitchFamily="34" charset="0"/>
              </a:rPr>
              <a:t>En Face </a:t>
            </a:r>
            <a:r>
              <a:rPr kumimoji="0" lang="en-US" altLang="en-US" sz="2800" i="0" u="none" strike="noStrike" kern="1200" cap="none" spc="0" normalizeH="0" baseline="0" noProof="0" dirty="0">
                <a:ln>
                  <a:noFill/>
                </a:ln>
                <a:solidFill>
                  <a:prstClr val="black"/>
                </a:solidFill>
                <a:effectLst/>
                <a:uLnTx/>
                <a:uFillTx/>
                <a:latin typeface="Century Gothic" panose="020B0502020202020204" pitchFamily="34" charset="0"/>
                <a:cs typeface="Arial" panose="020B0604020202020204" pitchFamily="34" charset="0"/>
              </a:rPr>
              <a:t>Structural Visualization of Layers Based on Retinal Anatomy</a:t>
            </a:r>
          </a:p>
        </p:txBody>
      </p:sp>
      <p:pic>
        <p:nvPicPr>
          <p:cNvPr id="4" name="Picture 3" descr="A picture containing tree, plant&#10;&#10;Description automatically generated">
            <a:extLst>
              <a:ext uri="{FF2B5EF4-FFF2-40B4-BE49-F238E27FC236}">
                <a16:creationId xmlns:a16="http://schemas.microsoft.com/office/drawing/2014/main" id="{7520EE91-526A-8544-AC7F-E301ACDED769}"/>
              </a:ext>
            </a:extLst>
          </p:cNvPr>
          <p:cNvPicPr>
            <a:picLocks noChangeAspect="1"/>
          </p:cNvPicPr>
          <p:nvPr/>
        </p:nvPicPr>
        <p:blipFill>
          <a:blip r:embed="rId2"/>
          <a:stretch>
            <a:fillRect/>
          </a:stretch>
        </p:blipFill>
        <p:spPr>
          <a:xfrm>
            <a:off x="8707909" y="3399254"/>
            <a:ext cx="2424310" cy="3451275"/>
          </a:xfrm>
          <a:prstGeom prst="rect">
            <a:avLst/>
          </a:prstGeom>
        </p:spPr>
      </p:pic>
      <p:pic>
        <p:nvPicPr>
          <p:cNvPr id="34" name="Picture 33" descr="Map&#10;&#10;Description automatically generated">
            <a:extLst>
              <a:ext uri="{FF2B5EF4-FFF2-40B4-BE49-F238E27FC236}">
                <a16:creationId xmlns:a16="http://schemas.microsoft.com/office/drawing/2014/main" id="{9339595A-3B2E-5248-A604-EE685581F574}"/>
              </a:ext>
            </a:extLst>
          </p:cNvPr>
          <p:cNvPicPr>
            <a:picLocks noChangeAspect="1"/>
          </p:cNvPicPr>
          <p:nvPr/>
        </p:nvPicPr>
        <p:blipFill>
          <a:blip r:embed="rId3"/>
          <a:stretch>
            <a:fillRect/>
          </a:stretch>
        </p:blipFill>
        <p:spPr>
          <a:xfrm>
            <a:off x="650693" y="3429000"/>
            <a:ext cx="2407122" cy="3399921"/>
          </a:xfrm>
          <a:prstGeom prst="rect">
            <a:avLst/>
          </a:prstGeom>
        </p:spPr>
      </p:pic>
      <p:pic>
        <p:nvPicPr>
          <p:cNvPr id="36" name="Picture 35">
            <a:extLst>
              <a:ext uri="{FF2B5EF4-FFF2-40B4-BE49-F238E27FC236}">
                <a16:creationId xmlns:a16="http://schemas.microsoft.com/office/drawing/2014/main" id="{5158F40E-6D3A-3A4C-8B65-71F814C87E3A}"/>
              </a:ext>
            </a:extLst>
          </p:cNvPr>
          <p:cNvPicPr>
            <a:picLocks noChangeAspect="1"/>
          </p:cNvPicPr>
          <p:nvPr/>
        </p:nvPicPr>
        <p:blipFill>
          <a:blip r:embed="rId4"/>
          <a:stretch>
            <a:fillRect/>
          </a:stretch>
        </p:blipFill>
        <p:spPr>
          <a:xfrm>
            <a:off x="5982567" y="3429000"/>
            <a:ext cx="2364305" cy="3391784"/>
          </a:xfrm>
          <a:prstGeom prst="rect">
            <a:avLst/>
          </a:prstGeom>
        </p:spPr>
      </p:pic>
      <p:pic>
        <p:nvPicPr>
          <p:cNvPr id="38" name="Picture 37">
            <a:extLst>
              <a:ext uri="{FF2B5EF4-FFF2-40B4-BE49-F238E27FC236}">
                <a16:creationId xmlns:a16="http://schemas.microsoft.com/office/drawing/2014/main" id="{569A6EEB-6C2B-5540-B26A-E41FADC91D56}"/>
              </a:ext>
            </a:extLst>
          </p:cNvPr>
          <p:cNvPicPr>
            <a:picLocks noChangeAspect="1"/>
          </p:cNvPicPr>
          <p:nvPr/>
        </p:nvPicPr>
        <p:blipFill>
          <a:blip r:embed="rId5"/>
          <a:stretch>
            <a:fillRect/>
          </a:stretch>
        </p:blipFill>
        <p:spPr>
          <a:xfrm>
            <a:off x="3293775" y="3442450"/>
            <a:ext cx="2378691" cy="3396549"/>
          </a:xfrm>
          <a:prstGeom prst="rect">
            <a:avLst/>
          </a:prstGeom>
        </p:spPr>
      </p:pic>
      <p:pic>
        <p:nvPicPr>
          <p:cNvPr id="40" name="Picture 39" descr="A close-up of a bag&#10;&#10;Description automatically generated with low confidence">
            <a:extLst>
              <a:ext uri="{FF2B5EF4-FFF2-40B4-BE49-F238E27FC236}">
                <a16:creationId xmlns:a16="http://schemas.microsoft.com/office/drawing/2014/main" id="{86219635-D8D0-FF4A-8574-4DEF34DF53CB}"/>
              </a:ext>
            </a:extLst>
          </p:cNvPr>
          <p:cNvPicPr>
            <a:picLocks noChangeAspect="1"/>
          </p:cNvPicPr>
          <p:nvPr/>
        </p:nvPicPr>
        <p:blipFill>
          <a:blip r:embed="rId6"/>
          <a:stretch>
            <a:fillRect/>
          </a:stretch>
        </p:blipFill>
        <p:spPr>
          <a:xfrm>
            <a:off x="4823369" y="152693"/>
            <a:ext cx="2522292" cy="3049171"/>
          </a:xfrm>
          <a:prstGeom prst="rect">
            <a:avLst/>
          </a:prstGeom>
        </p:spPr>
      </p:pic>
      <p:cxnSp>
        <p:nvCxnSpPr>
          <p:cNvPr id="3" name="Straight Connector 2">
            <a:extLst>
              <a:ext uri="{FF2B5EF4-FFF2-40B4-BE49-F238E27FC236}">
                <a16:creationId xmlns:a16="http://schemas.microsoft.com/office/drawing/2014/main" id="{26D3FDAD-1273-084F-8A45-73C97EB206A6}"/>
              </a:ext>
            </a:extLst>
          </p:cNvPr>
          <p:cNvCxnSpPr/>
          <p:nvPr/>
        </p:nvCxnSpPr>
        <p:spPr>
          <a:xfrm>
            <a:off x="4430832" y="1285461"/>
            <a:ext cx="338795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DE7655-F136-9743-8DE7-8F82ACEC8D1D}"/>
              </a:ext>
            </a:extLst>
          </p:cNvPr>
          <p:cNvCxnSpPr/>
          <p:nvPr/>
        </p:nvCxnSpPr>
        <p:spPr>
          <a:xfrm>
            <a:off x="4430832" y="1649896"/>
            <a:ext cx="338795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62B13D9-9A4E-5444-B2CB-31BD8F3E607D}"/>
              </a:ext>
            </a:extLst>
          </p:cNvPr>
          <p:cNvCxnSpPr/>
          <p:nvPr/>
        </p:nvCxnSpPr>
        <p:spPr>
          <a:xfrm>
            <a:off x="4430832" y="2034209"/>
            <a:ext cx="3387951"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72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Century Gothic" panose="020B0502020202020204" pitchFamily="34" charset="0"/>
              </a:rPr>
              <a:t>Anomalies of the Vitreous</a:t>
            </a:r>
          </a:p>
        </p:txBody>
      </p:sp>
    </p:spTree>
    <p:extLst>
      <p:ext uri="{BB962C8B-B14F-4D97-AF65-F5344CB8AC3E}">
        <p14:creationId xmlns:p14="http://schemas.microsoft.com/office/powerpoint/2010/main" val="1787810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F2EA539C-3DC5-8546-B791-0FD43137ABB5}"/>
              </a:ext>
            </a:extLst>
          </p:cNvPr>
          <p:cNvGrpSpPr>
            <a:grpSpLocks/>
          </p:cNvGrpSpPr>
          <p:nvPr/>
        </p:nvGrpSpPr>
        <p:grpSpPr bwMode="auto">
          <a:xfrm>
            <a:off x="2224489" y="413795"/>
            <a:ext cx="7336199" cy="5732362"/>
            <a:chOff x="869" y="720"/>
            <a:chExt cx="4027" cy="3082"/>
          </a:xfrm>
        </p:grpSpPr>
        <p:pic>
          <p:nvPicPr>
            <p:cNvPr id="10" name="Picture 3" descr="RET">
              <a:extLst>
                <a:ext uri="{FF2B5EF4-FFF2-40B4-BE49-F238E27FC236}">
                  <a16:creationId xmlns:a16="http://schemas.microsoft.com/office/drawing/2014/main" id="{68F807B9-7E2A-7947-8C8B-DBBF5BBB9065}"/>
                </a:ext>
              </a:extLst>
            </p:cNvPr>
            <p:cNvPicPr>
              <a:picLocks noChangeAspect="1" noChangeArrowheads="1"/>
            </p:cNvPicPr>
            <p:nvPr/>
          </p:nvPicPr>
          <p:blipFill>
            <a:blip r:embed="rId2">
              <a:lum bright="-6000" contrast="36000"/>
              <a:extLst>
                <a:ext uri="{28A0092B-C50C-407E-A947-70E740481C1C}">
                  <a14:useLocalDpi xmlns:a14="http://schemas.microsoft.com/office/drawing/2010/main" val="0"/>
                </a:ext>
              </a:extLst>
            </a:blip>
            <a:srcRect/>
            <a:stretch>
              <a:fillRect/>
            </a:stretch>
          </p:blipFill>
          <p:spPr bwMode="auto">
            <a:xfrm>
              <a:off x="888" y="720"/>
              <a:ext cx="4008"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a:extLst>
                <a:ext uri="{FF2B5EF4-FFF2-40B4-BE49-F238E27FC236}">
                  <a16:creationId xmlns:a16="http://schemas.microsoft.com/office/drawing/2014/main" id="{3BB142D4-2EA4-4B48-B8EA-A09A7678FB24}"/>
                </a:ext>
              </a:extLst>
            </p:cNvPr>
            <p:cNvSpPr txBox="1">
              <a:spLocks noChangeArrowheads="1"/>
            </p:cNvSpPr>
            <p:nvPr/>
          </p:nvSpPr>
          <p:spPr bwMode="auto">
            <a:xfrm>
              <a:off x="869" y="3552"/>
              <a:ext cx="715" cy="250"/>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2000">
                  <a:solidFill>
                    <a:srgbClr val="010199"/>
                  </a:solidFill>
                  <a:effectLst>
                    <a:outerShdw blurRad="38100" dist="38100" dir="2700000" algn="tl">
                      <a:srgbClr val="000000"/>
                    </a:outerShdw>
                  </a:effectLst>
                  <a:latin typeface="Times New Roman" panose="02020603050405020304" pitchFamily="18" charset="0"/>
                </a:rPr>
                <a:t>Pat Saine</a:t>
              </a:r>
            </a:p>
          </p:txBody>
        </p:sp>
      </p:grpSp>
      <p:sp>
        <p:nvSpPr>
          <p:cNvPr id="2" name="Rectangle 1">
            <a:extLst>
              <a:ext uri="{FF2B5EF4-FFF2-40B4-BE49-F238E27FC236}">
                <a16:creationId xmlns:a16="http://schemas.microsoft.com/office/drawing/2014/main" id="{37212577-4C15-0C46-8336-1D0F1ADC12EE}"/>
              </a:ext>
            </a:extLst>
          </p:cNvPr>
          <p:cNvSpPr/>
          <p:nvPr/>
        </p:nvSpPr>
        <p:spPr>
          <a:xfrm>
            <a:off x="2259102" y="413795"/>
            <a:ext cx="5877901" cy="856527"/>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952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11F0A2-C9D0-D34B-91DD-57B050A1D9C8}"/>
              </a:ext>
            </a:extLst>
          </p:cNvPr>
          <p:cNvSpPr/>
          <p:nvPr/>
        </p:nvSpPr>
        <p:spPr>
          <a:xfrm>
            <a:off x="347662" y="357188"/>
            <a:ext cx="11287125" cy="362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AFCB422-FE17-9B4C-AF1E-0363015F0239}"/>
              </a:ext>
            </a:extLst>
          </p:cNvPr>
          <p:cNvSpPr txBox="1"/>
          <p:nvPr/>
        </p:nvSpPr>
        <p:spPr>
          <a:xfrm>
            <a:off x="557213" y="673611"/>
            <a:ext cx="10558462" cy="2554545"/>
          </a:xfrm>
          <a:prstGeom prst="rect">
            <a:avLst/>
          </a:prstGeom>
          <a:noFill/>
        </p:spPr>
        <p:txBody>
          <a:bodyPr wrap="square" rtlCol="0">
            <a:spAutoFit/>
          </a:bodyPr>
          <a:lstStyle/>
          <a:p>
            <a:r>
              <a:rPr lang="en-US" sz="4400" dirty="0">
                <a:latin typeface="American Typewriter" panose="02090604020004020304" pitchFamily="18" charset="77"/>
              </a:rPr>
              <a:t>Aging of the Vitreous:</a:t>
            </a:r>
          </a:p>
          <a:p>
            <a:r>
              <a:rPr lang="en-US" sz="4400" dirty="0">
                <a:latin typeface="American Typewriter" panose="02090604020004020304" pitchFamily="18" charset="77"/>
              </a:rPr>
              <a:t>Two Processes</a:t>
            </a:r>
          </a:p>
          <a:p>
            <a:endParaRPr lang="en-US" sz="4400" dirty="0">
              <a:latin typeface="American Typewriter" panose="02090604020004020304" pitchFamily="18" charset="77"/>
            </a:endParaRPr>
          </a:p>
          <a:p>
            <a:r>
              <a:rPr lang="en-US" sz="2800" dirty="0">
                <a:latin typeface="American Typewriter" panose="02090604020004020304" pitchFamily="18" charset="77"/>
              </a:rPr>
              <a:t>Synchysis (liquefaction of the vitreous gel)</a:t>
            </a:r>
          </a:p>
        </p:txBody>
      </p:sp>
      <p:pic>
        <p:nvPicPr>
          <p:cNvPr id="6" name="Picture 5" descr="A picture containing text, ceramic ware, porcelain&#10;&#10;Description automatically generated">
            <a:extLst>
              <a:ext uri="{FF2B5EF4-FFF2-40B4-BE49-F238E27FC236}">
                <a16:creationId xmlns:a16="http://schemas.microsoft.com/office/drawing/2014/main" id="{E1DC9076-5843-F149-8167-2E3E68344209}"/>
              </a:ext>
            </a:extLst>
          </p:cNvPr>
          <p:cNvPicPr>
            <a:picLocks noChangeAspect="1"/>
          </p:cNvPicPr>
          <p:nvPr/>
        </p:nvPicPr>
        <p:blipFill>
          <a:blip r:embed="rId2"/>
          <a:stretch>
            <a:fillRect/>
          </a:stretch>
        </p:blipFill>
        <p:spPr>
          <a:xfrm>
            <a:off x="8374856" y="844550"/>
            <a:ext cx="2743200" cy="2654300"/>
          </a:xfrm>
          <a:prstGeom prst="rect">
            <a:avLst/>
          </a:prstGeom>
        </p:spPr>
      </p:pic>
      <p:sp>
        <p:nvSpPr>
          <p:cNvPr id="14" name="Rectangle 13">
            <a:extLst>
              <a:ext uri="{FF2B5EF4-FFF2-40B4-BE49-F238E27FC236}">
                <a16:creationId xmlns:a16="http://schemas.microsoft.com/office/drawing/2014/main" id="{F5805943-F4CA-C94F-86BE-EF77C6221EF0}"/>
              </a:ext>
            </a:extLst>
          </p:cNvPr>
          <p:cNvSpPr/>
          <p:nvPr/>
        </p:nvSpPr>
        <p:spPr>
          <a:xfrm>
            <a:off x="9863137" y="6608812"/>
            <a:ext cx="6096000" cy="153888"/>
          </a:xfrm>
          <a:prstGeom prst="rect">
            <a:avLst/>
          </a:prstGeom>
        </p:spPr>
        <p:txBody>
          <a:bodyPr>
            <a:spAutoFit/>
          </a:bodyPr>
          <a:lstStyle/>
          <a:p>
            <a:r>
              <a:rPr lang="en-US" sz="400" dirty="0"/>
              <a:t>https://</a:t>
            </a:r>
            <a:r>
              <a:rPr lang="en-US" sz="400" dirty="0" err="1"/>
              <a:t>ars.els-cdn.com</a:t>
            </a:r>
            <a:r>
              <a:rPr lang="en-US" sz="400" dirty="0"/>
              <a:t>/content/image/1-s2.0-S2211505615000800-gr2.jpg</a:t>
            </a:r>
          </a:p>
        </p:txBody>
      </p:sp>
      <p:pic>
        <p:nvPicPr>
          <p:cNvPr id="8" name="Picture 7" descr="A picture containing worm&#10;&#10;Description automatically generated">
            <a:extLst>
              <a:ext uri="{FF2B5EF4-FFF2-40B4-BE49-F238E27FC236}">
                <a16:creationId xmlns:a16="http://schemas.microsoft.com/office/drawing/2014/main" id="{E60915D0-096C-AE4E-9DDB-15F1EF1FA01E}"/>
              </a:ext>
            </a:extLst>
          </p:cNvPr>
          <p:cNvPicPr>
            <a:picLocks noChangeAspect="1"/>
          </p:cNvPicPr>
          <p:nvPr/>
        </p:nvPicPr>
        <p:blipFill>
          <a:blip r:embed="rId3"/>
          <a:stretch>
            <a:fillRect/>
          </a:stretch>
        </p:blipFill>
        <p:spPr>
          <a:xfrm>
            <a:off x="1869413" y="4539456"/>
            <a:ext cx="7467600" cy="1765300"/>
          </a:xfrm>
          <a:prstGeom prst="rect">
            <a:avLst/>
          </a:prstGeom>
        </p:spPr>
      </p:pic>
    </p:spTree>
    <p:extLst>
      <p:ext uri="{BB962C8B-B14F-4D97-AF65-F5344CB8AC3E}">
        <p14:creationId xmlns:p14="http://schemas.microsoft.com/office/powerpoint/2010/main" val="322535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805943-F4CA-C94F-86BE-EF77C6221EF0}"/>
              </a:ext>
            </a:extLst>
          </p:cNvPr>
          <p:cNvSpPr/>
          <p:nvPr/>
        </p:nvSpPr>
        <p:spPr>
          <a:xfrm>
            <a:off x="9863137" y="6608812"/>
            <a:ext cx="6096000" cy="153888"/>
          </a:xfrm>
          <a:prstGeom prst="rect">
            <a:avLst/>
          </a:prstGeom>
        </p:spPr>
        <p:txBody>
          <a:bodyPr>
            <a:spAutoFit/>
          </a:bodyPr>
          <a:lstStyle/>
          <a:p>
            <a:r>
              <a:rPr lang="en-US" sz="400" dirty="0"/>
              <a:t>https://</a:t>
            </a:r>
            <a:r>
              <a:rPr lang="en-US" sz="400" dirty="0" err="1"/>
              <a:t>ars.els-cdn.com</a:t>
            </a:r>
            <a:r>
              <a:rPr lang="en-US" sz="400" dirty="0"/>
              <a:t>/content/image/1-s2.0-S2211505615000800-gr2.jpg</a:t>
            </a:r>
          </a:p>
        </p:txBody>
      </p:sp>
      <p:pic>
        <p:nvPicPr>
          <p:cNvPr id="8" name="Picture 7" descr="A picture containing graphical user interface&#10;&#10;Description automatically generated">
            <a:extLst>
              <a:ext uri="{FF2B5EF4-FFF2-40B4-BE49-F238E27FC236}">
                <a16:creationId xmlns:a16="http://schemas.microsoft.com/office/drawing/2014/main" id="{DC56495B-CC57-D043-8057-F2848447D0A6}"/>
              </a:ext>
            </a:extLst>
          </p:cNvPr>
          <p:cNvPicPr>
            <a:picLocks noChangeAspect="1"/>
          </p:cNvPicPr>
          <p:nvPr/>
        </p:nvPicPr>
        <p:blipFill>
          <a:blip r:embed="rId2"/>
          <a:stretch>
            <a:fillRect/>
          </a:stretch>
        </p:blipFill>
        <p:spPr>
          <a:xfrm>
            <a:off x="378274" y="318496"/>
            <a:ext cx="11146420" cy="6221008"/>
          </a:xfrm>
          <a:prstGeom prst="rect">
            <a:avLst/>
          </a:prstGeom>
        </p:spPr>
      </p:pic>
    </p:spTree>
    <p:extLst>
      <p:ext uri="{BB962C8B-B14F-4D97-AF65-F5344CB8AC3E}">
        <p14:creationId xmlns:p14="http://schemas.microsoft.com/office/powerpoint/2010/main" val="3725255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E70763-1B1E-BC48-B7B8-EE9DE16E7B4A}"/>
              </a:ext>
            </a:extLst>
          </p:cNvPr>
          <p:cNvSpPr txBox="1"/>
          <p:nvPr/>
        </p:nvSpPr>
        <p:spPr>
          <a:xfrm>
            <a:off x="354804" y="401670"/>
            <a:ext cx="3328988" cy="646331"/>
          </a:xfrm>
          <a:prstGeom prst="rect">
            <a:avLst/>
          </a:prstGeom>
          <a:noFill/>
        </p:spPr>
        <p:txBody>
          <a:bodyPr wrap="square" rtlCol="0">
            <a:spAutoFit/>
          </a:bodyPr>
          <a:lstStyle/>
          <a:p>
            <a:r>
              <a:rPr lang="en-US" sz="3600" dirty="0"/>
              <a:t>Stages of PVD</a:t>
            </a:r>
          </a:p>
        </p:txBody>
      </p:sp>
      <p:sp>
        <p:nvSpPr>
          <p:cNvPr id="17" name="Rectangle 16">
            <a:extLst>
              <a:ext uri="{FF2B5EF4-FFF2-40B4-BE49-F238E27FC236}">
                <a16:creationId xmlns:a16="http://schemas.microsoft.com/office/drawing/2014/main" id="{3D5D106B-93E7-3B46-85BA-9A926B898359}"/>
              </a:ext>
            </a:extLst>
          </p:cNvPr>
          <p:cNvSpPr/>
          <p:nvPr/>
        </p:nvSpPr>
        <p:spPr>
          <a:xfrm>
            <a:off x="9605962" y="6717967"/>
            <a:ext cx="6096000" cy="184666"/>
          </a:xfrm>
          <a:prstGeom prst="rect">
            <a:avLst/>
          </a:prstGeom>
        </p:spPr>
        <p:txBody>
          <a:bodyPr>
            <a:spAutoFit/>
          </a:bodyPr>
          <a:lstStyle/>
          <a:p>
            <a:r>
              <a:rPr lang="en-US" sz="600" dirty="0"/>
              <a:t>https://</a:t>
            </a:r>
            <a:r>
              <a:rPr lang="en-US" sz="600" dirty="0" err="1"/>
              <a:t>www.sciencedirect.com</a:t>
            </a:r>
            <a:r>
              <a:rPr lang="en-US" sz="600" dirty="0"/>
              <a:t>/science/article/</a:t>
            </a:r>
            <a:r>
              <a:rPr lang="en-US" sz="600" dirty="0" err="1"/>
              <a:t>pii</a:t>
            </a:r>
            <a:r>
              <a:rPr lang="en-US" sz="600" dirty="0"/>
              <a:t>/S2468653018304998</a:t>
            </a:r>
          </a:p>
        </p:txBody>
      </p:sp>
      <p:sp>
        <p:nvSpPr>
          <p:cNvPr id="18" name="TextBox 17">
            <a:extLst>
              <a:ext uri="{FF2B5EF4-FFF2-40B4-BE49-F238E27FC236}">
                <a16:creationId xmlns:a16="http://schemas.microsoft.com/office/drawing/2014/main" id="{B16E4D08-BDFB-2240-8288-0E78550E7413}"/>
              </a:ext>
            </a:extLst>
          </p:cNvPr>
          <p:cNvSpPr txBox="1"/>
          <p:nvPr/>
        </p:nvSpPr>
        <p:spPr>
          <a:xfrm>
            <a:off x="-3540714" y="3429000"/>
            <a:ext cx="11623605" cy="369332"/>
          </a:xfrm>
          <a:prstGeom prst="rect">
            <a:avLst/>
          </a:prstGeom>
          <a:noFill/>
        </p:spPr>
        <p:txBody>
          <a:bodyPr wrap="square" rtlCol="0">
            <a:spAutoFit/>
          </a:bodyPr>
          <a:lstStyle/>
          <a:p>
            <a:r>
              <a:rPr lang="en-US" dirty="0"/>
              <a:t>									</a:t>
            </a:r>
            <a:r>
              <a:rPr lang="en-US" sz="1600" dirty="0"/>
              <a:t>Stage 1:Single quadrant of perifoveal detachment</a:t>
            </a:r>
            <a:endParaRPr lang="en-US" dirty="0"/>
          </a:p>
        </p:txBody>
      </p:sp>
      <p:sp>
        <p:nvSpPr>
          <p:cNvPr id="19" name="TextBox 18">
            <a:extLst>
              <a:ext uri="{FF2B5EF4-FFF2-40B4-BE49-F238E27FC236}">
                <a16:creationId xmlns:a16="http://schemas.microsoft.com/office/drawing/2014/main" id="{1294B942-94CE-DB49-9165-BFF6019FAFDC}"/>
              </a:ext>
            </a:extLst>
          </p:cNvPr>
          <p:cNvSpPr txBox="1"/>
          <p:nvPr/>
        </p:nvSpPr>
        <p:spPr>
          <a:xfrm>
            <a:off x="354804" y="5730681"/>
            <a:ext cx="11623605" cy="338554"/>
          </a:xfrm>
          <a:prstGeom prst="rect">
            <a:avLst/>
          </a:prstGeom>
          <a:noFill/>
        </p:spPr>
        <p:txBody>
          <a:bodyPr wrap="square" rtlCol="0">
            <a:spAutoFit/>
          </a:bodyPr>
          <a:lstStyle/>
          <a:p>
            <a:r>
              <a:rPr lang="en-US" sz="1600" dirty="0"/>
              <a:t>Stage 2: 360 degrees perifoveal detachment	  		         Stage 3: </a:t>
            </a:r>
            <a:r>
              <a:rPr lang="en-US" sz="1600" dirty="0" err="1"/>
              <a:t>Vitreofoveal</a:t>
            </a:r>
            <a:r>
              <a:rPr lang="en-US" sz="1600" dirty="0"/>
              <a:t> separation with adhesion at ONH</a:t>
            </a:r>
          </a:p>
        </p:txBody>
      </p:sp>
      <p:pic>
        <p:nvPicPr>
          <p:cNvPr id="11" name="Picture 10" descr="A close-up of a black and white image&#10;&#10;Description automatically generated with low confidence">
            <a:extLst>
              <a:ext uri="{FF2B5EF4-FFF2-40B4-BE49-F238E27FC236}">
                <a16:creationId xmlns:a16="http://schemas.microsoft.com/office/drawing/2014/main" id="{F20940D5-88D4-44AB-7E26-8075CCA8E507}"/>
              </a:ext>
            </a:extLst>
          </p:cNvPr>
          <p:cNvPicPr>
            <a:picLocks noChangeAspect="1"/>
          </p:cNvPicPr>
          <p:nvPr/>
        </p:nvPicPr>
        <p:blipFill>
          <a:blip r:embed="rId3"/>
          <a:stretch>
            <a:fillRect/>
          </a:stretch>
        </p:blipFill>
        <p:spPr>
          <a:xfrm>
            <a:off x="414338" y="4028881"/>
            <a:ext cx="4432300" cy="1689100"/>
          </a:xfrm>
          <a:prstGeom prst="rect">
            <a:avLst/>
          </a:prstGeom>
        </p:spPr>
      </p:pic>
      <p:pic>
        <p:nvPicPr>
          <p:cNvPr id="14" name="Picture 13" descr="A picture containing black, screenshot, monochrome, candle&#10;&#10;Description automatically generated">
            <a:extLst>
              <a:ext uri="{FF2B5EF4-FFF2-40B4-BE49-F238E27FC236}">
                <a16:creationId xmlns:a16="http://schemas.microsoft.com/office/drawing/2014/main" id="{0E52CD38-AD1E-B131-30F3-E23F772712FA}"/>
              </a:ext>
            </a:extLst>
          </p:cNvPr>
          <p:cNvPicPr>
            <a:picLocks noChangeAspect="1"/>
          </p:cNvPicPr>
          <p:nvPr/>
        </p:nvPicPr>
        <p:blipFill>
          <a:blip r:embed="rId4"/>
          <a:stretch>
            <a:fillRect/>
          </a:stretch>
        </p:blipFill>
        <p:spPr>
          <a:xfrm>
            <a:off x="6745288" y="3913586"/>
            <a:ext cx="4406900" cy="1701800"/>
          </a:xfrm>
          <a:prstGeom prst="rect">
            <a:avLst/>
          </a:prstGeom>
        </p:spPr>
      </p:pic>
      <p:pic>
        <p:nvPicPr>
          <p:cNvPr id="3" name="Picture 2" descr="A close-up of a mountain&#10;&#10;Description automatically generated">
            <a:extLst>
              <a:ext uri="{FF2B5EF4-FFF2-40B4-BE49-F238E27FC236}">
                <a16:creationId xmlns:a16="http://schemas.microsoft.com/office/drawing/2014/main" id="{70BEA602-F6BF-21F2-C75A-6250C0A839A4}"/>
              </a:ext>
            </a:extLst>
          </p:cNvPr>
          <p:cNvPicPr>
            <a:picLocks noChangeAspect="1"/>
          </p:cNvPicPr>
          <p:nvPr/>
        </p:nvPicPr>
        <p:blipFill>
          <a:blip r:embed="rId5"/>
          <a:stretch>
            <a:fillRect/>
          </a:stretch>
        </p:blipFill>
        <p:spPr>
          <a:xfrm>
            <a:off x="414338" y="1106476"/>
            <a:ext cx="6330950" cy="2264048"/>
          </a:xfrm>
          <a:prstGeom prst="rect">
            <a:avLst/>
          </a:prstGeom>
        </p:spPr>
      </p:pic>
    </p:spTree>
    <p:extLst>
      <p:ext uri="{BB962C8B-B14F-4D97-AF65-F5344CB8AC3E}">
        <p14:creationId xmlns:p14="http://schemas.microsoft.com/office/powerpoint/2010/main" val="3882616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E948A6-60D9-E14D-BD90-475BAF10DE86}"/>
              </a:ext>
            </a:extLst>
          </p:cNvPr>
          <p:cNvSpPr txBox="1"/>
          <p:nvPr/>
        </p:nvSpPr>
        <p:spPr>
          <a:xfrm>
            <a:off x="342813" y="-45684"/>
            <a:ext cx="8879306" cy="1077218"/>
          </a:xfrm>
          <a:prstGeom prst="rect">
            <a:avLst/>
          </a:prstGeom>
          <a:noFill/>
        </p:spPr>
        <p:txBody>
          <a:bodyPr wrap="square" rtlCol="0">
            <a:spAutoFit/>
          </a:bodyPr>
          <a:lstStyle/>
          <a:p>
            <a:endParaRPr lang="en-US" sz="3200" dirty="0">
              <a:latin typeface="Century Gothic" panose="020B0502020202020204" pitchFamily="34" charset="0"/>
            </a:endParaRPr>
          </a:p>
          <a:p>
            <a:r>
              <a:rPr lang="en-US" sz="3200" dirty="0">
                <a:latin typeface="Century Gothic" panose="020B0502020202020204" pitchFamily="34" charset="0"/>
              </a:rPr>
              <a:t>Complete Posterior Vitreous Detachment</a:t>
            </a:r>
          </a:p>
        </p:txBody>
      </p:sp>
      <p:pic>
        <p:nvPicPr>
          <p:cNvPr id="7" name="Picture 6" descr="A picture containing text&#10;&#10;Description automatically generated">
            <a:extLst>
              <a:ext uri="{FF2B5EF4-FFF2-40B4-BE49-F238E27FC236}">
                <a16:creationId xmlns:a16="http://schemas.microsoft.com/office/drawing/2014/main" id="{F7B07B33-17B2-2C47-BB1A-89BA171B6306}"/>
              </a:ext>
            </a:extLst>
          </p:cNvPr>
          <p:cNvPicPr>
            <a:picLocks noChangeAspect="1"/>
          </p:cNvPicPr>
          <p:nvPr/>
        </p:nvPicPr>
        <p:blipFill>
          <a:blip r:embed="rId2"/>
          <a:stretch>
            <a:fillRect/>
          </a:stretch>
        </p:blipFill>
        <p:spPr>
          <a:xfrm>
            <a:off x="415601" y="1638235"/>
            <a:ext cx="7092887" cy="2849365"/>
          </a:xfrm>
          <a:prstGeom prst="rect">
            <a:avLst/>
          </a:prstGeom>
        </p:spPr>
      </p:pic>
      <p:pic>
        <p:nvPicPr>
          <p:cNvPr id="8" name="Picture 7" descr="A close up of a person's eye&#10;&#10;Description automatically generated with medium confidence">
            <a:extLst>
              <a:ext uri="{FF2B5EF4-FFF2-40B4-BE49-F238E27FC236}">
                <a16:creationId xmlns:a16="http://schemas.microsoft.com/office/drawing/2014/main" id="{D5304C22-D547-5349-9B2E-4EE950A25844}"/>
              </a:ext>
            </a:extLst>
          </p:cNvPr>
          <p:cNvPicPr>
            <a:picLocks noChangeAspect="1"/>
          </p:cNvPicPr>
          <p:nvPr/>
        </p:nvPicPr>
        <p:blipFill>
          <a:blip r:embed="rId3"/>
          <a:stretch>
            <a:fillRect/>
          </a:stretch>
        </p:blipFill>
        <p:spPr>
          <a:xfrm>
            <a:off x="5445176" y="4623784"/>
            <a:ext cx="1947333" cy="2048933"/>
          </a:xfrm>
          <a:prstGeom prst="rect">
            <a:avLst/>
          </a:prstGeom>
        </p:spPr>
      </p:pic>
      <p:pic>
        <p:nvPicPr>
          <p:cNvPr id="9" name="Picture 8" descr="A picture containing black, sitting, white, cat&#10;&#10;Description automatically generated">
            <a:extLst>
              <a:ext uri="{FF2B5EF4-FFF2-40B4-BE49-F238E27FC236}">
                <a16:creationId xmlns:a16="http://schemas.microsoft.com/office/drawing/2014/main" id="{6DED6B24-14A2-9B4E-AB99-4F8D05FDDC1B}"/>
              </a:ext>
            </a:extLst>
          </p:cNvPr>
          <p:cNvPicPr>
            <a:picLocks noChangeAspect="1"/>
          </p:cNvPicPr>
          <p:nvPr/>
        </p:nvPicPr>
        <p:blipFill>
          <a:blip r:embed="rId4"/>
          <a:stretch>
            <a:fillRect/>
          </a:stretch>
        </p:blipFill>
        <p:spPr>
          <a:xfrm>
            <a:off x="7818539" y="4099325"/>
            <a:ext cx="4061212" cy="2172276"/>
          </a:xfrm>
          <a:prstGeom prst="rect">
            <a:avLst/>
          </a:prstGeom>
        </p:spPr>
      </p:pic>
      <p:sp>
        <p:nvSpPr>
          <p:cNvPr id="3" name="Rectangle 2">
            <a:extLst>
              <a:ext uri="{FF2B5EF4-FFF2-40B4-BE49-F238E27FC236}">
                <a16:creationId xmlns:a16="http://schemas.microsoft.com/office/drawing/2014/main" id="{E320F14E-1011-4340-BA2E-EA030FA03F79}"/>
              </a:ext>
            </a:extLst>
          </p:cNvPr>
          <p:cNvSpPr/>
          <p:nvPr/>
        </p:nvSpPr>
        <p:spPr>
          <a:xfrm>
            <a:off x="276726" y="6426805"/>
            <a:ext cx="6096000" cy="153888"/>
          </a:xfrm>
          <a:prstGeom prst="rect">
            <a:avLst/>
          </a:prstGeom>
        </p:spPr>
        <p:txBody>
          <a:bodyPr>
            <a:spAutoFit/>
          </a:bodyPr>
          <a:lstStyle/>
          <a:p>
            <a:r>
              <a:rPr lang="en-US" sz="400" dirty="0"/>
              <a:t>https://</a:t>
            </a:r>
            <a:r>
              <a:rPr lang="en-US" sz="400" dirty="0" err="1"/>
              <a:t>www.researchgate.net</a:t>
            </a:r>
            <a:r>
              <a:rPr lang="en-US" sz="400" dirty="0"/>
              <a:t>/figure/Representative-OCT-images-of-the-stages-of-posterior-vitreous-detachment-PVD-classified_fig1_328832211</a:t>
            </a:r>
          </a:p>
        </p:txBody>
      </p:sp>
    </p:spTree>
    <p:extLst>
      <p:ext uri="{BB962C8B-B14F-4D97-AF65-F5344CB8AC3E}">
        <p14:creationId xmlns:p14="http://schemas.microsoft.com/office/powerpoint/2010/main" val="888590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805943-F4CA-C94F-86BE-EF77C6221EF0}"/>
              </a:ext>
            </a:extLst>
          </p:cNvPr>
          <p:cNvSpPr/>
          <p:nvPr/>
        </p:nvSpPr>
        <p:spPr>
          <a:xfrm>
            <a:off x="9863137" y="6608812"/>
            <a:ext cx="6096000" cy="153888"/>
          </a:xfrm>
          <a:prstGeom prst="rect">
            <a:avLst/>
          </a:prstGeom>
        </p:spPr>
        <p:txBody>
          <a:bodyPr>
            <a:spAutoFit/>
          </a:bodyPr>
          <a:lstStyle/>
          <a:p>
            <a:r>
              <a:rPr lang="en-US" sz="400" dirty="0"/>
              <a:t>https://</a:t>
            </a:r>
            <a:r>
              <a:rPr lang="en-US" sz="400" dirty="0" err="1"/>
              <a:t>ars.els-cdn.com</a:t>
            </a:r>
            <a:r>
              <a:rPr lang="en-US" sz="400" dirty="0"/>
              <a:t>/content/image/1-s2.0-S2211505615000800-gr2.jpg</a:t>
            </a:r>
          </a:p>
        </p:txBody>
      </p:sp>
      <p:pic>
        <p:nvPicPr>
          <p:cNvPr id="3" name="Picture 2" descr="A picture containing indoor&#10;&#10;Description automatically generated">
            <a:extLst>
              <a:ext uri="{FF2B5EF4-FFF2-40B4-BE49-F238E27FC236}">
                <a16:creationId xmlns:a16="http://schemas.microsoft.com/office/drawing/2014/main" id="{A551DCF5-9882-B283-8C3C-6B82E5180CD7}"/>
              </a:ext>
            </a:extLst>
          </p:cNvPr>
          <p:cNvPicPr>
            <a:picLocks noChangeAspect="1"/>
          </p:cNvPicPr>
          <p:nvPr/>
        </p:nvPicPr>
        <p:blipFill>
          <a:blip r:embed="rId2"/>
          <a:stretch>
            <a:fillRect/>
          </a:stretch>
        </p:blipFill>
        <p:spPr>
          <a:xfrm>
            <a:off x="0" y="1059366"/>
            <a:ext cx="12192000" cy="4739268"/>
          </a:xfrm>
          <a:prstGeom prst="rect">
            <a:avLst/>
          </a:prstGeom>
        </p:spPr>
      </p:pic>
    </p:spTree>
    <p:extLst>
      <p:ext uri="{BB962C8B-B14F-4D97-AF65-F5344CB8AC3E}">
        <p14:creationId xmlns:p14="http://schemas.microsoft.com/office/powerpoint/2010/main" val="854176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D5D106B-93E7-3B46-85BA-9A926B898359}"/>
              </a:ext>
            </a:extLst>
          </p:cNvPr>
          <p:cNvSpPr/>
          <p:nvPr/>
        </p:nvSpPr>
        <p:spPr>
          <a:xfrm>
            <a:off x="9605962" y="6717967"/>
            <a:ext cx="6096000" cy="184666"/>
          </a:xfrm>
          <a:prstGeom prst="rect">
            <a:avLst/>
          </a:prstGeom>
        </p:spPr>
        <p:txBody>
          <a:bodyPr>
            <a:spAutoFit/>
          </a:bodyPr>
          <a:lstStyle/>
          <a:p>
            <a:r>
              <a:rPr lang="en-US" sz="600" dirty="0"/>
              <a:t>Adil  </a:t>
            </a:r>
            <a:r>
              <a:rPr lang="en-US" sz="600" dirty="0" err="1"/>
              <a:t>Maftouhi</a:t>
            </a:r>
            <a:endParaRPr lang="en-US" sz="600" dirty="0"/>
          </a:p>
        </p:txBody>
      </p:sp>
      <p:pic>
        <p:nvPicPr>
          <p:cNvPr id="3" name="Picture 2" descr="A close-up of a piece of paper&#10;&#10;Description automatically generated with low confidence">
            <a:extLst>
              <a:ext uri="{FF2B5EF4-FFF2-40B4-BE49-F238E27FC236}">
                <a16:creationId xmlns:a16="http://schemas.microsoft.com/office/drawing/2014/main" id="{4A6E75FE-1519-106E-466C-74D6A8564A5D}"/>
              </a:ext>
            </a:extLst>
          </p:cNvPr>
          <p:cNvPicPr>
            <a:picLocks noChangeAspect="1"/>
          </p:cNvPicPr>
          <p:nvPr/>
        </p:nvPicPr>
        <p:blipFill>
          <a:blip r:embed="rId3"/>
          <a:stretch>
            <a:fillRect/>
          </a:stretch>
        </p:blipFill>
        <p:spPr>
          <a:xfrm>
            <a:off x="0" y="386603"/>
            <a:ext cx="12192000" cy="6084794"/>
          </a:xfrm>
          <a:prstGeom prst="rect">
            <a:avLst/>
          </a:prstGeom>
        </p:spPr>
      </p:pic>
      <p:sp>
        <p:nvSpPr>
          <p:cNvPr id="6" name="TextBox 5">
            <a:extLst>
              <a:ext uri="{FF2B5EF4-FFF2-40B4-BE49-F238E27FC236}">
                <a16:creationId xmlns:a16="http://schemas.microsoft.com/office/drawing/2014/main" id="{3A6F1DAA-38BB-EB0E-AD48-5C081E3E4A09}"/>
              </a:ext>
            </a:extLst>
          </p:cNvPr>
          <p:cNvSpPr txBox="1"/>
          <p:nvPr/>
        </p:nvSpPr>
        <p:spPr>
          <a:xfrm>
            <a:off x="4306957" y="6520592"/>
            <a:ext cx="7103166" cy="369332"/>
          </a:xfrm>
          <a:prstGeom prst="rect">
            <a:avLst/>
          </a:prstGeom>
          <a:noFill/>
        </p:spPr>
        <p:txBody>
          <a:bodyPr wrap="square" rtlCol="0">
            <a:spAutoFit/>
          </a:bodyPr>
          <a:lstStyle/>
          <a:p>
            <a:r>
              <a:rPr lang="en-US" dirty="0">
                <a:latin typeface="American Typewriter" panose="02090604020004020304" pitchFamily="18" charset="77"/>
              </a:rPr>
              <a:t>Vitreous behavior in a high myope</a:t>
            </a:r>
          </a:p>
        </p:txBody>
      </p:sp>
    </p:spTree>
    <p:extLst>
      <p:ext uri="{BB962C8B-B14F-4D97-AF65-F5344CB8AC3E}">
        <p14:creationId xmlns:p14="http://schemas.microsoft.com/office/powerpoint/2010/main" val="3929632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F4A946-7A4E-F449-A09D-0FC10C1BCBE6}"/>
              </a:ext>
            </a:extLst>
          </p:cNvPr>
          <p:cNvPicPr>
            <a:picLocks noChangeAspect="1"/>
          </p:cNvPicPr>
          <p:nvPr/>
        </p:nvPicPr>
        <p:blipFill>
          <a:blip r:embed="rId2"/>
          <a:stretch>
            <a:fillRect/>
          </a:stretch>
        </p:blipFill>
        <p:spPr>
          <a:xfrm>
            <a:off x="444891" y="445668"/>
            <a:ext cx="5977321" cy="2372089"/>
          </a:xfrm>
          <a:prstGeom prst="rect">
            <a:avLst/>
          </a:prstGeom>
        </p:spPr>
      </p:pic>
      <p:sp>
        <p:nvSpPr>
          <p:cNvPr id="2" name="TextBox 1">
            <a:extLst>
              <a:ext uri="{FF2B5EF4-FFF2-40B4-BE49-F238E27FC236}">
                <a16:creationId xmlns:a16="http://schemas.microsoft.com/office/drawing/2014/main" id="{2327A94B-192B-0745-977F-9B93F410D562}"/>
              </a:ext>
            </a:extLst>
          </p:cNvPr>
          <p:cNvSpPr txBox="1"/>
          <p:nvPr/>
        </p:nvSpPr>
        <p:spPr>
          <a:xfrm>
            <a:off x="499634" y="3149113"/>
            <a:ext cx="8414795" cy="1938992"/>
          </a:xfrm>
          <a:prstGeom prst="rect">
            <a:avLst/>
          </a:prstGeom>
          <a:noFill/>
        </p:spPr>
        <p:txBody>
          <a:bodyPr wrap="square" rtlCol="0">
            <a:spAutoFit/>
          </a:bodyPr>
          <a:lstStyle/>
          <a:p>
            <a:r>
              <a:rPr lang="en-US" sz="4000" dirty="0">
                <a:latin typeface="Century Gothic" panose="020B0502020202020204" pitchFamily="34" charset="0"/>
              </a:rPr>
              <a:t>Vitreomacular Adhesion: </a:t>
            </a:r>
          </a:p>
          <a:p>
            <a:r>
              <a:rPr lang="en-US" sz="4000" dirty="0">
                <a:latin typeface="Century Gothic" panose="020B0502020202020204" pitchFamily="34" charset="0"/>
              </a:rPr>
              <a:t>Paramacular PVD: </a:t>
            </a:r>
          </a:p>
          <a:p>
            <a:endParaRPr lang="en-US" sz="4000" dirty="0">
              <a:latin typeface="Century Gothic" panose="020B0502020202020204" pitchFamily="34" charset="0"/>
            </a:endParaRPr>
          </a:p>
        </p:txBody>
      </p:sp>
      <p:pic>
        <p:nvPicPr>
          <p:cNvPr id="5" name="Picture 4" descr="Text&#10;&#10;Description automatically generated with medium confidence">
            <a:extLst>
              <a:ext uri="{FF2B5EF4-FFF2-40B4-BE49-F238E27FC236}">
                <a16:creationId xmlns:a16="http://schemas.microsoft.com/office/drawing/2014/main" id="{ECCE1DF0-2EA0-724E-8C8E-EE5778F7A556}"/>
              </a:ext>
            </a:extLst>
          </p:cNvPr>
          <p:cNvPicPr>
            <a:picLocks noChangeAspect="1"/>
          </p:cNvPicPr>
          <p:nvPr/>
        </p:nvPicPr>
        <p:blipFill>
          <a:blip r:embed="rId3"/>
          <a:stretch>
            <a:fillRect/>
          </a:stretch>
        </p:blipFill>
        <p:spPr>
          <a:xfrm>
            <a:off x="7516965" y="3003339"/>
            <a:ext cx="4175401" cy="3311525"/>
          </a:xfrm>
          <a:prstGeom prst="rect">
            <a:avLst/>
          </a:prstGeom>
        </p:spPr>
      </p:pic>
    </p:spTree>
    <p:extLst>
      <p:ext uri="{BB962C8B-B14F-4D97-AF65-F5344CB8AC3E}">
        <p14:creationId xmlns:p14="http://schemas.microsoft.com/office/powerpoint/2010/main" val="347506326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3E4FC61F-182F-D744-8D97-0235B2DA1990}"/>
              </a:ext>
            </a:extLst>
          </p:cNvPr>
          <p:cNvPicPr>
            <a:picLocks noChangeAspect="1"/>
          </p:cNvPicPr>
          <p:nvPr/>
        </p:nvPicPr>
        <p:blipFill>
          <a:blip r:embed="rId2"/>
          <a:stretch>
            <a:fillRect/>
          </a:stretch>
        </p:blipFill>
        <p:spPr>
          <a:xfrm>
            <a:off x="300942" y="904680"/>
            <a:ext cx="11138704" cy="5048640"/>
          </a:xfrm>
          <a:prstGeom prst="rect">
            <a:avLst/>
          </a:prstGeom>
        </p:spPr>
      </p:pic>
    </p:spTree>
    <p:extLst>
      <p:ext uri="{BB962C8B-B14F-4D97-AF65-F5344CB8AC3E}">
        <p14:creationId xmlns:p14="http://schemas.microsoft.com/office/powerpoint/2010/main" val="54497249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7C217499-41A6-5047-AE39-3C9BDA0A278B}"/>
              </a:ext>
            </a:extLst>
          </p:cNvPr>
          <p:cNvPicPr>
            <a:picLocks noChangeAspect="1"/>
          </p:cNvPicPr>
          <p:nvPr/>
        </p:nvPicPr>
        <p:blipFill>
          <a:blip r:embed="rId2"/>
          <a:stretch>
            <a:fillRect/>
          </a:stretch>
        </p:blipFill>
        <p:spPr>
          <a:xfrm>
            <a:off x="1093807" y="657928"/>
            <a:ext cx="10004385" cy="5542144"/>
          </a:xfrm>
          <a:prstGeom prst="rect">
            <a:avLst/>
          </a:prstGeom>
        </p:spPr>
      </p:pic>
    </p:spTree>
    <p:extLst>
      <p:ext uri="{BB962C8B-B14F-4D97-AF65-F5344CB8AC3E}">
        <p14:creationId xmlns:p14="http://schemas.microsoft.com/office/powerpoint/2010/main" val="325120543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ext, worm&#10;&#10;Description automatically generated">
            <a:extLst>
              <a:ext uri="{FF2B5EF4-FFF2-40B4-BE49-F238E27FC236}">
                <a16:creationId xmlns:a16="http://schemas.microsoft.com/office/drawing/2014/main" id="{A86208B6-3656-2240-B37E-23676492B0B6}"/>
              </a:ext>
            </a:extLst>
          </p:cNvPr>
          <p:cNvPicPr>
            <a:picLocks noChangeAspect="1"/>
          </p:cNvPicPr>
          <p:nvPr/>
        </p:nvPicPr>
        <p:blipFill>
          <a:blip r:embed="rId2"/>
          <a:stretch>
            <a:fillRect/>
          </a:stretch>
        </p:blipFill>
        <p:spPr>
          <a:xfrm>
            <a:off x="804440" y="494689"/>
            <a:ext cx="10583119" cy="5868622"/>
          </a:xfrm>
          <a:prstGeom prst="rect">
            <a:avLst/>
          </a:prstGeom>
        </p:spPr>
      </p:pic>
    </p:spTree>
    <p:extLst>
      <p:ext uri="{BB962C8B-B14F-4D97-AF65-F5344CB8AC3E}">
        <p14:creationId xmlns:p14="http://schemas.microsoft.com/office/powerpoint/2010/main" val="328052246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920DD8-8068-584B-A9FA-E6ACAE3A8187}"/>
              </a:ext>
            </a:extLst>
          </p:cNvPr>
          <p:cNvSpPr>
            <a:spLocks noGrp="1"/>
          </p:cNvSpPr>
          <p:nvPr>
            <p:ph type="title" idx="4294967295"/>
          </p:nvPr>
        </p:nvSpPr>
        <p:spPr>
          <a:xfrm>
            <a:off x="415131" y="168912"/>
            <a:ext cx="11361738" cy="1068387"/>
          </a:xfrm>
        </p:spPr>
        <p:txBody>
          <a:bodyPr/>
          <a:lstStyle/>
          <a:p>
            <a:r>
              <a:rPr lang="en-US" b="0" dirty="0">
                <a:latin typeface="American Typewriter" panose="02090604020004020304" pitchFamily="18" charset="77"/>
              </a:rPr>
              <a:t>Isolated versus Concurrent</a:t>
            </a:r>
          </a:p>
        </p:txBody>
      </p:sp>
      <p:sp>
        <p:nvSpPr>
          <p:cNvPr id="6" name="Rectangle 5">
            <a:extLst>
              <a:ext uri="{FF2B5EF4-FFF2-40B4-BE49-F238E27FC236}">
                <a16:creationId xmlns:a16="http://schemas.microsoft.com/office/drawing/2014/main" id="{18AB59CC-C177-4845-9F50-B885894DB31E}"/>
              </a:ext>
            </a:extLst>
          </p:cNvPr>
          <p:cNvSpPr/>
          <p:nvPr/>
        </p:nvSpPr>
        <p:spPr>
          <a:xfrm>
            <a:off x="531880" y="1709790"/>
            <a:ext cx="1706880" cy="1068917"/>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a:extLst>
              <a:ext uri="{FF2B5EF4-FFF2-40B4-BE49-F238E27FC236}">
                <a16:creationId xmlns:a16="http://schemas.microsoft.com/office/drawing/2014/main" id="{2FB19FAA-AB77-5949-91AB-E312C64528E7}"/>
              </a:ext>
            </a:extLst>
          </p:cNvPr>
          <p:cNvSpPr txBox="1"/>
          <p:nvPr/>
        </p:nvSpPr>
        <p:spPr>
          <a:xfrm>
            <a:off x="531880" y="1951860"/>
            <a:ext cx="10444480" cy="584775"/>
          </a:xfrm>
          <a:prstGeom prst="rect">
            <a:avLst/>
          </a:prstGeom>
          <a:noFill/>
        </p:spPr>
        <p:txBody>
          <a:bodyPr wrap="square" rtlCol="0">
            <a:spAutoFit/>
          </a:bodyPr>
          <a:lstStyle/>
          <a:p>
            <a:r>
              <a:rPr lang="en-US" sz="3200" dirty="0">
                <a:latin typeface="American Typewriter" panose="02090604020004020304" pitchFamily="18" charset="77"/>
              </a:rPr>
              <a:t>Isolated</a:t>
            </a:r>
            <a:r>
              <a:rPr lang="en-US" sz="3200" dirty="0">
                <a:latin typeface="Bradley Hand" pitchFamily="2" charset="77"/>
              </a:rPr>
              <a:t>												</a:t>
            </a:r>
          </a:p>
        </p:txBody>
      </p:sp>
      <p:sp>
        <p:nvSpPr>
          <p:cNvPr id="9" name="Rectangle 8">
            <a:extLst>
              <a:ext uri="{FF2B5EF4-FFF2-40B4-BE49-F238E27FC236}">
                <a16:creationId xmlns:a16="http://schemas.microsoft.com/office/drawing/2014/main" id="{DD0955E0-607F-4240-9709-EA93DC2BA53D}"/>
              </a:ext>
            </a:extLst>
          </p:cNvPr>
          <p:cNvSpPr/>
          <p:nvPr/>
        </p:nvSpPr>
        <p:spPr>
          <a:xfrm>
            <a:off x="472614" y="4960851"/>
            <a:ext cx="2316480" cy="1068917"/>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Box 9">
            <a:extLst>
              <a:ext uri="{FF2B5EF4-FFF2-40B4-BE49-F238E27FC236}">
                <a16:creationId xmlns:a16="http://schemas.microsoft.com/office/drawing/2014/main" id="{E7D4073E-A020-574E-9059-5114CEDF340B}"/>
              </a:ext>
            </a:extLst>
          </p:cNvPr>
          <p:cNvSpPr txBox="1"/>
          <p:nvPr/>
        </p:nvSpPr>
        <p:spPr>
          <a:xfrm>
            <a:off x="531880" y="5243926"/>
            <a:ext cx="2197947" cy="502766"/>
          </a:xfrm>
          <a:prstGeom prst="rect">
            <a:avLst/>
          </a:prstGeom>
          <a:noFill/>
        </p:spPr>
        <p:txBody>
          <a:bodyPr wrap="square" rtlCol="0">
            <a:spAutoFit/>
          </a:bodyPr>
          <a:lstStyle/>
          <a:p>
            <a:r>
              <a:rPr lang="en-US" sz="2667" dirty="0">
                <a:latin typeface="American Typewriter" panose="02090604020004020304" pitchFamily="18" charset="77"/>
              </a:rPr>
              <a:t>Concurrent</a:t>
            </a:r>
          </a:p>
        </p:txBody>
      </p:sp>
      <p:pic>
        <p:nvPicPr>
          <p:cNvPr id="15" name="Google Shape;218;p34">
            <a:extLst>
              <a:ext uri="{FF2B5EF4-FFF2-40B4-BE49-F238E27FC236}">
                <a16:creationId xmlns:a16="http://schemas.microsoft.com/office/drawing/2014/main" id="{9EDBA4D3-380B-2344-A841-4A6F8A649C22}"/>
              </a:ext>
            </a:extLst>
          </p:cNvPr>
          <p:cNvPicPr preferRelativeResize="0"/>
          <p:nvPr/>
        </p:nvPicPr>
        <p:blipFill>
          <a:blip r:embed="rId2">
            <a:alphaModFix/>
          </a:blip>
          <a:stretch>
            <a:fillRect/>
          </a:stretch>
        </p:blipFill>
        <p:spPr>
          <a:xfrm>
            <a:off x="3290146" y="4626975"/>
            <a:ext cx="5611707" cy="1640704"/>
          </a:xfrm>
          <a:prstGeom prst="rect">
            <a:avLst/>
          </a:prstGeom>
          <a:noFill/>
          <a:ln>
            <a:noFill/>
          </a:ln>
        </p:spPr>
      </p:pic>
      <p:pic>
        <p:nvPicPr>
          <p:cNvPr id="2" name="Picture 1">
            <a:extLst>
              <a:ext uri="{FF2B5EF4-FFF2-40B4-BE49-F238E27FC236}">
                <a16:creationId xmlns:a16="http://schemas.microsoft.com/office/drawing/2014/main" id="{634602FE-8825-FF9E-78DB-71FBBCBE7013}"/>
              </a:ext>
            </a:extLst>
          </p:cNvPr>
          <p:cNvPicPr>
            <a:picLocks noChangeAspect="1"/>
          </p:cNvPicPr>
          <p:nvPr/>
        </p:nvPicPr>
        <p:blipFill>
          <a:blip r:embed="rId3"/>
          <a:stretch>
            <a:fillRect/>
          </a:stretch>
        </p:blipFill>
        <p:spPr>
          <a:xfrm>
            <a:off x="3177209" y="1458154"/>
            <a:ext cx="7772400" cy="2641106"/>
          </a:xfrm>
          <a:prstGeom prst="rect">
            <a:avLst/>
          </a:prstGeom>
        </p:spPr>
      </p:pic>
    </p:spTree>
    <p:extLst>
      <p:ext uri="{BB962C8B-B14F-4D97-AF65-F5344CB8AC3E}">
        <p14:creationId xmlns:p14="http://schemas.microsoft.com/office/powerpoint/2010/main" val="178193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
            <a:extLst>
              <a:ext uri="{FF2B5EF4-FFF2-40B4-BE49-F238E27FC236}">
                <a16:creationId xmlns:a16="http://schemas.microsoft.com/office/drawing/2014/main" id="{79B2E657-E867-4A49-8857-26DC3F6A5A76}"/>
              </a:ext>
            </a:extLst>
          </p:cNvPr>
          <p:cNvPicPr>
            <a:picLocks noChangeAspect="1" noChangeArrowheads="1"/>
          </p:cNvPicPr>
          <p:nvPr/>
        </p:nvPicPr>
        <p:blipFill>
          <a:blip r:embed="rId3">
            <a:lum bright="12000" contrast="30000"/>
            <a:extLst>
              <a:ext uri="{28A0092B-C50C-407E-A947-70E740481C1C}">
                <a14:useLocalDpi xmlns:a14="http://schemas.microsoft.com/office/drawing/2010/main" val="0"/>
              </a:ext>
            </a:extLst>
          </a:blip>
          <a:srcRect/>
          <a:stretch>
            <a:fillRect/>
          </a:stretch>
        </p:blipFill>
        <p:spPr bwMode="auto">
          <a:xfrm>
            <a:off x="1981805" y="1089024"/>
            <a:ext cx="5602287"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5" descr="VITMAC TRACTION Phil Turner">
            <a:extLst>
              <a:ext uri="{FF2B5EF4-FFF2-40B4-BE49-F238E27FC236}">
                <a16:creationId xmlns:a16="http://schemas.microsoft.com/office/drawing/2014/main" id="{7A80D306-63C8-9649-B2DF-6B32C7767637}"/>
              </a:ext>
            </a:extLst>
          </p:cNvPr>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1827652" y="3924463"/>
            <a:ext cx="5637213"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46" name="Text Box 6">
            <a:extLst>
              <a:ext uri="{FF2B5EF4-FFF2-40B4-BE49-F238E27FC236}">
                <a16:creationId xmlns:a16="http://schemas.microsoft.com/office/drawing/2014/main" id="{69703C0D-9302-C344-9FED-68431BBA4479}"/>
              </a:ext>
            </a:extLst>
          </p:cNvPr>
          <p:cNvSpPr txBox="1">
            <a:spLocks noChangeArrowheads="1"/>
          </p:cNvSpPr>
          <p:nvPr/>
        </p:nvSpPr>
        <p:spPr bwMode="auto">
          <a:xfrm>
            <a:off x="1682749" y="6335714"/>
            <a:ext cx="2305051" cy="338554"/>
          </a:xfrm>
          <a:prstGeom prst="rect">
            <a:avLst/>
          </a:prstGeom>
          <a:no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600">
                <a:solidFill>
                  <a:srgbClr val="FFFFFF"/>
                </a:solidFill>
                <a:effectLst>
                  <a:outerShdw blurRad="38100" dist="38100" dir="2700000" algn="tl">
                    <a:srgbClr val="000000"/>
                  </a:outerShdw>
                </a:effectLst>
                <a:latin typeface="Tahoma" charset="0"/>
              </a:rPr>
              <a:t>		</a:t>
            </a:r>
            <a:endParaRPr lang="en-US" sz="1800">
              <a:solidFill>
                <a:srgbClr val="FFFFFF"/>
              </a:solidFill>
              <a:effectLst>
                <a:outerShdw blurRad="38100" dist="38100" dir="2700000" algn="tl">
                  <a:srgbClr val="000000"/>
                </a:outerShdw>
              </a:effectLst>
              <a:latin typeface="Tahoma" charset="0"/>
            </a:endParaRPr>
          </a:p>
        </p:txBody>
      </p:sp>
      <p:sp>
        <p:nvSpPr>
          <p:cNvPr id="18436" name="TextBox 4">
            <a:extLst>
              <a:ext uri="{FF2B5EF4-FFF2-40B4-BE49-F238E27FC236}">
                <a16:creationId xmlns:a16="http://schemas.microsoft.com/office/drawing/2014/main" id="{4EF3416C-88BE-E34A-BA8D-C389706F482B}"/>
              </a:ext>
            </a:extLst>
          </p:cNvPr>
          <p:cNvSpPr txBox="1">
            <a:spLocks noChangeArrowheads="1"/>
          </p:cNvSpPr>
          <p:nvPr/>
        </p:nvSpPr>
        <p:spPr bwMode="auto">
          <a:xfrm>
            <a:off x="823312" y="176921"/>
            <a:ext cx="10108088"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3733" dirty="0">
                <a:solidFill>
                  <a:schemeClr val="accent1"/>
                </a:solidFill>
                <a:latin typeface="American Typewriter" panose="02090604020004020304" pitchFamily="18" charset="77"/>
              </a:rPr>
              <a:t>Which eye has the better visual prognosis? </a:t>
            </a:r>
          </a:p>
        </p:txBody>
      </p:sp>
      <p:sp>
        <p:nvSpPr>
          <p:cNvPr id="2" name="TextBox 1">
            <a:extLst>
              <a:ext uri="{FF2B5EF4-FFF2-40B4-BE49-F238E27FC236}">
                <a16:creationId xmlns:a16="http://schemas.microsoft.com/office/drawing/2014/main" id="{D6B27D6D-9EBE-324B-8C76-7F8A54F22737}"/>
              </a:ext>
            </a:extLst>
          </p:cNvPr>
          <p:cNvSpPr txBox="1"/>
          <p:nvPr/>
        </p:nvSpPr>
        <p:spPr>
          <a:xfrm>
            <a:off x="8071946" y="1499476"/>
            <a:ext cx="3671613" cy="1569660"/>
          </a:xfrm>
          <a:prstGeom prst="rect">
            <a:avLst/>
          </a:prstGeom>
          <a:noFill/>
        </p:spPr>
        <p:txBody>
          <a:bodyPr wrap="square" rtlCol="0">
            <a:spAutoFit/>
          </a:bodyPr>
          <a:lstStyle/>
          <a:p>
            <a:pPr marL="380990" indent="-380990">
              <a:buFont typeface="Wingdings" pitchFamily="2" charset="2"/>
              <a:buChar char="v"/>
            </a:pPr>
            <a:r>
              <a:rPr lang="en-US" sz="2400" dirty="0">
                <a:latin typeface="American Typewriter" panose="02090604020004020304" pitchFamily="18" charset="77"/>
              </a:rPr>
              <a:t>Focal or Broad??</a:t>
            </a:r>
          </a:p>
          <a:p>
            <a:pPr marL="380990" indent="-380990">
              <a:buFont typeface="Wingdings" pitchFamily="2" charset="2"/>
              <a:buChar char="v"/>
            </a:pPr>
            <a:r>
              <a:rPr lang="en-US" sz="2400" dirty="0">
                <a:latin typeface="American Typewriter" panose="02090604020004020304" pitchFamily="18" charset="77"/>
              </a:rPr>
              <a:t>Isolated or Concurrent?</a:t>
            </a:r>
          </a:p>
          <a:p>
            <a:pPr marL="380990" indent="-380990">
              <a:buFont typeface="Wingdings" pitchFamily="2" charset="2"/>
              <a:buChar char="v"/>
            </a:pPr>
            <a:r>
              <a:rPr lang="en-US" sz="2400" dirty="0">
                <a:latin typeface="American Typewriter" panose="02090604020004020304" pitchFamily="18" charset="77"/>
              </a:rPr>
              <a:t>Integrity of PIL?</a:t>
            </a:r>
          </a:p>
        </p:txBody>
      </p:sp>
    </p:spTree>
    <p:extLst>
      <p:ext uri="{BB962C8B-B14F-4D97-AF65-F5344CB8AC3E}">
        <p14:creationId xmlns:p14="http://schemas.microsoft.com/office/powerpoint/2010/main" val="117280086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AF72005-54CF-4C49-A593-6E755624637D}"/>
              </a:ext>
            </a:extLst>
          </p:cNvPr>
          <p:cNvPicPr>
            <a:picLocks noChangeAspect="1"/>
          </p:cNvPicPr>
          <p:nvPr/>
        </p:nvPicPr>
        <p:blipFill>
          <a:blip r:embed="rId2"/>
          <a:stretch>
            <a:fillRect/>
          </a:stretch>
        </p:blipFill>
        <p:spPr>
          <a:xfrm>
            <a:off x="1180617" y="554687"/>
            <a:ext cx="10208951" cy="5748625"/>
          </a:xfrm>
          <a:prstGeom prst="rect">
            <a:avLst/>
          </a:prstGeom>
        </p:spPr>
      </p:pic>
      <p:sp>
        <p:nvSpPr>
          <p:cNvPr id="2" name="Rectangle 1">
            <a:extLst>
              <a:ext uri="{FF2B5EF4-FFF2-40B4-BE49-F238E27FC236}">
                <a16:creationId xmlns:a16="http://schemas.microsoft.com/office/drawing/2014/main" id="{58998FC3-5E22-5E44-88AF-FFEE87990DEF}"/>
              </a:ext>
            </a:extLst>
          </p:cNvPr>
          <p:cNvSpPr/>
          <p:nvPr/>
        </p:nvSpPr>
        <p:spPr>
          <a:xfrm>
            <a:off x="189092" y="6704101"/>
            <a:ext cx="6096000" cy="153888"/>
          </a:xfrm>
          <a:prstGeom prst="rect">
            <a:avLst/>
          </a:prstGeom>
        </p:spPr>
        <p:txBody>
          <a:bodyPr>
            <a:spAutoFit/>
          </a:bodyPr>
          <a:lstStyle/>
          <a:p>
            <a:r>
              <a:rPr lang="en-US" sz="400" dirty="0"/>
              <a:t>http://</a:t>
            </a:r>
            <a:r>
              <a:rPr lang="en-US" sz="400" dirty="0" err="1"/>
              <a:t>retinatoday.com</a:t>
            </a:r>
            <a:r>
              <a:rPr lang="en-US" sz="400" dirty="0"/>
              <a:t>/pdfs/0514RT_Global.pdf?__hstc=82057801.1bb630f9cde2cb5f07430159d50a3c91.1519171200063.1519171200064.1519171200065.1&amp;__hssc=82057801.1.1519171200066&amp;__hsfp=528229161</a:t>
            </a:r>
          </a:p>
        </p:txBody>
      </p:sp>
    </p:spTree>
    <p:extLst>
      <p:ext uri="{BB962C8B-B14F-4D97-AF65-F5344CB8AC3E}">
        <p14:creationId xmlns:p14="http://schemas.microsoft.com/office/powerpoint/2010/main" val="286518562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0"/>
          <p:cNvSpPr txBox="1">
            <a:spLocks noGrp="1"/>
          </p:cNvSpPr>
          <p:nvPr>
            <p:ph type="title" idx="4294967295"/>
          </p:nvPr>
        </p:nvSpPr>
        <p:spPr>
          <a:xfrm>
            <a:off x="316992" y="302147"/>
            <a:ext cx="13360400" cy="1068387"/>
          </a:xfrm>
          <a:prstGeom prst="rect">
            <a:avLst/>
          </a:prstGeom>
        </p:spPr>
        <p:txBody>
          <a:bodyPr spcFirstLastPara="1" vert="horz" wrap="square" lIns="121900" tIns="121900" rIns="121900" bIns="121900" rtlCol="0" anchor="t" anchorCtr="0">
            <a:noAutofit/>
          </a:bodyPr>
          <a:lstStyle/>
          <a:p>
            <a:pPr>
              <a:spcBef>
                <a:spcPts val="0"/>
              </a:spcBef>
            </a:pPr>
            <a:r>
              <a:rPr lang="en" sz="4267" dirty="0">
                <a:latin typeface="American Typewriter" panose="02090604020004020304" pitchFamily="18" charset="77"/>
              </a:rPr>
              <a:t>Epiretinal membrane: Grade 1</a:t>
            </a:r>
            <a:endParaRPr sz="4267" dirty="0">
              <a:latin typeface="American Typewriter" panose="02090604020004020304" pitchFamily="18" charset="77"/>
            </a:endParaRPr>
          </a:p>
        </p:txBody>
      </p:sp>
      <p:pic>
        <p:nvPicPr>
          <p:cNvPr id="2050" name="Picture 2" descr="Image">
            <a:extLst>
              <a:ext uri="{FF2B5EF4-FFF2-40B4-BE49-F238E27FC236}">
                <a16:creationId xmlns:a16="http://schemas.microsoft.com/office/drawing/2014/main" id="{C94E4B08-C00C-AD4B-B03C-7E029CB20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92" y="1295499"/>
            <a:ext cx="6369981" cy="54527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587A9A7-DAD2-6147-A202-9B3DFF2B5DDD}"/>
              </a:ext>
            </a:extLst>
          </p:cNvPr>
          <p:cNvSpPr/>
          <p:nvPr/>
        </p:nvSpPr>
        <p:spPr>
          <a:xfrm>
            <a:off x="6924040" y="2064083"/>
            <a:ext cx="4950968" cy="3046988"/>
          </a:xfrm>
          <a:prstGeom prst="rect">
            <a:avLst/>
          </a:prstGeom>
        </p:spPr>
        <p:txBody>
          <a:bodyPr wrap="square">
            <a:spAutoFit/>
          </a:bodyPr>
          <a:lstStyle/>
          <a:p>
            <a:r>
              <a:rPr lang="en-US" sz="2400" dirty="0">
                <a:solidFill>
                  <a:schemeClr val="accent1"/>
                </a:solidFill>
                <a:latin typeface="American Typewriter" panose="02090604020004020304" pitchFamily="18" charset="77"/>
              </a:rPr>
              <a:t>A cellophane-like sheen is observed over the macular area, causing very </a:t>
            </a:r>
            <a:r>
              <a:rPr lang="en-US" sz="2400" i="1" u="sng" dirty="0">
                <a:solidFill>
                  <a:schemeClr val="accent1"/>
                </a:solidFill>
                <a:latin typeface="American Typewriter" panose="02090604020004020304" pitchFamily="18" charset="77"/>
              </a:rPr>
              <a:t>mild wrinkling </a:t>
            </a:r>
            <a:r>
              <a:rPr lang="en-US" sz="2400" dirty="0">
                <a:solidFill>
                  <a:schemeClr val="accent1"/>
                </a:solidFill>
                <a:latin typeface="American Typewriter" panose="02090604020004020304" pitchFamily="18" charset="77"/>
              </a:rPr>
              <a:t>of the inner retinal surface, with </a:t>
            </a:r>
            <a:r>
              <a:rPr lang="en-US" sz="2400" i="1" u="sng" dirty="0">
                <a:solidFill>
                  <a:schemeClr val="accent1"/>
                </a:solidFill>
                <a:latin typeface="American Typewriter" panose="02090604020004020304" pitchFamily="18" charset="77"/>
              </a:rPr>
              <a:t>little or no modification of retinal vessel trajectory</a:t>
            </a:r>
            <a:r>
              <a:rPr lang="en-US" sz="2400" dirty="0">
                <a:solidFill>
                  <a:schemeClr val="accent1"/>
                </a:solidFill>
                <a:latin typeface="American Typewriter" panose="02090604020004020304" pitchFamily="18" charset="77"/>
              </a:rPr>
              <a:t>. These membranes are rarely symptomatic.  </a:t>
            </a:r>
          </a:p>
        </p:txBody>
      </p:sp>
      <p:sp>
        <p:nvSpPr>
          <p:cNvPr id="2" name="Rectangle 1">
            <a:extLst>
              <a:ext uri="{FF2B5EF4-FFF2-40B4-BE49-F238E27FC236}">
                <a16:creationId xmlns:a16="http://schemas.microsoft.com/office/drawing/2014/main" id="{0571647A-DA9D-3043-9108-8677D858358B}"/>
              </a:ext>
            </a:extLst>
          </p:cNvPr>
          <p:cNvSpPr/>
          <p:nvPr/>
        </p:nvSpPr>
        <p:spPr>
          <a:xfrm>
            <a:off x="9209988" y="6498168"/>
            <a:ext cx="3018775" cy="174343"/>
          </a:xfrm>
          <a:prstGeom prst="rect">
            <a:avLst/>
          </a:prstGeom>
        </p:spPr>
        <p:txBody>
          <a:bodyPr wrap="none">
            <a:spAutoFit/>
          </a:bodyPr>
          <a:lstStyle/>
          <a:p>
            <a:r>
              <a:rPr lang="en-US" sz="533" dirty="0"/>
              <a:t>https://</a:t>
            </a:r>
            <a:r>
              <a:rPr lang="en-US" sz="533" dirty="0" err="1"/>
              <a:t>imagebank.asrs.org</a:t>
            </a:r>
            <a:r>
              <a:rPr lang="en-US" sz="533" dirty="0"/>
              <a:t>/discover-new/files/3/25?q=epiretinal%20membrane%20(ERM)</a:t>
            </a:r>
          </a:p>
        </p:txBody>
      </p:sp>
    </p:spTree>
    <p:extLst>
      <p:ext uri="{BB962C8B-B14F-4D97-AF65-F5344CB8AC3E}">
        <p14:creationId xmlns:p14="http://schemas.microsoft.com/office/powerpoint/2010/main" val="1453128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0"/>
          <p:cNvSpPr txBox="1">
            <a:spLocks noGrp="1"/>
          </p:cNvSpPr>
          <p:nvPr>
            <p:ph type="title" idx="4294967295"/>
          </p:nvPr>
        </p:nvSpPr>
        <p:spPr>
          <a:xfrm>
            <a:off x="243840" y="327133"/>
            <a:ext cx="13360400" cy="1068387"/>
          </a:xfrm>
          <a:prstGeom prst="rect">
            <a:avLst/>
          </a:prstGeom>
        </p:spPr>
        <p:txBody>
          <a:bodyPr spcFirstLastPara="1" vert="horz" wrap="square" lIns="121900" tIns="121900" rIns="121900" bIns="121900" rtlCol="0" anchor="t" anchorCtr="0">
            <a:noAutofit/>
          </a:bodyPr>
          <a:lstStyle/>
          <a:p>
            <a:pPr>
              <a:spcBef>
                <a:spcPts val="0"/>
              </a:spcBef>
            </a:pPr>
            <a:r>
              <a:rPr lang="en" sz="4267" dirty="0">
                <a:latin typeface="American Typewriter" panose="02090604020004020304" pitchFamily="18" charset="77"/>
              </a:rPr>
              <a:t>Epiretinal membrane: Grade 2</a:t>
            </a:r>
            <a:endParaRPr sz="4267" dirty="0">
              <a:latin typeface="American Typewriter" panose="02090604020004020304" pitchFamily="18" charset="77"/>
            </a:endParaRPr>
          </a:p>
        </p:txBody>
      </p:sp>
      <p:sp>
        <p:nvSpPr>
          <p:cNvPr id="5" name="Rectangle 4">
            <a:extLst>
              <a:ext uri="{FF2B5EF4-FFF2-40B4-BE49-F238E27FC236}">
                <a16:creationId xmlns:a16="http://schemas.microsoft.com/office/drawing/2014/main" id="{9587A9A7-DAD2-6147-A202-9B3DFF2B5DDD}"/>
              </a:ext>
            </a:extLst>
          </p:cNvPr>
          <p:cNvSpPr/>
          <p:nvPr/>
        </p:nvSpPr>
        <p:spPr>
          <a:xfrm>
            <a:off x="6924040" y="1395520"/>
            <a:ext cx="4950968" cy="1938992"/>
          </a:xfrm>
          <a:prstGeom prst="rect">
            <a:avLst/>
          </a:prstGeom>
        </p:spPr>
        <p:txBody>
          <a:bodyPr wrap="square">
            <a:spAutoFit/>
          </a:bodyPr>
          <a:lstStyle/>
          <a:p>
            <a:r>
              <a:rPr lang="en-US" sz="2400" dirty="0">
                <a:latin typeface="American Typewriter" panose="02090604020004020304" pitchFamily="18" charset="77"/>
              </a:rPr>
              <a:t>Fibrous tissue is observed over the macular area, causing </a:t>
            </a:r>
            <a:r>
              <a:rPr lang="en-US" sz="2400" i="1" u="sng" dirty="0">
                <a:latin typeface="American Typewriter" panose="02090604020004020304" pitchFamily="18" charset="77"/>
              </a:rPr>
              <a:t>significant wrinkling of the retinal surface and modification of the retinal vessel trajectory</a:t>
            </a:r>
            <a:r>
              <a:rPr lang="en-US" sz="2400" dirty="0">
                <a:latin typeface="American Typewriter" panose="02090604020004020304" pitchFamily="18" charset="77"/>
              </a:rPr>
              <a:t>.</a:t>
            </a:r>
            <a:endParaRPr lang="en-US" sz="2400" dirty="0">
              <a:solidFill>
                <a:schemeClr val="accent1"/>
              </a:solidFill>
              <a:latin typeface="American Typewriter" panose="02090604020004020304" pitchFamily="18" charset="77"/>
            </a:endParaRPr>
          </a:p>
        </p:txBody>
      </p:sp>
      <p:pic>
        <p:nvPicPr>
          <p:cNvPr id="4098" name="Picture 2" descr="Image">
            <a:extLst>
              <a:ext uri="{FF2B5EF4-FFF2-40B4-BE49-F238E27FC236}">
                <a16:creationId xmlns:a16="http://schemas.microsoft.com/office/drawing/2014/main" id="{6E6111A3-A381-F047-BA12-73E6BF519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92" y="1501762"/>
            <a:ext cx="6024627" cy="496686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a:extLst>
              <a:ext uri="{FF2B5EF4-FFF2-40B4-BE49-F238E27FC236}">
                <a16:creationId xmlns:a16="http://schemas.microsoft.com/office/drawing/2014/main" id="{EFB8F82A-2761-BD4C-8968-825895BB54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9056" y="3429000"/>
            <a:ext cx="2774643" cy="3334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400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id="{3469E20E-4204-944A-AD06-469D39C1162E}"/>
              </a:ext>
            </a:extLst>
          </p:cNvPr>
          <p:cNvPicPr>
            <a:picLocks noChangeAspect="1"/>
          </p:cNvPicPr>
          <p:nvPr/>
        </p:nvPicPr>
        <p:blipFill>
          <a:blip r:embed="rId2"/>
          <a:stretch>
            <a:fillRect/>
          </a:stretch>
        </p:blipFill>
        <p:spPr>
          <a:xfrm>
            <a:off x="867659" y="270336"/>
            <a:ext cx="10456682" cy="6317328"/>
          </a:xfrm>
          <a:prstGeom prst="rect">
            <a:avLst/>
          </a:prstGeom>
        </p:spPr>
      </p:pic>
      <p:sp>
        <p:nvSpPr>
          <p:cNvPr id="2" name="Rectangle 1">
            <a:extLst>
              <a:ext uri="{FF2B5EF4-FFF2-40B4-BE49-F238E27FC236}">
                <a16:creationId xmlns:a16="http://schemas.microsoft.com/office/drawing/2014/main" id="{315F5CB6-0D07-884A-BBA2-9B63C61D4C3F}"/>
              </a:ext>
            </a:extLst>
          </p:cNvPr>
          <p:cNvSpPr/>
          <p:nvPr/>
        </p:nvSpPr>
        <p:spPr>
          <a:xfrm>
            <a:off x="1750505" y="6642546"/>
            <a:ext cx="2630848" cy="215444"/>
          </a:xfrm>
          <a:prstGeom prst="rect">
            <a:avLst/>
          </a:prstGeom>
        </p:spPr>
        <p:txBody>
          <a:bodyPr wrap="none">
            <a:spAutoFit/>
          </a:bodyPr>
          <a:lstStyle/>
          <a:p>
            <a:r>
              <a:rPr lang="en-US" sz="800" dirty="0"/>
              <a:t>https://</a:t>
            </a:r>
            <a:r>
              <a:rPr lang="en-US" sz="800" dirty="0" err="1"/>
              <a:t>www.retinaky.com</a:t>
            </a:r>
            <a:r>
              <a:rPr lang="en-US" sz="800" dirty="0"/>
              <a:t>/macular-pucker-</a:t>
            </a:r>
            <a:r>
              <a:rPr lang="en-US" sz="800" dirty="0" err="1"/>
              <a:t>louisville</a:t>
            </a:r>
            <a:r>
              <a:rPr lang="en-US" sz="800" dirty="0"/>
              <a:t>/</a:t>
            </a:r>
          </a:p>
        </p:txBody>
      </p:sp>
      <p:sp>
        <p:nvSpPr>
          <p:cNvPr id="7" name="TextBox 6">
            <a:extLst>
              <a:ext uri="{FF2B5EF4-FFF2-40B4-BE49-F238E27FC236}">
                <a16:creationId xmlns:a16="http://schemas.microsoft.com/office/drawing/2014/main" id="{65F3449B-8018-ED49-B9D1-B3853E4F8AF2}"/>
              </a:ext>
            </a:extLst>
          </p:cNvPr>
          <p:cNvSpPr txBox="1"/>
          <p:nvPr/>
        </p:nvSpPr>
        <p:spPr>
          <a:xfrm>
            <a:off x="7026528" y="6642546"/>
            <a:ext cx="5096267" cy="369332"/>
          </a:xfrm>
          <a:prstGeom prst="rect">
            <a:avLst/>
          </a:prstGeom>
          <a:noFill/>
        </p:spPr>
        <p:txBody>
          <a:bodyPr wrap="none" rtlCol="0">
            <a:spAutoFit/>
          </a:bodyPr>
          <a:lstStyle/>
          <a:p>
            <a:r>
              <a:rPr lang="en-US" sz="600" dirty="0"/>
              <a:t>https://</a:t>
            </a:r>
            <a:r>
              <a:rPr lang="en-US" sz="600" dirty="0" err="1"/>
              <a:t>bjo.bmj.com</a:t>
            </a:r>
            <a:r>
              <a:rPr lang="en-US" sz="600" dirty="0"/>
              <a:t>/content/98/Suppl_2/ii20</a:t>
            </a:r>
          </a:p>
        </p:txBody>
      </p:sp>
    </p:spTree>
    <p:extLst>
      <p:ext uri="{BB962C8B-B14F-4D97-AF65-F5344CB8AC3E}">
        <p14:creationId xmlns:p14="http://schemas.microsoft.com/office/powerpoint/2010/main" val="2659416570"/>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10;&#10;Description automatically generated">
            <a:extLst>
              <a:ext uri="{FF2B5EF4-FFF2-40B4-BE49-F238E27FC236}">
                <a16:creationId xmlns:a16="http://schemas.microsoft.com/office/drawing/2014/main" id="{8A086A17-C507-AA72-6522-3C942B7AEFDC}"/>
              </a:ext>
            </a:extLst>
          </p:cNvPr>
          <p:cNvPicPr>
            <a:picLocks noChangeAspect="1"/>
          </p:cNvPicPr>
          <p:nvPr/>
        </p:nvPicPr>
        <p:blipFill>
          <a:blip r:embed="rId2"/>
          <a:stretch>
            <a:fillRect/>
          </a:stretch>
        </p:blipFill>
        <p:spPr>
          <a:xfrm>
            <a:off x="0" y="1"/>
            <a:ext cx="8979644" cy="4121426"/>
          </a:xfrm>
          <a:prstGeom prst="rect">
            <a:avLst/>
          </a:prstGeom>
        </p:spPr>
      </p:pic>
      <p:pic>
        <p:nvPicPr>
          <p:cNvPr id="8" name="Picture 7" descr="A picture containing text, outdoor&#10;&#10;Description automatically generated">
            <a:extLst>
              <a:ext uri="{FF2B5EF4-FFF2-40B4-BE49-F238E27FC236}">
                <a16:creationId xmlns:a16="http://schemas.microsoft.com/office/drawing/2014/main" id="{2E4EB192-69CC-BD41-29BF-47399C31E484}"/>
              </a:ext>
            </a:extLst>
          </p:cNvPr>
          <p:cNvPicPr>
            <a:picLocks noChangeAspect="1"/>
          </p:cNvPicPr>
          <p:nvPr/>
        </p:nvPicPr>
        <p:blipFill>
          <a:blip r:embed="rId3"/>
          <a:stretch>
            <a:fillRect/>
          </a:stretch>
        </p:blipFill>
        <p:spPr>
          <a:xfrm>
            <a:off x="8382808" y="3012950"/>
            <a:ext cx="3809172" cy="3845040"/>
          </a:xfrm>
          <a:prstGeom prst="rect">
            <a:avLst/>
          </a:prstGeom>
        </p:spPr>
      </p:pic>
      <p:sp>
        <p:nvSpPr>
          <p:cNvPr id="9" name="TextBox 8">
            <a:extLst>
              <a:ext uri="{FF2B5EF4-FFF2-40B4-BE49-F238E27FC236}">
                <a16:creationId xmlns:a16="http://schemas.microsoft.com/office/drawing/2014/main" id="{093A7504-A3CB-721F-85C9-ACCC093ACD8A}"/>
              </a:ext>
            </a:extLst>
          </p:cNvPr>
          <p:cNvSpPr txBox="1"/>
          <p:nvPr/>
        </p:nvSpPr>
        <p:spPr>
          <a:xfrm>
            <a:off x="0" y="6704102"/>
            <a:ext cx="2690191" cy="153888"/>
          </a:xfrm>
          <a:prstGeom prst="rect">
            <a:avLst/>
          </a:prstGeom>
          <a:noFill/>
        </p:spPr>
        <p:txBody>
          <a:bodyPr wrap="square" rtlCol="0">
            <a:spAutoFit/>
          </a:bodyPr>
          <a:lstStyle/>
          <a:p>
            <a:r>
              <a:rPr lang="en-US" sz="400" dirty="0"/>
              <a:t>Adil </a:t>
            </a:r>
            <a:r>
              <a:rPr lang="en-US" sz="400" dirty="0" err="1"/>
              <a:t>Maftouhi</a:t>
            </a:r>
            <a:endParaRPr lang="en-US" sz="400" dirty="0"/>
          </a:p>
        </p:txBody>
      </p:sp>
    </p:spTree>
    <p:extLst>
      <p:ext uri="{BB962C8B-B14F-4D97-AF65-F5344CB8AC3E}">
        <p14:creationId xmlns:p14="http://schemas.microsoft.com/office/powerpoint/2010/main" val="2553188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75837496-0559-5747-9600-5D35D1FFD1AA}"/>
              </a:ext>
            </a:extLst>
          </p:cNvPr>
          <p:cNvPicPr>
            <a:picLocks noChangeAspect="1"/>
          </p:cNvPicPr>
          <p:nvPr/>
        </p:nvPicPr>
        <p:blipFill>
          <a:blip r:embed="rId2"/>
          <a:stretch>
            <a:fillRect/>
          </a:stretch>
        </p:blipFill>
        <p:spPr>
          <a:xfrm>
            <a:off x="324092" y="604383"/>
            <a:ext cx="11286522" cy="5649233"/>
          </a:xfrm>
          <a:prstGeom prst="rect">
            <a:avLst/>
          </a:prstGeom>
        </p:spPr>
      </p:pic>
      <p:sp>
        <p:nvSpPr>
          <p:cNvPr id="2" name="Rectangle 1">
            <a:extLst>
              <a:ext uri="{FF2B5EF4-FFF2-40B4-BE49-F238E27FC236}">
                <a16:creationId xmlns:a16="http://schemas.microsoft.com/office/drawing/2014/main" id="{61CFF4AA-088B-5649-81DF-4F7169B10F67}"/>
              </a:ext>
            </a:extLst>
          </p:cNvPr>
          <p:cNvSpPr/>
          <p:nvPr/>
        </p:nvSpPr>
        <p:spPr>
          <a:xfrm>
            <a:off x="0" y="6642556"/>
            <a:ext cx="1949573" cy="215444"/>
          </a:xfrm>
          <a:prstGeom prst="rect">
            <a:avLst/>
          </a:prstGeom>
        </p:spPr>
        <p:txBody>
          <a:bodyPr wrap="none">
            <a:spAutoFit/>
          </a:bodyPr>
          <a:lstStyle/>
          <a:p>
            <a:r>
              <a:rPr lang="en-US" sz="800" dirty="0">
                <a:solidFill>
                  <a:schemeClr val="bg1"/>
                </a:solidFill>
              </a:rPr>
              <a:t>https://</a:t>
            </a:r>
            <a:r>
              <a:rPr lang="en-US" sz="800" dirty="0" err="1">
                <a:solidFill>
                  <a:schemeClr val="bg1"/>
                </a:solidFill>
              </a:rPr>
              <a:t>eyewiki.aao.org</a:t>
            </a:r>
            <a:r>
              <a:rPr lang="en-US" sz="800" dirty="0">
                <a:solidFill>
                  <a:schemeClr val="bg1"/>
                </a:solidFill>
              </a:rPr>
              <a:t>/</a:t>
            </a:r>
            <a:r>
              <a:rPr lang="en-US" sz="800" dirty="0" err="1">
                <a:solidFill>
                  <a:schemeClr val="bg1"/>
                </a:solidFill>
              </a:rPr>
              <a:t>Macular_Hole</a:t>
            </a:r>
            <a:endParaRPr lang="en-US" sz="800" dirty="0">
              <a:solidFill>
                <a:schemeClr val="bg1"/>
              </a:solidFill>
            </a:endParaRPr>
          </a:p>
        </p:txBody>
      </p:sp>
      <p:sp>
        <p:nvSpPr>
          <p:cNvPr id="4" name="Rectangle 3">
            <a:extLst>
              <a:ext uri="{FF2B5EF4-FFF2-40B4-BE49-F238E27FC236}">
                <a16:creationId xmlns:a16="http://schemas.microsoft.com/office/drawing/2014/main" id="{C320DED6-9C29-9B4B-8292-6E657212FBED}"/>
              </a:ext>
            </a:extLst>
          </p:cNvPr>
          <p:cNvSpPr/>
          <p:nvPr/>
        </p:nvSpPr>
        <p:spPr>
          <a:xfrm>
            <a:off x="9665784" y="6512944"/>
            <a:ext cx="2199641" cy="153888"/>
          </a:xfrm>
          <a:prstGeom prst="rect">
            <a:avLst/>
          </a:prstGeom>
        </p:spPr>
        <p:txBody>
          <a:bodyPr wrap="none">
            <a:spAutoFit/>
          </a:bodyPr>
          <a:lstStyle/>
          <a:p>
            <a:r>
              <a:rPr lang="en-US" sz="400" dirty="0"/>
              <a:t>https://</a:t>
            </a:r>
            <a:r>
              <a:rPr lang="en-US" sz="400" dirty="0" err="1"/>
              <a:t>journalretinavitreous.biomedcentral.com</a:t>
            </a:r>
            <a:r>
              <a:rPr lang="en-US" sz="400" dirty="0"/>
              <a:t>/articles/10.1186/s40942-018-0128-9</a:t>
            </a:r>
          </a:p>
        </p:txBody>
      </p:sp>
    </p:spTree>
    <p:extLst>
      <p:ext uri="{BB962C8B-B14F-4D97-AF65-F5344CB8AC3E}">
        <p14:creationId xmlns:p14="http://schemas.microsoft.com/office/powerpoint/2010/main" val="73626648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oogle Shape;283;p43">
            <a:extLst>
              <a:ext uri="{FF2B5EF4-FFF2-40B4-BE49-F238E27FC236}">
                <a16:creationId xmlns:a16="http://schemas.microsoft.com/office/drawing/2014/main" id="{BE780060-D926-4F41-A6EE-CF65B3E8BE60}"/>
              </a:ext>
            </a:extLst>
          </p:cNvPr>
          <p:cNvPicPr preferRelativeResize="0"/>
          <p:nvPr/>
        </p:nvPicPr>
        <p:blipFill>
          <a:blip r:embed="rId2">
            <a:alphaModFix/>
          </a:blip>
          <a:stretch>
            <a:fillRect/>
          </a:stretch>
        </p:blipFill>
        <p:spPr>
          <a:xfrm>
            <a:off x="377880" y="2491565"/>
            <a:ext cx="4118575" cy="1376650"/>
          </a:xfrm>
          <a:prstGeom prst="rect">
            <a:avLst/>
          </a:prstGeom>
          <a:noFill/>
          <a:ln>
            <a:noFill/>
          </a:ln>
        </p:spPr>
      </p:pic>
      <p:pic>
        <p:nvPicPr>
          <p:cNvPr id="8" name="Google Shape;290;p44">
            <a:extLst>
              <a:ext uri="{FF2B5EF4-FFF2-40B4-BE49-F238E27FC236}">
                <a16:creationId xmlns:a16="http://schemas.microsoft.com/office/drawing/2014/main" id="{CAB20DAD-DA81-DB48-87FA-FA56FC1429D7}"/>
              </a:ext>
            </a:extLst>
          </p:cNvPr>
          <p:cNvPicPr preferRelativeResize="0"/>
          <p:nvPr/>
        </p:nvPicPr>
        <p:blipFill>
          <a:blip r:embed="rId3">
            <a:alphaModFix/>
          </a:blip>
          <a:stretch>
            <a:fillRect/>
          </a:stretch>
        </p:blipFill>
        <p:spPr>
          <a:xfrm>
            <a:off x="6823229" y="2491565"/>
            <a:ext cx="3942375" cy="1500725"/>
          </a:xfrm>
          <a:prstGeom prst="rect">
            <a:avLst/>
          </a:prstGeom>
          <a:noFill/>
          <a:ln>
            <a:noFill/>
          </a:ln>
        </p:spPr>
      </p:pic>
      <p:pic>
        <p:nvPicPr>
          <p:cNvPr id="9" name="Google Shape;297;p45">
            <a:extLst>
              <a:ext uri="{FF2B5EF4-FFF2-40B4-BE49-F238E27FC236}">
                <a16:creationId xmlns:a16="http://schemas.microsoft.com/office/drawing/2014/main" id="{CFEA35EE-D261-7F47-A61D-F88ED5B81FD6}"/>
              </a:ext>
            </a:extLst>
          </p:cNvPr>
          <p:cNvPicPr preferRelativeResize="0"/>
          <p:nvPr/>
        </p:nvPicPr>
        <p:blipFill>
          <a:blip r:embed="rId4">
            <a:alphaModFix/>
          </a:blip>
          <a:stretch>
            <a:fillRect/>
          </a:stretch>
        </p:blipFill>
        <p:spPr>
          <a:xfrm>
            <a:off x="4062564" y="5000932"/>
            <a:ext cx="3904825" cy="1255125"/>
          </a:xfrm>
          <a:prstGeom prst="rect">
            <a:avLst/>
          </a:prstGeom>
          <a:noFill/>
          <a:ln>
            <a:noFill/>
          </a:ln>
        </p:spPr>
      </p:pic>
      <p:sp>
        <p:nvSpPr>
          <p:cNvPr id="2" name="TextBox 1">
            <a:extLst>
              <a:ext uri="{FF2B5EF4-FFF2-40B4-BE49-F238E27FC236}">
                <a16:creationId xmlns:a16="http://schemas.microsoft.com/office/drawing/2014/main" id="{87DD5811-C85E-C54B-9F7D-C40C0B977B5C}"/>
              </a:ext>
            </a:extLst>
          </p:cNvPr>
          <p:cNvSpPr txBox="1"/>
          <p:nvPr/>
        </p:nvSpPr>
        <p:spPr>
          <a:xfrm>
            <a:off x="1598920" y="3907629"/>
            <a:ext cx="3588152" cy="523220"/>
          </a:xfrm>
          <a:prstGeom prst="rect">
            <a:avLst/>
          </a:prstGeom>
          <a:noFill/>
        </p:spPr>
        <p:txBody>
          <a:bodyPr wrap="square" rtlCol="0">
            <a:spAutoFit/>
          </a:bodyPr>
          <a:lstStyle/>
          <a:p>
            <a:r>
              <a:rPr lang="en-US" sz="2800" dirty="0">
                <a:latin typeface="Century Gothic" panose="020B0502020202020204" pitchFamily="34" charset="0"/>
              </a:rPr>
              <a:t>Small</a:t>
            </a:r>
          </a:p>
        </p:txBody>
      </p:sp>
      <p:sp>
        <p:nvSpPr>
          <p:cNvPr id="4" name="Rectangle 3">
            <a:extLst>
              <a:ext uri="{FF2B5EF4-FFF2-40B4-BE49-F238E27FC236}">
                <a16:creationId xmlns:a16="http://schemas.microsoft.com/office/drawing/2014/main" id="{0534AB81-6B08-1E41-830E-6E6B6DD0D92A}"/>
              </a:ext>
            </a:extLst>
          </p:cNvPr>
          <p:cNvSpPr/>
          <p:nvPr/>
        </p:nvSpPr>
        <p:spPr>
          <a:xfrm>
            <a:off x="8093957" y="3992290"/>
            <a:ext cx="1620957" cy="523220"/>
          </a:xfrm>
          <a:prstGeom prst="rect">
            <a:avLst/>
          </a:prstGeom>
        </p:spPr>
        <p:txBody>
          <a:bodyPr wrap="none">
            <a:spAutoFit/>
          </a:bodyPr>
          <a:lstStyle/>
          <a:p>
            <a:r>
              <a:rPr lang="en-US" sz="2800" dirty="0">
                <a:latin typeface="Century Gothic" panose="020B0502020202020204" pitchFamily="34" charset="0"/>
              </a:rPr>
              <a:t>Medium</a:t>
            </a:r>
          </a:p>
        </p:txBody>
      </p:sp>
      <p:sp>
        <p:nvSpPr>
          <p:cNvPr id="5" name="Rectangle 4">
            <a:extLst>
              <a:ext uri="{FF2B5EF4-FFF2-40B4-BE49-F238E27FC236}">
                <a16:creationId xmlns:a16="http://schemas.microsoft.com/office/drawing/2014/main" id="{D2C8E137-2F5E-064F-BA2A-7555DE37C8D5}"/>
              </a:ext>
            </a:extLst>
          </p:cNvPr>
          <p:cNvSpPr/>
          <p:nvPr/>
        </p:nvSpPr>
        <p:spPr>
          <a:xfrm>
            <a:off x="2702061" y="5382814"/>
            <a:ext cx="1178528" cy="523220"/>
          </a:xfrm>
          <a:prstGeom prst="rect">
            <a:avLst/>
          </a:prstGeom>
        </p:spPr>
        <p:txBody>
          <a:bodyPr wrap="none">
            <a:spAutoFit/>
          </a:bodyPr>
          <a:lstStyle/>
          <a:p>
            <a:r>
              <a:rPr lang="en-US" sz="2800" dirty="0">
                <a:latin typeface="Century Gothic" panose="020B0502020202020204" pitchFamily="34" charset="0"/>
              </a:rPr>
              <a:t>Large</a:t>
            </a:r>
          </a:p>
        </p:txBody>
      </p:sp>
      <p:pic>
        <p:nvPicPr>
          <p:cNvPr id="11" name="Picture 10" descr="Text&#10;&#10;Description automatically generated">
            <a:extLst>
              <a:ext uri="{FF2B5EF4-FFF2-40B4-BE49-F238E27FC236}">
                <a16:creationId xmlns:a16="http://schemas.microsoft.com/office/drawing/2014/main" id="{C2AB70F1-3685-C049-9DCC-D183BDAC409B}"/>
              </a:ext>
            </a:extLst>
          </p:cNvPr>
          <p:cNvPicPr>
            <a:picLocks noChangeAspect="1"/>
          </p:cNvPicPr>
          <p:nvPr/>
        </p:nvPicPr>
        <p:blipFill>
          <a:blip r:embed="rId5"/>
          <a:stretch>
            <a:fillRect/>
          </a:stretch>
        </p:blipFill>
        <p:spPr>
          <a:xfrm>
            <a:off x="579376" y="349653"/>
            <a:ext cx="10871200" cy="1600200"/>
          </a:xfrm>
          <a:prstGeom prst="rect">
            <a:avLst/>
          </a:prstGeom>
        </p:spPr>
      </p:pic>
      <p:sp>
        <p:nvSpPr>
          <p:cNvPr id="3" name="Rectangle 2">
            <a:extLst>
              <a:ext uri="{FF2B5EF4-FFF2-40B4-BE49-F238E27FC236}">
                <a16:creationId xmlns:a16="http://schemas.microsoft.com/office/drawing/2014/main" id="{673B83AA-2D37-6A4C-BBC5-B6F6D3F60776}"/>
              </a:ext>
            </a:extLst>
          </p:cNvPr>
          <p:cNvSpPr/>
          <p:nvPr/>
        </p:nvSpPr>
        <p:spPr>
          <a:xfrm>
            <a:off x="90608" y="6610696"/>
            <a:ext cx="2714205" cy="153888"/>
          </a:xfrm>
          <a:prstGeom prst="rect">
            <a:avLst/>
          </a:prstGeom>
        </p:spPr>
        <p:txBody>
          <a:bodyPr wrap="none">
            <a:spAutoFit/>
          </a:bodyPr>
          <a:lstStyle/>
          <a:p>
            <a:r>
              <a:rPr lang="en-US" sz="400" dirty="0">
                <a:solidFill>
                  <a:schemeClr val="bg1"/>
                </a:solidFill>
              </a:rPr>
              <a:t>https://</a:t>
            </a:r>
            <a:r>
              <a:rPr lang="en-US" sz="400" dirty="0" err="1">
                <a:solidFill>
                  <a:schemeClr val="bg1"/>
                </a:solidFill>
              </a:rPr>
              <a:t>www.retinalphysician.com</a:t>
            </a:r>
            <a:r>
              <a:rPr lang="en-US" sz="400" dirty="0">
                <a:solidFill>
                  <a:schemeClr val="bg1"/>
                </a:solidFill>
              </a:rPr>
              <a:t>/issues/2014/april-2014/predictors-of-success-with-</a:t>
            </a:r>
            <a:r>
              <a:rPr lang="en-US" sz="400" dirty="0" err="1">
                <a:solidFill>
                  <a:schemeClr val="bg1"/>
                </a:solidFill>
              </a:rPr>
              <a:t>ocriplasmin</a:t>
            </a:r>
            <a:r>
              <a:rPr lang="en-US" sz="400" dirty="0">
                <a:solidFill>
                  <a:schemeClr val="bg1"/>
                </a:solidFill>
              </a:rPr>
              <a:t>-in-</a:t>
            </a:r>
            <a:r>
              <a:rPr lang="en-US" sz="400" dirty="0" err="1">
                <a:solidFill>
                  <a:schemeClr val="bg1"/>
                </a:solidFill>
              </a:rPr>
              <a:t>vmt</a:t>
            </a:r>
            <a:r>
              <a:rPr lang="en-US" sz="400" dirty="0">
                <a:solidFill>
                  <a:schemeClr val="bg1"/>
                </a:solidFill>
              </a:rPr>
              <a:t>-and</a:t>
            </a:r>
          </a:p>
        </p:txBody>
      </p:sp>
    </p:spTree>
    <p:extLst>
      <p:ext uri="{BB962C8B-B14F-4D97-AF65-F5344CB8AC3E}">
        <p14:creationId xmlns:p14="http://schemas.microsoft.com/office/powerpoint/2010/main" val="330357768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3B83AA-2D37-6A4C-BBC5-B6F6D3F60776}"/>
              </a:ext>
            </a:extLst>
          </p:cNvPr>
          <p:cNvSpPr/>
          <p:nvPr/>
        </p:nvSpPr>
        <p:spPr>
          <a:xfrm>
            <a:off x="90608" y="6610696"/>
            <a:ext cx="2714205" cy="153888"/>
          </a:xfrm>
          <a:prstGeom prst="rect">
            <a:avLst/>
          </a:prstGeom>
        </p:spPr>
        <p:txBody>
          <a:bodyPr wrap="none">
            <a:spAutoFit/>
          </a:bodyPr>
          <a:lstStyle/>
          <a:p>
            <a:r>
              <a:rPr lang="en-US" sz="400" dirty="0">
                <a:solidFill>
                  <a:schemeClr val="bg1"/>
                </a:solidFill>
              </a:rPr>
              <a:t>https://</a:t>
            </a:r>
            <a:r>
              <a:rPr lang="en-US" sz="400" dirty="0" err="1">
                <a:solidFill>
                  <a:schemeClr val="bg1"/>
                </a:solidFill>
              </a:rPr>
              <a:t>www.retinalphysician.com</a:t>
            </a:r>
            <a:r>
              <a:rPr lang="en-US" sz="400" dirty="0">
                <a:solidFill>
                  <a:schemeClr val="bg1"/>
                </a:solidFill>
              </a:rPr>
              <a:t>/issues/2014/april-2014/predictors-of-success-with-</a:t>
            </a:r>
            <a:r>
              <a:rPr lang="en-US" sz="400" dirty="0" err="1">
                <a:solidFill>
                  <a:schemeClr val="bg1"/>
                </a:solidFill>
              </a:rPr>
              <a:t>ocriplasmin</a:t>
            </a:r>
            <a:r>
              <a:rPr lang="en-US" sz="400" dirty="0">
                <a:solidFill>
                  <a:schemeClr val="bg1"/>
                </a:solidFill>
              </a:rPr>
              <a:t>-in-</a:t>
            </a:r>
            <a:r>
              <a:rPr lang="en-US" sz="400" dirty="0" err="1">
                <a:solidFill>
                  <a:schemeClr val="bg1"/>
                </a:solidFill>
              </a:rPr>
              <a:t>vmt</a:t>
            </a:r>
            <a:r>
              <a:rPr lang="en-US" sz="400" dirty="0">
                <a:solidFill>
                  <a:schemeClr val="bg1"/>
                </a:solidFill>
              </a:rPr>
              <a:t>-and</a:t>
            </a:r>
          </a:p>
        </p:txBody>
      </p:sp>
      <p:sp>
        <p:nvSpPr>
          <p:cNvPr id="10" name="Rectangle 9">
            <a:extLst>
              <a:ext uri="{FF2B5EF4-FFF2-40B4-BE49-F238E27FC236}">
                <a16:creationId xmlns:a16="http://schemas.microsoft.com/office/drawing/2014/main" id="{B101FBE4-C030-D241-B1CC-FA361EE4B601}"/>
              </a:ext>
            </a:extLst>
          </p:cNvPr>
          <p:cNvSpPr/>
          <p:nvPr/>
        </p:nvSpPr>
        <p:spPr>
          <a:xfrm>
            <a:off x="362072" y="257176"/>
            <a:ext cx="9739192" cy="942974"/>
          </a:xfrm>
          <a:prstGeom prst="rect">
            <a:avLst/>
          </a:prstGeom>
          <a:solidFill>
            <a:srgbClr val="5DF0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086DE8F-C202-0D4F-A9AE-B66454F3DBBC}"/>
              </a:ext>
            </a:extLst>
          </p:cNvPr>
          <p:cNvSpPr txBox="1"/>
          <p:nvPr/>
        </p:nvSpPr>
        <p:spPr>
          <a:xfrm>
            <a:off x="442913" y="342900"/>
            <a:ext cx="10163276" cy="646331"/>
          </a:xfrm>
          <a:prstGeom prst="rect">
            <a:avLst/>
          </a:prstGeom>
          <a:noFill/>
        </p:spPr>
        <p:txBody>
          <a:bodyPr wrap="square" rtlCol="0">
            <a:spAutoFit/>
          </a:bodyPr>
          <a:lstStyle/>
          <a:p>
            <a:r>
              <a:rPr lang="en-US" sz="3600" dirty="0">
                <a:solidFill>
                  <a:schemeClr val="bg1"/>
                </a:solidFill>
                <a:latin typeface="American Typewriter" panose="02090604020004020304" pitchFamily="18" charset="77"/>
              </a:rPr>
              <a:t>Is there VMT?? Primary versus Secondary</a:t>
            </a:r>
          </a:p>
        </p:txBody>
      </p:sp>
      <p:pic>
        <p:nvPicPr>
          <p:cNvPr id="14" name="Picture 13">
            <a:extLst>
              <a:ext uri="{FF2B5EF4-FFF2-40B4-BE49-F238E27FC236}">
                <a16:creationId xmlns:a16="http://schemas.microsoft.com/office/drawing/2014/main" id="{9CCC6F42-3B28-4E4E-9A58-F5F7A057A67E}"/>
              </a:ext>
            </a:extLst>
          </p:cNvPr>
          <p:cNvPicPr>
            <a:picLocks noChangeAspect="1"/>
          </p:cNvPicPr>
          <p:nvPr/>
        </p:nvPicPr>
        <p:blipFill>
          <a:blip r:embed="rId2"/>
          <a:stretch>
            <a:fillRect/>
          </a:stretch>
        </p:blipFill>
        <p:spPr>
          <a:xfrm>
            <a:off x="516793" y="4230197"/>
            <a:ext cx="4714875" cy="2169526"/>
          </a:xfrm>
          <a:prstGeom prst="rect">
            <a:avLst/>
          </a:prstGeom>
        </p:spPr>
      </p:pic>
      <p:pic>
        <p:nvPicPr>
          <p:cNvPr id="16" name="Picture 15" descr="A picture containing blue&#10;&#10;Description automatically generated">
            <a:extLst>
              <a:ext uri="{FF2B5EF4-FFF2-40B4-BE49-F238E27FC236}">
                <a16:creationId xmlns:a16="http://schemas.microsoft.com/office/drawing/2014/main" id="{D514EFE1-ACC5-7940-A319-5D49DC3453D7}"/>
              </a:ext>
            </a:extLst>
          </p:cNvPr>
          <p:cNvPicPr>
            <a:picLocks noChangeAspect="1"/>
          </p:cNvPicPr>
          <p:nvPr/>
        </p:nvPicPr>
        <p:blipFill>
          <a:blip r:embed="rId3"/>
          <a:stretch>
            <a:fillRect/>
          </a:stretch>
        </p:blipFill>
        <p:spPr>
          <a:xfrm>
            <a:off x="516793" y="1543040"/>
            <a:ext cx="4714875" cy="2170878"/>
          </a:xfrm>
          <a:prstGeom prst="rect">
            <a:avLst/>
          </a:prstGeom>
        </p:spPr>
      </p:pic>
      <p:sp>
        <p:nvSpPr>
          <p:cNvPr id="17" name="Rectangle 16">
            <a:extLst>
              <a:ext uri="{FF2B5EF4-FFF2-40B4-BE49-F238E27FC236}">
                <a16:creationId xmlns:a16="http://schemas.microsoft.com/office/drawing/2014/main" id="{FFCD5ACE-7DF9-984C-8442-33D0FF6456D0}"/>
              </a:ext>
            </a:extLst>
          </p:cNvPr>
          <p:cNvSpPr/>
          <p:nvPr/>
        </p:nvSpPr>
        <p:spPr>
          <a:xfrm>
            <a:off x="2800348" y="6610686"/>
            <a:ext cx="6096000" cy="153888"/>
          </a:xfrm>
          <a:prstGeom prst="rect">
            <a:avLst/>
          </a:prstGeom>
        </p:spPr>
        <p:txBody>
          <a:bodyPr>
            <a:spAutoFit/>
          </a:bodyPr>
          <a:lstStyle/>
          <a:p>
            <a:r>
              <a:rPr lang="en-US" sz="400" dirty="0"/>
              <a:t>https://</a:t>
            </a:r>
            <a:r>
              <a:rPr lang="en-US" sz="400" dirty="0" err="1"/>
              <a:t>www.eyenews.uk.com</a:t>
            </a:r>
            <a:r>
              <a:rPr lang="en-US" sz="400" dirty="0"/>
              <a:t>/education/trainees/post/macular-holes-a-brief-review</a:t>
            </a:r>
          </a:p>
        </p:txBody>
      </p:sp>
      <p:pic>
        <p:nvPicPr>
          <p:cNvPr id="19" name="Picture 18" descr="Text&#10;&#10;Description automatically generated with low confidence">
            <a:extLst>
              <a:ext uri="{FF2B5EF4-FFF2-40B4-BE49-F238E27FC236}">
                <a16:creationId xmlns:a16="http://schemas.microsoft.com/office/drawing/2014/main" id="{14F0F6AD-4FB6-2B4A-875C-334496399BE3}"/>
              </a:ext>
            </a:extLst>
          </p:cNvPr>
          <p:cNvPicPr>
            <a:picLocks noChangeAspect="1"/>
          </p:cNvPicPr>
          <p:nvPr/>
        </p:nvPicPr>
        <p:blipFill>
          <a:blip r:embed="rId4"/>
          <a:stretch>
            <a:fillRect/>
          </a:stretch>
        </p:blipFill>
        <p:spPr>
          <a:xfrm>
            <a:off x="6115784" y="1942679"/>
            <a:ext cx="1689100" cy="685800"/>
          </a:xfrm>
          <a:prstGeom prst="rect">
            <a:avLst/>
          </a:prstGeom>
        </p:spPr>
      </p:pic>
      <p:pic>
        <p:nvPicPr>
          <p:cNvPr id="21" name="Picture 20">
            <a:extLst>
              <a:ext uri="{FF2B5EF4-FFF2-40B4-BE49-F238E27FC236}">
                <a16:creationId xmlns:a16="http://schemas.microsoft.com/office/drawing/2014/main" id="{A31E1748-C2F1-1149-95EC-E8AEEEE9D1FD}"/>
              </a:ext>
            </a:extLst>
          </p:cNvPr>
          <p:cNvPicPr>
            <a:picLocks noChangeAspect="1"/>
          </p:cNvPicPr>
          <p:nvPr/>
        </p:nvPicPr>
        <p:blipFill>
          <a:blip r:embed="rId5"/>
          <a:stretch>
            <a:fillRect/>
          </a:stretch>
        </p:blipFill>
        <p:spPr>
          <a:xfrm>
            <a:off x="6100866" y="4915796"/>
            <a:ext cx="2235200" cy="571500"/>
          </a:xfrm>
          <a:prstGeom prst="rect">
            <a:avLst/>
          </a:prstGeom>
        </p:spPr>
      </p:pic>
    </p:spTree>
    <p:extLst>
      <p:ext uri="{BB962C8B-B14F-4D97-AF65-F5344CB8AC3E}">
        <p14:creationId xmlns:p14="http://schemas.microsoft.com/office/powerpoint/2010/main" val="3808653714"/>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59C61EB-0F49-E343-B580-539B322CF854}"/>
              </a:ext>
            </a:extLst>
          </p:cNvPr>
          <p:cNvSpPr txBox="1"/>
          <p:nvPr/>
        </p:nvSpPr>
        <p:spPr>
          <a:xfrm>
            <a:off x="1851950" y="146256"/>
            <a:ext cx="8831483" cy="584775"/>
          </a:xfrm>
          <a:prstGeom prst="rect">
            <a:avLst/>
          </a:prstGeom>
          <a:solidFill>
            <a:schemeClr val="tx1"/>
          </a:solidFill>
        </p:spPr>
        <p:txBody>
          <a:bodyPr wrap="square" rtlCol="0">
            <a:spAutoFit/>
          </a:bodyPr>
          <a:lstStyle/>
          <a:p>
            <a:r>
              <a:rPr lang="en-US" sz="3200" dirty="0">
                <a:solidFill>
                  <a:schemeClr val="bg1"/>
                </a:solidFill>
                <a:latin typeface="American Typewriter" panose="02090604020004020304" pitchFamily="18" charset="77"/>
              </a:rPr>
              <a:t>Partial Thickness Macular Hole: Lamellar</a:t>
            </a:r>
          </a:p>
        </p:txBody>
      </p:sp>
      <p:sp>
        <p:nvSpPr>
          <p:cNvPr id="2" name="Rectangle 1">
            <a:extLst>
              <a:ext uri="{FF2B5EF4-FFF2-40B4-BE49-F238E27FC236}">
                <a16:creationId xmlns:a16="http://schemas.microsoft.com/office/drawing/2014/main" id="{14CB6165-4F03-794B-8B3B-73E35954DBA8}"/>
              </a:ext>
            </a:extLst>
          </p:cNvPr>
          <p:cNvSpPr/>
          <p:nvPr/>
        </p:nvSpPr>
        <p:spPr>
          <a:xfrm>
            <a:off x="0" y="6542467"/>
            <a:ext cx="6096000" cy="338554"/>
          </a:xfrm>
          <a:prstGeom prst="rect">
            <a:avLst/>
          </a:prstGeom>
        </p:spPr>
        <p:txBody>
          <a:bodyPr>
            <a:spAutoFit/>
          </a:bodyPr>
          <a:lstStyle/>
          <a:p>
            <a:r>
              <a:rPr lang="en-US" sz="800" dirty="0"/>
              <a:t>https://</a:t>
            </a:r>
            <a:r>
              <a:rPr lang="en-US" sz="800" dirty="0" err="1"/>
              <a:t>louisvillediabeticeyedoctor.com</a:t>
            </a:r>
            <a:r>
              <a:rPr lang="en-US" sz="800" dirty="0"/>
              <a:t>/wp-content/uploads/2016/04/Lamellar_Macular_Hole_Two_Distinct_Clinical_Entities_04-25-16.pdf</a:t>
            </a:r>
          </a:p>
        </p:txBody>
      </p:sp>
      <p:sp>
        <p:nvSpPr>
          <p:cNvPr id="4" name="TextBox 3">
            <a:extLst>
              <a:ext uri="{FF2B5EF4-FFF2-40B4-BE49-F238E27FC236}">
                <a16:creationId xmlns:a16="http://schemas.microsoft.com/office/drawing/2014/main" id="{6D890583-3A99-4D40-9295-93D8471CB00B}"/>
              </a:ext>
            </a:extLst>
          </p:cNvPr>
          <p:cNvSpPr txBox="1"/>
          <p:nvPr/>
        </p:nvSpPr>
        <p:spPr>
          <a:xfrm>
            <a:off x="7938655" y="1399309"/>
            <a:ext cx="3463636" cy="923330"/>
          </a:xfrm>
          <a:prstGeom prst="rect">
            <a:avLst/>
          </a:prstGeom>
          <a:noFill/>
        </p:spPr>
        <p:txBody>
          <a:bodyPr wrap="square" rtlCol="0">
            <a:spAutoFit/>
          </a:bodyPr>
          <a:lstStyle/>
          <a:p>
            <a:r>
              <a:rPr lang="en-US" b="1" dirty="0">
                <a:solidFill>
                  <a:schemeClr val="bg1"/>
                </a:solidFill>
                <a:latin typeface="American Typewriter" panose="02090604020004020304" pitchFamily="18" charset="77"/>
              </a:rPr>
              <a:t>Tractional:</a:t>
            </a:r>
          </a:p>
          <a:p>
            <a:r>
              <a:rPr lang="en-US" dirty="0">
                <a:solidFill>
                  <a:schemeClr val="bg1"/>
                </a:solidFill>
                <a:latin typeface="American Typewriter" panose="02090604020004020304" pitchFamily="18" charset="77"/>
              </a:rPr>
              <a:t>Epiretinal membrane</a:t>
            </a:r>
          </a:p>
          <a:p>
            <a:r>
              <a:rPr lang="en-US" dirty="0">
                <a:solidFill>
                  <a:schemeClr val="bg1"/>
                </a:solidFill>
                <a:latin typeface="American Typewriter" panose="02090604020004020304" pitchFamily="18" charset="77"/>
              </a:rPr>
              <a:t>Foveal </a:t>
            </a:r>
            <a:r>
              <a:rPr lang="en-US" dirty="0" err="1">
                <a:solidFill>
                  <a:schemeClr val="bg1"/>
                </a:solidFill>
                <a:latin typeface="American Typewriter" panose="02090604020004020304" pitchFamily="18" charset="77"/>
              </a:rPr>
              <a:t>schisis</a:t>
            </a:r>
            <a:endParaRPr lang="en-US" dirty="0">
              <a:solidFill>
                <a:schemeClr val="bg1"/>
              </a:solidFill>
              <a:latin typeface="American Typewriter" panose="02090604020004020304" pitchFamily="18" charset="77"/>
            </a:endParaRPr>
          </a:p>
        </p:txBody>
      </p:sp>
      <p:pic>
        <p:nvPicPr>
          <p:cNvPr id="10" name="Picture 9" descr="A close-up of a person's face&#10;&#10;Description automatically generated">
            <a:extLst>
              <a:ext uri="{FF2B5EF4-FFF2-40B4-BE49-F238E27FC236}">
                <a16:creationId xmlns:a16="http://schemas.microsoft.com/office/drawing/2014/main" id="{91A192B8-2F11-A6C0-DCA8-68B5A9C0F350}"/>
              </a:ext>
            </a:extLst>
          </p:cNvPr>
          <p:cNvPicPr>
            <a:picLocks noChangeAspect="1"/>
          </p:cNvPicPr>
          <p:nvPr/>
        </p:nvPicPr>
        <p:blipFill>
          <a:blip r:embed="rId2"/>
          <a:stretch>
            <a:fillRect/>
          </a:stretch>
        </p:blipFill>
        <p:spPr>
          <a:xfrm>
            <a:off x="1703608" y="2755461"/>
            <a:ext cx="7277100" cy="3009900"/>
          </a:xfrm>
          <a:prstGeom prst="rect">
            <a:avLst/>
          </a:prstGeom>
        </p:spPr>
      </p:pic>
    </p:spTree>
    <p:extLst>
      <p:ext uri="{BB962C8B-B14F-4D97-AF65-F5344CB8AC3E}">
        <p14:creationId xmlns:p14="http://schemas.microsoft.com/office/powerpoint/2010/main" val="339998856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A45789-3670-2595-1982-097355F606D3}"/>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615AE69-405A-7632-5EA9-CC1DD8BF685F}"/>
              </a:ext>
            </a:extLst>
          </p:cNvPr>
          <p:cNvSpPr txBox="1"/>
          <p:nvPr/>
        </p:nvSpPr>
        <p:spPr>
          <a:xfrm>
            <a:off x="1851950" y="146256"/>
            <a:ext cx="8831483" cy="584775"/>
          </a:xfrm>
          <a:prstGeom prst="rect">
            <a:avLst/>
          </a:prstGeom>
          <a:solidFill>
            <a:schemeClr val="tx1"/>
          </a:solidFill>
        </p:spPr>
        <p:txBody>
          <a:bodyPr wrap="square" rtlCol="0">
            <a:spAutoFit/>
          </a:bodyPr>
          <a:lstStyle/>
          <a:p>
            <a:r>
              <a:rPr lang="en-US" sz="3200" dirty="0">
                <a:solidFill>
                  <a:schemeClr val="bg1"/>
                </a:solidFill>
                <a:latin typeface="American Typewriter" panose="02090604020004020304" pitchFamily="18" charset="77"/>
              </a:rPr>
              <a:t>Partial Thickness Macular Hole: Lamellar</a:t>
            </a:r>
          </a:p>
        </p:txBody>
      </p:sp>
      <p:sp>
        <p:nvSpPr>
          <p:cNvPr id="2" name="Rectangle 1">
            <a:extLst>
              <a:ext uri="{FF2B5EF4-FFF2-40B4-BE49-F238E27FC236}">
                <a16:creationId xmlns:a16="http://schemas.microsoft.com/office/drawing/2014/main" id="{05666F82-F146-856F-B177-9FE0F96C9B59}"/>
              </a:ext>
            </a:extLst>
          </p:cNvPr>
          <p:cNvSpPr/>
          <p:nvPr/>
        </p:nvSpPr>
        <p:spPr>
          <a:xfrm>
            <a:off x="0" y="6542467"/>
            <a:ext cx="6096000" cy="338554"/>
          </a:xfrm>
          <a:prstGeom prst="rect">
            <a:avLst/>
          </a:prstGeom>
        </p:spPr>
        <p:txBody>
          <a:bodyPr>
            <a:spAutoFit/>
          </a:bodyPr>
          <a:lstStyle/>
          <a:p>
            <a:r>
              <a:rPr lang="en-US" sz="800" dirty="0"/>
              <a:t>https://</a:t>
            </a:r>
            <a:r>
              <a:rPr lang="en-US" sz="800" dirty="0" err="1"/>
              <a:t>louisvillediabeticeyedoctor.com</a:t>
            </a:r>
            <a:r>
              <a:rPr lang="en-US" sz="800" dirty="0"/>
              <a:t>/wp-content/uploads/2016/04/Lamellar_Macular_Hole_Two_Distinct_Clinical_Entities_04-25-16.pdf</a:t>
            </a:r>
          </a:p>
        </p:txBody>
      </p:sp>
      <p:sp>
        <p:nvSpPr>
          <p:cNvPr id="5" name="TextBox 4">
            <a:extLst>
              <a:ext uri="{FF2B5EF4-FFF2-40B4-BE49-F238E27FC236}">
                <a16:creationId xmlns:a16="http://schemas.microsoft.com/office/drawing/2014/main" id="{C134FD71-2E99-FF67-F5C5-84E155BF2C73}"/>
              </a:ext>
            </a:extLst>
          </p:cNvPr>
          <p:cNvSpPr txBox="1"/>
          <p:nvPr/>
        </p:nvSpPr>
        <p:spPr>
          <a:xfrm>
            <a:off x="845127" y="4641273"/>
            <a:ext cx="3823855" cy="1200329"/>
          </a:xfrm>
          <a:prstGeom prst="rect">
            <a:avLst/>
          </a:prstGeom>
          <a:noFill/>
        </p:spPr>
        <p:txBody>
          <a:bodyPr wrap="square" rtlCol="0">
            <a:spAutoFit/>
          </a:bodyPr>
          <a:lstStyle/>
          <a:p>
            <a:r>
              <a:rPr lang="en-US" b="1" dirty="0">
                <a:solidFill>
                  <a:schemeClr val="bg1"/>
                </a:solidFill>
                <a:latin typeface="American Typewriter" panose="02090604020004020304" pitchFamily="18" charset="77"/>
              </a:rPr>
              <a:t>Degenerative:</a:t>
            </a:r>
          </a:p>
          <a:p>
            <a:r>
              <a:rPr lang="en-US" dirty="0">
                <a:solidFill>
                  <a:schemeClr val="bg1"/>
                </a:solidFill>
                <a:latin typeface="American Typewriter" panose="02090604020004020304" pitchFamily="18" charset="77"/>
              </a:rPr>
              <a:t>Epiretinal proliferation</a:t>
            </a:r>
          </a:p>
          <a:p>
            <a:r>
              <a:rPr lang="en-US" dirty="0">
                <a:solidFill>
                  <a:schemeClr val="bg1"/>
                </a:solidFill>
                <a:latin typeface="American Typewriter" panose="02090604020004020304" pitchFamily="18" charset="77"/>
              </a:rPr>
              <a:t>Round edges</a:t>
            </a:r>
          </a:p>
          <a:p>
            <a:r>
              <a:rPr lang="en-US" dirty="0">
                <a:solidFill>
                  <a:schemeClr val="bg1"/>
                </a:solidFill>
                <a:latin typeface="American Typewriter" panose="02090604020004020304" pitchFamily="18" charset="77"/>
              </a:rPr>
              <a:t>Incomplete break</a:t>
            </a:r>
          </a:p>
        </p:txBody>
      </p:sp>
      <p:pic>
        <p:nvPicPr>
          <p:cNvPr id="7" name="Picture 6" descr="A close-up of a person's head&#10;&#10;Description automatically generated">
            <a:extLst>
              <a:ext uri="{FF2B5EF4-FFF2-40B4-BE49-F238E27FC236}">
                <a16:creationId xmlns:a16="http://schemas.microsoft.com/office/drawing/2014/main" id="{5A3DE7A5-8CDD-ACAD-5805-71E01EC14154}"/>
              </a:ext>
            </a:extLst>
          </p:cNvPr>
          <p:cNvPicPr>
            <a:picLocks noChangeAspect="1"/>
          </p:cNvPicPr>
          <p:nvPr/>
        </p:nvPicPr>
        <p:blipFill>
          <a:blip r:embed="rId2"/>
          <a:stretch>
            <a:fillRect/>
          </a:stretch>
        </p:blipFill>
        <p:spPr>
          <a:xfrm>
            <a:off x="3631146" y="1431896"/>
            <a:ext cx="7289800" cy="3136900"/>
          </a:xfrm>
          <a:prstGeom prst="rect">
            <a:avLst/>
          </a:prstGeom>
        </p:spPr>
      </p:pic>
    </p:spTree>
    <p:extLst>
      <p:ext uri="{BB962C8B-B14F-4D97-AF65-F5344CB8AC3E}">
        <p14:creationId xmlns:p14="http://schemas.microsoft.com/office/powerpoint/2010/main" val="811263970"/>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Google Shape;471;p70">
            <a:extLst>
              <a:ext uri="{FF2B5EF4-FFF2-40B4-BE49-F238E27FC236}">
                <a16:creationId xmlns:a16="http://schemas.microsoft.com/office/drawing/2014/main" id="{31D3C33F-56B1-7447-9533-743746538BB9}"/>
              </a:ext>
            </a:extLst>
          </p:cNvPr>
          <p:cNvPicPr preferRelativeResize="0"/>
          <p:nvPr/>
        </p:nvPicPr>
        <p:blipFill>
          <a:blip r:embed="rId2">
            <a:alphaModFix/>
          </a:blip>
          <a:stretch>
            <a:fillRect/>
          </a:stretch>
        </p:blipFill>
        <p:spPr>
          <a:xfrm>
            <a:off x="2852791" y="1692183"/>
            <a:ext cx="6538203" cy="3794218"/>
          </a:xfrm>
          <a:prstGeom prst="rect">
            <a:avLst/>
          </a:prstGeom>
          <a:noFill/>
          <a:ln>
            <a:noFill/>
          </a:ln>
        </p:spPr>
      </p:pic>
      <p:sp>
        <p:nvSpPr>
          <p:cNvPr id="12" name="TextBox 11">
            <a:extLst>
              <a:ext uri="{FF2B5EF4-FFF2-40B4-BE49-F238E27FC236}">
                <a16:creationId xmlns:a16="http://schemas.microsoft.com/office/drawing/2014/main" id="{B59C61EB-0F49-E343-B580-539B322CF854}"/>
              </a:ext>
            </a:extLst>
          </p:cNvPr>
          <p:cNvSpPr txBox="1"/>
          <p:nvPr/>
        </p:nvSpPr>
        <p:spPr>
          <a:xfrm>
            <a:off x="1979271" y="335667"/>
            <a:ext cx="9745883" cy="584775"/>
          </a:xfrm>
          <a:prstGeom prst="rect">
            <a:avLst/>
          </a:prstGeom>
          <a:solidFill>
            <a:schemeClr val="tx1"/>
          </a:solidFill>
        </p:spPr>
        <p:txBody>
          <a:bodyPr wrap="square" rtlCol="0">
            <a:spAutoFit/>
          </a:bodyPr>
          <a:lstStyle/>
          <a:p>
            <a:r>
              <a:rPr lang="en-US" sz="3200" dirty="0">
                <a:solidFill>
                  <a:schemeClr val="bg1"/>
                </a:solidFill>
                <a:latin typeface="American Typewriter" panose="02090604020004020304" pitchFamily="18" charset="77"/>
              </a:rPr>
              <a:t>Partial Thickness Macular Hole: </a:t>
            </a:r>
            <a:r>
              <a:rPr lang="en-US" sz="3200" dirty="0" err="1">
                <a:solidFill>
                  <a:schemeClr val="bg1"/>
                </a:solidFill>
                <a:latin typeface="American Typewriter" panose="02090604020004020304" pitchFamily="18" charset="77"/>
              </a:rPr>
              <a:t>Pseudohole</a:t>
            </a:r>
            <a:endParaRPr lang="en-US" sz="3200" dirty="0">
              <a:solidFill>
                <a:schemeClr val="bg1"/>
              </a:solidFill>
              <a:latin typeface="American Typewriter" panose="02090604020004020304" pitchFamily="18" charset="77"/>
            </a:endParaRPr>
          </a:p>
        </p:txBody>
      </p:sp>
      <p:sp>
        <p:nvSpPr>
          <p:cNvPr id="2" name="Rectangle 1">
            <a:extLst>
              <a:ext uri="{FF2B5EF4-FFF2-40B4-BE49-F238E27FC236}">
                <a16:creationId xmlns:a16="http://schemas.microsoft.com/office/drawing/2014/main" id="{B5BF4B9E-6371-E443-A2C1-B33EC6C2E8F7}"/>
              </a:ext>
            </a:extLst>
          </p:cNvPr>
          <p:cNvSpPr/>
          <p:nvPr/>
        </p:nvSpPr>
        <p:spPr>
          <a:xfrm>
            <a:off x="0" y="6559034"/>
            <a:ext cx="1338828" cy="153888"/>
          </a:xfrm>
          <a:prstGeom prst="rect">
            <a:avLst/>
          </a:prstGeom>
        </p:spPr>
        <p:txBody>
          <a:bodyPr wrap="none">
            <a:spAutoFit/>
          </a:bodyPr>
          <a:lstStyle/>
          <a:p>
            <a:r>
              <a:rPr lang="en-US" sz="400" dirty="0"/>
              <a:t>https://</a:t>
            </a:r>
            <a:r>
              <a:rPr lang="en-US" sz="400" dirty="0" err="1"/>
              <a:t>www.octscans.com</a:t>
            </a:r>
            <a:r>
              <a:rPr lang="en-US" sz="400" dirty="0"/>
              <a:t>/vitreous-</a:t>
            </a:r>
            <a:r>
              <a:rPr lang="en-US" sz="400" dirty="0" err="1"/>
              <a:t>diseases.html</a:t>
            </a:r>
            <a:endParaRPr lang="en-US" sz="400" dirty="0"/>
          </a:p>
        </p:txBody>
      </p:sp>
    </p:spTree>
    <p:extLst>
      <p:ext uri="{BB962C8B-B14F-4D97-AF65-F5344CB8AC3E}">
        <p14:creationId xmlns:p14="http://schemas.microsoft.com/office/powerpoint/2010/main" val="2916759927"/>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American Typewriter" panose="02090604020004020304" pitchFamily="18" charset="77"/>
              </a:rPr>
              <a:t>Inner Retinal Disease</a:t>
            </a:r>
          </a:p>
        </p:txBody>
      </p:sp>
    </p:spTree>
    <p:extLst>
      <p:ext uri="{BB962C8B-B14F-4D97-AF65-F5344CB8AC3E}">
        <p14:creationId xmlns:p14="http://schemas.microsoft.com/office/powerpoint/2010/main" val="1553517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F2EA539C-3DC5-8546-B791-0FD43137ABB5}"/>
              </a:ext>
            </a:extLst>
          </p:cNvPr>
          <p:cNvGrpSpPr>
            <a:grpSpLocks/>
          </p:cNvGrpSpPr>
          <p:nvPr/>
        </p:nvGrpSpPr>
        <p:grpSpPr bwMode="auto">
          <a:xfrm>
            <a:off x="2224489" y="413795"/>
            <a:ext cx="7336199" cy="5732362"/>
            <a:chOff x="869" y="720"/>
            <a:chExt cx="4027" cy="3082"/>
          </a:xfrm>
        </p:grpSpPr>
        <p:pic>
          <p:nvPicPr>
            <p:cNvPr id="10" name="Picture 3" descr="RET">
              <a:extLst>
                <a:ext uri="{FF2B5EF4-FFF2-40B4-BE49-F238E27FC236}">
                  <a16:creationId xmlns:a16="http://schemas.microsoft.com/office/drawing/2014/main" id="{68F807B9-7E2A-7947-8C8B-DBBF5BBB9065}"/>
                </a:ext>
              </a:extLst>
            </p:cNvPr>
            <p:cNvPicPr>
              <a:picLocks noChangeAspect="1" noChangeArrowheads="1"/>
            </p:cNvPicPr>
            <p:nvPr/>
          </p:nvPicPr>
          <p:blipFill>
            <a:blip r:embed="rId2">
              <a:lum bright="-6000" contrast="36000"/>
              <a:extLst>
                <a:ext uri="{28A0092B-C50C-407E-A947-70E740481C1C}">
                  <a14:useLocalDpi xmlns:a14="http://schemas.microsoft.com/office/drawing/2010/main" val="0"/>
                </a:ext>
              </a:extLst>
            </a:blip>
            <a:srcRect/>
            <a:stretch>
              <a:fillRect/>
            </a:stretch>
          </p:blipFill>
          <p:spPr bwMode="auto">
            <a:xfrm>
              <a:off x="888" y="720"/>
              <a:ext cx="4008"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a:extLst>
                <a:ext uri="{FF2B5EF4-FFF2-40B4-BE49-F238E27FC236}">
                  <a16:creationId xmlns:a16="http://schemas.microsoft.com/office/drawing/2014/main" id="{3BB142D4-2EA4-4B48-B8EA-A09A7678FB24}"/>
                </a:ext>
              </a:extLst>
            </p:cNvPr>
            <p:cNvSpPr txBox="1">
              <a:spLocks noChangeArrowheads="1"/>
            </p:cNvSpPr>
            <p:nvPr/>
          </p:nvSpPr>
          <p:spPr bwMode="auto">
            <a:xfrm>
              <a:off x="869" y="3552"/>
              <a:ext cx="715" cy="250"/>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2000">
                  <a:solidFill>
                    <a:srgbClr val="010199"/>
                  </a:solidFill>
                  <a:effectLst>
                    <a:outerShdw blurRad="38100" dist="38100" dir="2700000" algn="tl">
                      <a:srgbClr val="000000"/>
                    </a:outerShdw>
                  </a:effectLst>
                  <a:latin typeface="Times New Roman" panose="02020603050405020304" pitchFamily="18" charset="0"/>
                </a:rPr>
                <a:t>Pat Saine</a:t>
              </a:r>
            </a:p>
          </p:txBody>
        </p:sp>
      </p:grpSp>
      <p:sp>
        <p:nvSpPr>
          <p:cNvPr id="2" name="Rectangle 1">
            <a:extLst>
              <a:ext uri="{FF2B5EF4-FFF2-40B4-BE49-F238E27FC236}">
                <a16:creationId xmlns:a16="http://schemas.microsoft.com/office/drawing/2014/main" id="{37212577-4C15-0C46-8336-1D0F1ADC12EE}"/>
              </a:ext>
            </a:extLst>
          </p:cNvPr>
          <p:cNvSpPr/>
          <p:nvPr/>
        </p:nvSpPr>
        <p:spPr>
          <a:xfrm>
            <a:off x="2259103" y="1273215"/>
            <a:ext cx="5854588" cy="2641962"/>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69350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5" y="206062"/>
            <a:ext cx="11706896" cy="646331"/>
          </a:xfrm>
          <a:prstGeom prst="rect">
            <a:avLst/>
          </a:prstGeom>
          <a:noFill/>
        </p:spPr>
        <p:txBody>
          <a:bodyPr wrap="square" rtlCol="0">
            <a:spAutoFit/>
          </a:bodyPr>
          <a:lstStyle/>
          <a:p>
            <a:r>
              <a:rPr lang="en-US" sz="3600" dirty="0">
                <a:latin typeface="American Typewriter" panose="02090604020004020304" pitchFamily="18" charset="77"/>
              </a:rPr>
              <a:t>Diabetic Retinopathy: Non-Proliferative</a:t>
            </a:r>
          </a:p>
        </p:txBody>
      </p:sp>
      <p:sp>
        <p:nvSpPr>
          <p:cNvPr id="2" name="TextBox 1">
            <a:extLst>
              <a:ext uri="{FF2B5EF4-FFF2-40B4-BE49-F238E27FC236}">
                <a16:creationId xmlns:a16="http://schemas.microsoft.com/office/drawing/2014/main" id="{8867804A-BD91-0543-AD6A-CD325DAF1096}"/>
              </a:ext>
            </a:extLst>
          </p:cNvPr>
          <p:cNvSpPr txBox="1"/>
          <p:nvPr/>
        </p:nvSpPr>
        <p:spPr>
          <a:xfrm>
            <a:off x="646623" y="1157531"/>
            <a:ext cx="5795058" cy="1323439"/>
          </a:xfrm>
          <a:prstGeom prst="rect">
            <a:avLst/>
          </a:prstGeom>
          <a:noFill/>
        </p:spPr>
        <p:txBody>
          <a:bodyPr wrap="square" rtlCol="0">
            <a:spAutoFit/>
          </a:bodyPr>
          <a:lstStyle/>
          <a:p>
            <a:r>
              <a:rPr lang="en-US" sz="2000" dirty="0">
                <a:latin typeface="American Typewriter" panose="02090604020004020304" pitchFamily="18" charset="77"/>
              </a:rPr>
              <a:t>Hemorrhage: </a:t>
            </a:r>
            <a:r>
              <a:rPr lang="en-US" sz="2000" u="sng" dirty="0">
                <a:latin typeface="American Typewriter" panose="02090604020004020304" pitchFamily="18" charset="77"/>
              </a:rPr>
              <a:t>HYPER</a:t>
            </a:r>
            <a:r>
              <a:rPr lang="en-US" sz="2000" dirty="0">
                <a:latin typeface="American Typewriter" panose="02090604020004020304" pitchFamily="18" charset="77"/>
              </a:rPr>
              <a:t>-reflective</a:t>
            </a:r>
          </a:p>
          <a:p>
            <a:endParaRPr lang="en-US" sz="2000" dirty="0">
              <a:latin typeface="American Typewriter" panose="02090604020004020304" pitchFamily="18" charset="77"/>
            </a:endParaRPr>
          </a:p>
          <a:p>
            <a:endParaRPr lang="en-US" sz="2000" dirty="0">
              <a:latin typeface="American Typewriter" panose="02090604020004020304" pitchFamily="18" charset="77"/>
            </a:endParaRPr>
          </a:p>
          <a:p>
            <a:r>
              <a:rPr lang="en-US" sz="2000" dirty="0">
                <a:latin typeface="American Typewriter" panose="02090604020004020304" pitchFamily="18" charset="77"/>
              </a:rPr>
              <a:t>**Check the layer***</a:t>
            </a:r>
          </a:p>
        </p:txBody>
      </p:sp>
      <p:sp>
        <p:nvSpPr>
          <p:cNvPr id="9" name="Rectangle 8">
            <a:extLst>
              <a:ext uri="{FF2B5EF4-FFF2-40B4-BE49-F238E27FC236}">
                <a16:creationId xmlns:a16="http://schemas.microsoft.com/office/drawing/2014/main" id="{EF235CBF-4406-8748-ADC6-98EAD77ADEB2}"/>
              </a:ext>
            </a:extLst>
          </p:cNvPr>
          <p:cNvSpPr/>
          <p:nvPr/>
        </p:nvSpPr>
        <p:spPr>
          <a:xfrm>
            <a:off x="98118" y="6577583"/>
            <a:ext cx="2018501" cy="184666"/>
          </a:xfrm>
          <a:prstGeom prst="rect">
            <a:avLst/>
          </a:prstGeom>
        </p:spPr>
        <p:txBody>
          <a:bodyPr wrap="none">
            <a:spAutoFit/>
          </a:bodyPr>
          <a:lstStyle/>
          <a:p>
            <a:r>
              <a:rPr lang="en-US" sz="600" dirty="0"/>
              <a:t>https://</a:t>
            </a:r>
            <a:r>
              <a:rPr lang="en-US" sz="600" dirty="0" err="1"/>
              <a:t>www.octscans.com</a:t>
            </a:r>
            <a:r>
              <a:rPr lang="en-US" sz="600" dirty="0"/>
              <a:t>/diabetic-</a:t>
            </a:r>
            <a:r>
              <a:rPr lang="en-US" sz="600" dirty="0" err="1"/>
              <a:t>retinopathy.html</a:t>
            </a:r>
            <a:endParaRPr lang="en-US" sz="600" dirty="0"/>
          </a:p>
        </p:txBody>
      </p:sp>
      <p:pic>
        <p:nvPicPr>
          <p:cNvPr id="1026" name="Picture 2" descr="What level of the retina do dot-blot hemorrhages occur compared to flame- hemorrhages? - TimRoot.com">
            <a:extLst>
              <a:ext uri="{FF2B5EF4-FFF2-40B4-BE49-F238E27FC236}">
                <a16:creationId xmlns:a16="http://schemas.microsoft.com/office/drawing/2014/main" id="{B005A4A1-650D-9B47-BF21-6B631ABAF9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44" y="2905211"/>
            <a:ext cx="4174942" cy="27554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10;&#10;Description automatically generated">
            <a:extLst>
              <a:ext uri="{FF2B5EF4-FFF2-40B4-BE49-F238E27FC236}">
                <a16:creationId xmlns:a16="http://schemas.microsoft.com/office/drawing/2014/main" id="{4B4FF55A-E856-6943-93DD-FC60520CE6A2}"/>
              </a:ext>
            </a:extLst>
          </p:cNvPr>
          <p:cNvPicPr>
            <a:picLocks noChangeAspect="1"/>
          </p:cNvPicPr>
          <p:nvPr/>
        </p:nvPicPr>
        <p:blipFill>
          <a:blip r:embed="rId4"/>
          <a:stretch>
            <a:fillRect/>
          </a:stretch>
        </p:blipFill>
        <p:spPr>
          <a:xfrm>
            <a:off x="4764195" y="2280160"/>
            <a:ext cx="7020161" cy="3804754"/>
          </a:xfrm>
          <a:prstGeom prst="rect">
            <a:avLst/>
          </a:prstGeom>
        </p:spPr>
      </p:pic>
    </p:spTree>
    <p:extLst>
      <p:ext uri="{BB962C8B-B14F-4D97-AF65-F5344CB8AC3E}">
        <p14:creationId xmlns:p14="http://schemas.microsoft.com/office/powerpoint/2010/main" val="48075340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5" y="206062"/>
            <a:ext cx="11706896" cy="646331"/>
          </a:xfrm>
          <a:prstGeom prst="rect">
            <a:avLst/>
          </a:prstGeom>
          <a:noFill/>
        </p:spPr>
        <p:txBody>
          <a:bodyPr wrap="square" rtlCol="0">
            <a:spAutoFit/>
          </a:bodyPr>
          <a:lstStyle/>
          <a:p>
            <a:r>
              <a:rPr lang="en-US" sz="3600" dirty="0">
                <a:latin typeface="American Typewriter" panose="02090604020004020304" pitchFamily="18" charset="77"/>
              </a:rPr>
              <a:t>Diabetic Retinopathy: Non-Proliferative</a:t>
            </a:r>
          </a:p>
        </p:txBody>
      </p:sp>
      <p:pic>
        <p:nvPicPr>
          <p:cNvPr id="12" name="Picture 11" descr="A picture containing guitar&#10;&#10;Description automatically generated">
            <a:extLst>
              <a:ext uri="{FF2B5EF4-FFF2-40B4-BE49-F238E27FC236}">
                <a16:creationId xmlns:a16="http://schemas.microsoft.com/office/drawing/2014/main" id="{05BFFFDA-96C4-2C42-A090-C341DBDA4AD1}"/>
              </a:ext>
            </a:extLst>
          </p:cNvPr>
          <p:cNvPicPr>
            <a:picLocks noChangeAspect="1"/>
          </p:cNvPicPr>
          <p:nvPr/>
        </p:nvPicPr>
        <p:blipFill>
          <a:blip r:embed="rId3"/>
          <a:stretch>
            <a:fillRect/>
          </a:stretch>
        </p:blipFill>
        <p:spPr>
          <a:xfrm>
            <a:off x="5689389" y="4591030"/>
            <a:ext cx="6466607" cy="2252163"/>
          </a:xfrm>
          <a:prstGeom prst="rect">
            <a:avLst/>
          </a:prstGeom>
        </p:spPr>
      </p:pic>
      <p:sp>
        <p:nvSpPr>
          <p:cNvPr id="2" name="TextBox 1">
            <a:extLst>
              <a:ext uri="{FF2B5EF4-FFF2-40B4-BE49-F238E27FC236}">
                <a16:creationId xmlns:a16="http://schemas.microsoft.com/office/drawing/2014/main" id="{8867804A-BD91-0543-AD6A-CD325DAF1096}"/>
              </a:ext>
            </a:extLst>
          </p:cNvPr>
          <p:cNvSpPr txBox="1"/>
          <p:nvPr/>
        </p:nvSpPr>
        <p:spPr>
          <a:xfrm>
            <a:off x="167425" y="1058445"/>
            <a:ext cx="5795058" cy="1323439"/>
          </a:xfrm>
          <a:prstGeom prst="rect">
            <a:avLst/>
          </a:prstGeom>
          <a:noFill/>
        </p:spPr>
        <p:txBody>
          <a:bodyPr wrap="square" rtlCol="0">
            <a:spAutoFit/>
          </a:bodyPr>
          <a:lstStyle/>
          <a:p>
            <a:r>
              <a:rPr lang="en-US" sz="2000" dirty="0">
                <a:latin typeface="American Typewriter" panose="02090604020004020304" pitchFamily="18" charset="77"/>
              </a:rPr>
              <a:t>Exudate: </a:t>
            </a:r>
            <a:r>
              <a:rPr lang="en-US" sz="2000" u="sng" dirty="0">
                <a:latin typeface="American Typewriter" panose="02090604020004020304" pitchFamily="18" charset="77"/>
              </a:rPr>
              <a:t>HYPER</a:t>
            </a:r>
            <a:r>
              <a:rPr lang="en-US" sz="2000" dirty="0">
                <a:latin typeface="American Typewriter" panose="02090604020004020304" pitchFamily="18" charset="77"/>
              </a:rPr>
              <a:t>-reflective</a:t>
            </a:r>
          </a:p>
          <a:p>
            <a:endParaRPr lang="en-US" sz="2000" dirty="0">
              <a:latin typeface="American Typewriter" panose="02090604020004020304" pitchFamily="18" charset="77"/>
            </a:endParaRPr>
          </a:p>
          <a:p>
            <a:endParaRPr lang="en-US" sz="2000" dirty="0">
              <a:latin typeface="American Typewriter" panose="02090604020004020304" pitchFamily="18" charset="77"/>
            </a:endParaRPr>
          </a:p>
          <a:p>
            <a:r>
              <a:rPr lang="en-US" sz="2000" dirty="0">
                <a:latin typeface="American Typewriter" panose="02090604020004020304" pitchFamily="18" charset="77"/>
              </a:rPr>
              <a:t>**Check the layer***</a:t>
            </a:r>
          </a:p>
        </p:txBody>
      </p:sp>
      <p:pic>
        <p:nvPicPr>
          <p:cNvPr id="8" name="Picture 7" descr="A picture containing text, worm&#10;&#10;Description automatically generated">
            <a:extLst>
              <a:ext uri="{FF2B5EF4-FFF2-40B4-BE49-F238E27FC236}">
                <a16:creationId xmlns:a16="http://schemas.microsoft.com/office/drawing/2014/main" id="{12C0F27A-6145-2348-9260-058B811EA752}"/>
              </a:ext>
            </a:extLst>
          </p:cNvPr>
          <p:cNvPicPr>
            <a:picLocks noChangeAspect="1"/>
          </p:cNvPicPr>
          <p:nvPr/>
        </p:nvPicPr>
        <p:blipFill>
          <a:blip r:embed="rId4"/>
          <a:stretch>
            <a:fillRect/>
          </a:stretch>
        </p:blipFill>
        <p:spPr>
          <a:xfrm>
            <a:off x="98118" y="2397679"/>
            <a:ext cx="6196665" cy="2134551"/>
          </a:xfrm>
          <a:prstGeom prst="rect">
            <a:avLst/>
          </a:prstGeom>
        </p:spPr>
      </p:pic>
      <p:sp>
        <p:nvSpPr>
          <p:cNvPr id="9" name="Rectangle 8">
            <a:extLst>
              <a:ext uri="{FF2B5EF4-FFF2-40B4-BE49-F238E27FC236}">
                <a16:creationId xmlns:a16="http://schemas.microsoft.com/office/drawing/2014/main" id="{EF235CBF-4406-8748-ADC6-98EAD77ADEB2}"/>
              </a:ext>
            </a:extLst>
          </p:cNvPr>
          <p:cNvSpPr/>
          <p:nvPr/>
        </p:nvSpPr>
        <p:spPr>
          <a:xfrm>
            <a:off x="98118" y="6577583"/>
            <a:ext cx="2018501" cy="184666"/>
          </a:xfrm>
          <a:prstGeom prst="rect">
            <a:avLst/>
          </a:prstGeom>
        </p:spPr>
        <p:txBody>
          <a:bodyPr wrap="none">
            <a:spAutoFit/>
          </a:bodyPr>
          <a:lstStyle/>
          <a:p>
            <a:r>
              <a:rPr lang="en-US" sz="600" dirty="0"/>
              <a:t>https://</a:t>
            </a:r>
            <a:r>
              <a:rPr lang="en-US" sz="600" dirty="0" err="1"/>
              <a:t>www.octscans.com</a:t>
            </a:r>
            <a:r>
              <a:rPr lang="en-US" sz="600" dirty="0"/>
              <a:t>/diabetic-</a:t>
            </a:r>
            <a:r>
              <a:rPr lang="en-US" sz="600" dirty="0" err="1"/>
              <a:t>retinopathy.html</a:t>
            </a:r>
            <a:endParaRPr lang="en-US" sz="600" dirty="0"/>
          </a:p>
        </p:txBody>
      </p:sp>
      <p:pic>
        <p:nvPicPr>
          <p:cNvPr id="2050" name="Picture 2" descr="Northumbria Research Link">
            <a:extLst>
              <a:ext uri="{FF2B5EF4-FFF2-40B4-BE49-F238E27FC236}">
                <a16:creationId xmlns:a16="http://schemas.microsoft.com/office/drawing/2014/main" id="{526EF02F-CA54-4948-8BB5-CA902FFFFA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9107" y="1058445"/>
            <a:ext cx="4575468" cy="2710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167269"/>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coral&#10;&#10;Description automatically generated">
            <a:extLst>
              <a:ext uri="{FF2B5EF4-FFF2-40B4-BE49-F238E27FC236}">
                <a16:creationId xmlns:a16="http://schemas.microsoft.com/office/drawing/2014/main" id="{D9725BB8-2152-FB47-98A7-E4778ED16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68" y="215897"/>
            <a:ext cx="6606862" cy="3213103"/>
          </a:xfrm>
          <a:prstGeom prst="rect">
            <a:avLst/>
          </a:prstGeom>
        </p:spPr>
      </p:pic>
      <p:pic>
        <p:nvPicPr>
          <p:cNvPr id="4" name="Picture 3" descr="A picture containing outdoor&#10;&#10;Description automatically generated">
            <a:extLst>
              <a:ext uri="{FF2B5EF4-FFF2-40B4-BE49-F238E27FC236}">
                <a16:creationId xmlns:a16="http://schemas.microsoft.com/office/drawing/2014/main" id="{B7A79C80-9E40-2E49-A108-4BCD2F2C139C}"/>
              </a:ext>
            </a:extLst>
          </p:cNvPr>
          <p:cNvPicPr>
            <a:picLocks noChangeAspect="1"/>
          </p:cNvPicPr>
          <p:nvPr/>
        </p:nvPicPr>
        <p:blipFill>
          <a:blip r:embed="rId3"/>
          <a:stretch>
            <a:fillRect/>
          </a:stretch>
        </p:blipFill>
        <p:spPr>
          <a:xfrm>
            <a:off x="5390866" y="3548096"/>
            <a:ext cx="6452376" cy="3094007"/>
          </a:xfrm>
          <a:prstGeom prst="rect">
            <a:avLst/>
          </a:prstGeom>
        </p:spPr>
      </p:pic>
      <p:sp>
        <p:nvSpPr>
          <p:cNvPr id="5" name="TextBox 4">
            <a:extLst>
              <a:ext uri="{FF2B5EF4-FFF2-40B4-BE49-F238E27FC236}">
                <a16:creationId xmlns:a16="http://schemas.microsoft.com/office/drawing/2014/main" id="{AC603095-8D8A-434C-B1BA-544700B096BE}"/>
              </a:ext>
            </a:extLst>
          </p:cNvPr>
          <p:cNvSpPr txBox="1"/>
          <p:nvPr/>
        </p:nvSpPr>
        <p:spPr>
          <a:xfrm>
            <a:off x="469214" y="3905374"/>
            <a:ext cx="4121239" cy="1077218"/>
          </a:xfrm>
          <a:prstGeom prst="rect">
            <a:avLst/>
          </a:prstGeom>
          <a:noFill/>
        </p:spPr>
        <p:txBody>
          <a:bodyPr wrap="square" rtlCol="0">
            <a:spAutoFit/>
          </a:bodyPr>
          <a:lstStyle/>
          <a:p>
            <a:r>
              <a:rPr lang="en-US" sz="3200" dirty="0">
                <a:latin typeface="American Typewriter" panose="02090604020004020304" pitchFamily="18" charset="77"/>
              </a:rPr>
              <a:t>What about OCTA in NPDR?</a:t>
            </a:r>
          </a:p>
        </p:txBody>
      </p:sp>
      <p:sp>
        <p:nvSpPr>
          <p:cNvPr id="2" name="TextBox 1">
            <a:extLst>
              <a:ext uri="{FF2B5EF4-FFF2-40B4-BE49-F238E27FC236}">
                <a16:creationId xmlns:a16="http://schemas.microsoft.com/office/drawing/2014/main" id="{48D9DA7D-5493-E247-A94E-C0B2C76AEB55}"/>
              </a:ext>
            </a:extLst>
          </p:cNvPr>
          <p:cNvSpPr txBox="1"/>
          <p:nvPr/>
        </p:nvSpPr>
        <p:spPr>
          <a:xfrm>
            <a:off x="6975352" y="1191323"/>
            <a:ext cx="2186264" cy="369332"/>
          </a:xfrm>
          <a:prstGeom prst="rect">
            <a:avLst/>
          </a:prstGeom>
          <a:noFill/>
        </p:spPr>
        <p:txBody>
          <a:bodyPr wrap="square" rtlCol="0">
            <a:spAutoFit/>
          </a:bodyPr>
          <a:lstStyle/>
          <a:p>
            <a:r>
              <a:rPr lang="en-US" dirty="0">
                <a:latin typeface="American Typewriter" panose="02090604020004020304" pitchFamily="18" charset="77"/>
              </a:rPr>
              <a:t>Normal: SCP/DCP</a:t>
            </a:r>
          </a:p>
        </p:txBody>
      </p:sp>
    </p:spTree>
    <p:extLst>
      <p:ext uri="{BB962C8B-B14F-4D97-AF65-F5344CB8AC3E}">
        <p14:creationId xmlns:p14="http://schemas.microsoft.com/office/powerpoint/2010/main" val="338825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4" y="206062"/>
            <a:ext cx="10650829" cy="646331"/>
          </a:xfrm>
          <a:prstGeom prst="rect">
            <a:avLst/>
          </a:prstGeom>
          <a:noFill/>
        </p:spPr>
        <p:txBody>
          <a:bodyPr wrap="square" rtlCol="0">
            <a:spAutoFit/>
          </a:bodyPr>
          <a:lstStyle/>
          <a:p>
            <a:r>
              <a:rPr lang="en-US" sz="3600" dirty="0">
                <a:latin typeface="American Typewriter" panose="02090604020004020304" pitchFamily="18" charset="77"/>
              </a:rPr>
              <a:t>Diabetic Retinopathy: Macular Edema</a:t>
            </a:r>
          </a:p>
        </p:txBody>
      </p:sp>
      <p:sp>
        <p:nvSpPr>
          <p:cNvPr id="4" name="Rectangle 3">
            <a:extLst>
              <a:ext uri="{FF2B5EF4-FFF2-40B4-BE49-F238E27FC236}">
                <a16:creationId xmlns:a16="http://schemas.microsoft.com/office/drawing/2014/main" id="{A728009A-4E64-074B-86D5-FACA6A3099A0}"/>
              </a:ext>
            </a:extLst>
          </p:cNvPr>
          <p:cNvSpPr/>
          <p:nvPr/>
        </p:nvSpPr>
        <p:spPr>
          <a:xfrm>
            <a:off x="9882568" y="6578086"/>
            <a:ext cx="6096000" cy="153888"/>
          </a:xfrm>
          <a:prstGeom prst="rect">
            <a:avLst/>
          </a:prstGeom>
        </p:spPr>
        <p:txBody>
          <a:bodyPr>
            <a:spAutoFit/>
          </a:bodyPr>
          <a:lstStyle/>
          <a:p>
            <a:r>
              <a:rPr lang="en-US" sz="400" dirty="0"/>
              <a:t>AAO&gt;org</a:t>
            </a:r>
          </a:p>
        </p:txBody>
      </p:sp>
      <p:pic>
        <p:nvPicPr>
          <p:cNvPr id="9" name="Picture 2" descr="Diabetic macular edema - American Academy of Ophthalmology">
            <a:extLst>
              <a:ext uri="{FF2B5EF4-FFF2-40B4-BE49-F238E27FC236}">
                <a16:creationId xmlns:a16="http://schemas.microsoft.com/office/drawing/2014/main" id="{D9925C76-308C-4543-8BCD-C8A4F46B72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227" y="1186773"/>
            <a:ext cx="8491341" cy="497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06587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4" y="206062"/>
            <a:ext cx="10650829" cy="646331"/>
          </a:xfrm>
          <a:prstGeom prst="rect">
            <a:avLst/>
          </a:prstGeom>
          <a:noFill/>
        </p:spPr>
        <p:txBody>
          <a:bodyPr wrap="square" rtlCol="0">
            <a:spAutoFit/>
          </a:bodyPr>
          <a:lstStyle/>
          <a:p>
            <a:r>
              <a:rPr lang="en-US" sz="3600" dirty="0">
                <a:latin typeface="American Typewriter" panose="02090604020004020304" pitchFamily="18" charset="77"/>
              </a:rPr>
              <a:t>Diabetic Retinopathy: Macular Edema</a:t>
            </a:r>
          </a:p>
        </p:txBody>
      </p:sp>
      <p:pic>
        <p:nvPicPr>
          <p:cNvPr id="6" name="Picture 5" descr="A picture containing indoor&#10;&#10;Description automatically generated">
            <a:extLst>
              <a:ext uri="{FF2B5EF4-FFF2-40B4-BE49-F238E27FC236}">
                <a16:creationId xmlns:a16="http://schemas.microsoft.com/office/drawing/2014/main" id="{C8619099-7BC6-0545-9FD3-55F83D1E51B6}"/>
              </a:ext>
            </a:extLst>
          </p:cNvPr>
          <p:cNvPicPr>
            <a:picLocks noChangeAspect="1"/>
          </p:cNvPicPr>
          <p:nvPr/>
        </p:nvPicPr>
        <p:blipFill>
          <a:blip r:embed="rId2"/>
          <a:stretch>
            <a:fillRect/>
          </a:stretch>
        </p:blipFill>
        <p:spPr>
          <a:xfrm>
            <a:off x="578241" y="2175873"/>
            <a:ext cx="6072730" cy="3078733"/>
          </a:xfrm>
          <a:prstGeom prst="rect">
            <a:avLst/>
          </a:prstGeom>
        </p:spPr>
      </p:pic>
      <p:sp>
        <p:nvSpPr>
          <p:cNvPr id="2" name="Rectangle 1">
            <a:extLst>
              <a:ext uri="{FF2B5EF4-FFF2-40B4-BE49-F238E27FC236}">
                <a16:creationId xmlns:a16="http://schemas.microsoft.com/office/drawing/2014/main" id="{A8A36F1B-5EC2-014C-8795-66DC60C82AA0}"/>
              </a:ext>
            </a:extLst>
          </p:cNvPr>
          <p:cNvSpPr/>
          <p:nvPr/>
        </p:nvSpPr>
        <p:spPr>
          <a:xfrm>
            <a:off x="11685" y="6531553"/>
            <a:ext cx="6096000" cy="215444"/>
          </a:xfrm>
          <a:prstGeom prst="rect">
            <a:avLst/>
          </a:prstGeom>
        </p:spPr>
        <p:txBody>
          <a:bodyPr>
            <a:spAutoFit/>
          </a:bodyPr>
          <a:lstStyle/>
          <a:p>
            <a:r>
              <a:rPr lang="en-US" sz="400" dirty="0"/>
              <a:t>https://</a:t>
            </a:r>
            <a:r>
              <a:rPr lang="en-US" sz="400" dirty="0" err="1"/>
              <a:t>www.google.com</a:t>
            </a:r>
            <a:r>
              <a:rPr lang="en-US" sz="400" dirty="0"/>
              <a:t>/</a:t>
            </a:r>
            <a:r>
              <a:rPr lang="en-US" sz="400" dirty="0" err="1"/>
              <a:t>url?sa</a:t>
            </a:r>
            <a:r>
              <a:rPr lang="en-US" sz="400" dirty="0"/>
              <a:t>=</a:t>
            </a:r>
            <a:r>
              <a:rPr lang="en-US" sz="400" dirty="0" err="1"/>
              <a:t>i&amp;url</a:t>
            </a:r>
            <a:r>
              <a:rPr lang="en-US" sz="400" dirty="0"/>
              <a:t>=https%3A%2F%2Fwww.octscans.com%2Fdiabetic-retinopathy.html&amp;psig=AOvVaw1nuIyk_0G1TGPdzvGdc7MX&amp;ust=1616789859237000&amp;source=</a:t>
            </a:r>
            <a:r>
              <a:rPr lang="en-US" sz="400" dirty="0" err="1"/>
              <a:t>images&amp;cd</a:t>
            </a:r>
            <a:r>
              <a:rPr lang="en-US" sz="400" dirty="0"/>
              <a:t>=</a:t>
            </a:r>
            <a:r>
              <a:rPr lang="en-US" sz="400" dirty="0" err="1"/>
              <a:t>vfe&amp;ved</a:t>
            </a:r>
            <a:r>
              <a:rPr lang="en-US" sz="400" dirty="0"/>
              <a:t>=2ahUKEwi2vZTboczvAhVT2VkKHbldB1gQr4kDegUIARDEAQ</a:t>
            </a:r>
          </a:p>
        </p:txBody>
      </p:sp>
      <p:sp>
        <p:nvSpPr>
          <p:cNvPr id="4" name="Rectangle 3">
            <a:extLst>
              <a:ext uri="{FF2B5EF4-FFF2-40B4-BE49-F238E27FC236}">
                <a16:creationId xmlns:a16="http://schemas.microsoft.com/office/drawing/2014/main" id="{A728009A-4E64-074B-86D5-FACA6A3099A0}"/>
              </a:ext>
            </a:extLst>
          </p:cNvPr>
          <p:cNvSpPr/>
          <p:nvPr/>
        </p:nvSpPr>
        <p:spPr>
          <a:xfrm>
            <a:off x="9882568" y="6578086"/>
            <a:ext cx="6096000" cy="153888"/>
          </a:xfrm>
          <a:prstGeom prst="rect">
            <a:avLst/>
          </a:prstGeom>
        </p:spPr>
        <p:txBody>
          <a:bodyPr>
            <a:spAutoFit/>
          </a:bodyPr>
          <a:lstStyle/>
          <a:p>
            <a:r>
              <a:rPr lang="en-US" sz="400" dirty="0"/>
              <a:t>https://</a:t>
            </a:r>
            <a:r>
              <a:rPr lang="en-US" sz="400" dirty="0" err="1"/>
              <a:t>www.aao.org</a:t>
            </a:r>
            <a:r>
              <a:rPr lang="en-US" sz="400" dirty="0"/>
              <a:t>/</a:t>
            </a:r>
            <a:r>
              <a:rPr lang="en-US" sz="400" dirty="0" err="1"/>
              <a:t>eyenet</a:t>
            </a:r>
            <a:r>
              <a:rPr lang="en-US" sz="400" dirty="0"/>
              <a:t>/article/diabetic-macular-edema-personalizing-treatment</a:t>
            </a:r>
          </a:p>
        </p:txBody>
      </p:sp>
      <p:sp>
        <p:nvSpPr>
          <p:cNvPr id="3" name="TextBox 2">
            <a:extLst>
              <a:ext uri="{FF2B5EF4-FFF2-40B4-BE49-F238E27FC236}">
                <a16:creationId xmlns:a16="http://schemas.microsoft.com/office/drawing/2014/main" id="{0B75753B-1858-204A-BF87-B047E198E4A6}"/>
              </a:ext>
            </a:extLst>
          </p:cNvPr>
          <p:cNvSpPr txBox="1"/>
          <p:nvPr/>
        </p:nvSpPr>
        <p:spPr>
          <a:xfrm>
            <a:off x="689779" y="1203284"/>
            <a:ext cx="4803059" cy="400110"/>
          </a:xfrm>
          <a:prstGeom prst="rect">
            <a:avLst/>
          </a:prstGeom>
          <a:noFill/>
        </p:spPr>
        <p:txBody>
          <a:bodyPr wrap="square" rtlCol="0">
            <a:spAutoFit/>
          </a:bodyPr>
          <a:lstStyle/>
          <a:p>
            <a:r>
              <a:rPr lang="en-US" sz="2000" u="sng" dirty="0">
                <a:latin typeface="American Typewriter" panose="02090604020004020304" pitchFamily="18" charset="77"/>
              </a:rPr>
              <a:t>HYPO</a:t>
            </a:r>
            <a:r>
              <a:rPr lang="en-US" sz="2000" dirty="0">
                <a:latin typeface="American Typewriter" panose="02090604020004020304" pitchFamily="18" charset="77"/>
              </a:rPr>
              <a:t>-Reflective: Serous Fluid</a:t>
            </a:r>
          </a:p>
        </p:txBody>
      </p:sp>
      <p:pic>
        <p:nvPicPr>
          <p:cNvPr id="13" name="Picture 12" descr="A picture containing text&#10;&#10;Description automatically generated">
            <a:extLst>
              <a:ext uri="{FF2B5EF4-FFF2-40B4-BE49-F238E27FC236}">
                <a16:creationId xmlns:a16="http://schemas.microsoft.com/office/drawing/2014/main" id="{B4DC9C48-6D00-D246-A7F5-A7D5FDD23CE8}"/>
              </a:ext>
            </a:extLst>
          </p:cNvPr>
          <p:cNvPicPr>
            <a:picLocks noChangeAspect="1"/>
          </p:cNvPicPr>
          <p:nvPr/>
        </p:nvPicPr>
        <p:blipFill>
          <a:blip r:embed="rId3"/>
          <a:stretch>
            <a:fillRect/>
          </a:stretch>
        </p:blipFill>
        <p:spPr>
          <a:xfrm>
            <a:off x="7171504" y="1058445"/>
            <a:ext cx="3594100" cy="5016500"/>
          </a:xfrm>
          <a:prstGeom prst="rect">
            <a:avLst/>
          </a:prstGeom>
        </p:spPr>
      </p:pic>
    </p:spTree>
    <p:extLst>
      <p:ext uri="{BB962C8B-B14F-4D97-AF65-F5344CB8AC3E}">
        <p14:creationId xmlns:p14="http://schemas.microsoft.com/office/powerpoint/2010/main" val="2814146579"/>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4" y="206062"/>
            <a:ext cx="10650829" cy="646331"/>
          </a:xfrm>
          <a:prstGeom prst="rect">
            <a:avLst/>
          </a:prstGeom>
          <a:noFill/>
        </p:spPr>
        <p:txBody>
          <a:bodyPr wrap="square" rtlCol="0">
            <a:spAutoFit/>
          </a:bodyPr>
          <a:lstStyle/>
          <a:p>
            <a:r>
              <a:rPr lang="en-US" sz="3600" dirty="0">
                <a:latin typeface="American Typewriter" panose="02090604020004020304" pitchFamily="18" charset="77"/>
              </a:rPr>
              <a:t>Macular Edema: CI versus NCI</a:t>
            </a:r>
          </a:p>
        </p:txBody>
      </p:sp>
      <p:sp>
        <p:nvSpPr>
          <p:cNvPr id="4" name="Rectangle 3">
            <a:extLst>
              <a:ext uri="{FF2B5EF4-FFF2-40B4-BE49-F238E27FC236}">
                <a16:creationId xmlns:a16="http://schemas.microsoft.com/office/drawing/2014/main" id="{A728009A-4E64-074B-86D5-FACA6A3099A0}"/>
              </a:ext>
            </a:extLst>
          </p:cNvPr>
          <p:cNvSpPr/>
          <p:nvPr/>
        </p:nvSpPr>
        <p:spPr>
          <a:xfrm>
            <a:off x="9882568" y="6578086"/>
            <a:ext cx="6096000" cy="153888"/>
          </a:xfrm>
          <a:prstGeom prst="rect">
            <a:avLst/>
          </a:prstGeom>
        </p:spPr>
        <p:txBody>
          <a:bodyPr>
            <a:spAutoFit/>
          </a:bodyPr>
          <a:lstStyle/>
          <a:p>
            <a:r>
              <a:rPr lang="en-US" sz="400" dirty="0"/>
              <a:t>https://</a:t>
            </a:r>
            <a:r>
              <a:rPr lang="en-US" sz="400" dirty="0" err="1"/>
              <a:t>www.aao.org</a:t>
            </a:r>
            <a:r>
              <a:rPr lang="en-US" sz="400" dirty="0"/>
              <a:t>/</a:t>
            </a:r>
            <a:r>
              <a:rPr lang="en-US" sz="400" dirty="0" err="1"/>
              <a:t>eyenet</a:t>
            </a:r>
            <a:r>
              <a:rPr lang="en-US" sz="400" dirty="0"/>
              <a:t>/article/diabetic-macular-edema-personalizing-treatment</a:t>
            </a:r>
          </a:p>
        </p:txBody>
      </p:sp>
      <p:pic>
        <p:nvPicPr>
          <p:cNvPr id="12" name="Picture 11" descr="A picture containing chart&#10;&#10;Description automatically generated">
            <a:extLst>
              <a:ext uri="{FF2B5EF4-FFF2-40B4-BE49-F238E27FC236}">
                <a16:creationId xmlns:a16="http://schemas.microsoft.com/office/drawing/2014/main" id="{CFA1BDF1-6204-A444-BCE4-CD35E7A1115C}"/>
              </a:ext>
            </a:extLst>
          </p:cNvPr>
          <p:cNvPicPr>
            <a:picLocks noChangeAspect="1"/>
          </p:cNvPicPr>
          <p:nvPr/>
        </p:nvPicPr>
        <p:blipFill>
          <a:blip r:embed="rId2"/>
          <a:stretch>
            <a:fillRect/>
          </a:stretch>
        </p:blipFill>
        <p:spPr>
          <a:xfrm>
            <a:off x="5684589" y="1032845"/>
            <a:ext cx="6127559" cy="2742647"/>
          </a:xfrm>
          <a:prstGeom prst="rect">
            <a:avLst/>
          </a:prstGeom>
        </p:spPr>
      </p:pic>
      <p:pic>
        <p:nvPicPr>
          <p:cNvPr id="14" name="Picture 13" descr="Sunburst chart&#10;&#10;Description automatically generated">
            <a:extLst>
              <a:ext uri="{FF2B5EF4-FFF2-40B4-BE49-F238E27FC236}">
                <a16:creationId xmlns:a16="http://schemas.microsoft.com/office/drawing/2014/main" id="{F0694ABF-8C7E-BD46-BB14-08D849C0CFF4}"/>
              </a:ext>
            </a:extLst>
          </p:cNvPr>
          <p:cNvPicPr>
            <a:picLocks noChangeAspect="1"/>
          </p:cNvPicPr>
          <p:nvPr/>
        </p:nvPicPr>
        <p:blipFill>
          <a:blip r:embed="rId3"/>
          <a:stretch>
            <a:fillRect/>
          </a:stretch>
        </p:blipFill>
        <p:spPr>
          <a:xfrm>
            <a:off x="6802991" y="4161150"/>
            <a:ext cx="4399202" cy="2151784"/>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2721DD27-3EC7-4A45-B2EA-A6359B39CCA4}"/>
              </a:ext>
            </a:extLst>
          </p:cNvPr>
          <p:cNvPicPr>
            <a:picLocks noChangeAspect="1"/>
          </p:cNvPicPr>
          <p:nvPr/>
        </p:nvPicPr>
        <p:blipFill>
          <a:blip r:embed="rId4"/>
          <a:stretch>
            <a:fillRect/>
          </a:stretch>
        </p:blipFill>
        <p:spPr>
          <a:xfrm>
            <a:off x="302039" y="3882440"/>
            <a:ext cx="5793961" cy="2695646"/>
          </a:xfrm>
          <a:prstGeom prst="rect">
            <a:avLst/>
          </a:prstGeom>
        </p:spPr>
      </p:pic>
      <p:sp>
        <p:nvSpPr>
          <p:cNvPr id="6" name="Rectangle 5">
            <a:extLst>
              <a:ext uri="{FF2B5EF4-FFF2-40B4-BE49-F238E27FC236}">
                <a16:creationId xmlns:a16="http://schemas.microsoft.com/office/drawing/2014/main" id="{E2063022-2F77-D24B-8675-5003DC23BB3E}"/>
              </a:ext>
            </a:extLst>
          </p:cNvPr>
          <p:cNvSpPr/>
          <p:nvPr/>
        </p:nvSpPr>
        <p:spPr>
          <a:xfrm>
            <a:off x="41972" y="6698592"/>
            <a:ext cx="6096000" cy="153888"/>
          </a:xfrm>
          <a:prstGeom prst="rect">
            <a:avLst/>
          </a:prstGeom>
        </p:spPr>
        <p:txBody>
          <a:bodyPr>
            <a:spAutoFit/>
          </a:bodyPr>
          <a:lstStyle/>
          <a:p>
            <a:r>
              <a:rPr lang="en-US" sz="400" dirty="0"/>
              <a:t>https://</a:t>
            </a:r>
            <a:r>
              <a:rPr lang="en-US" sz="400" dirty="0" err="1"/>
              <a:t>www.mieducation.com</a:t>
            </a:r>
            <a:r>
              <a:rPr lang="en-US" sz="400" dirty="0"/>
              <a:t>/pages/diabetic-macular-oedema-detection-and-treatment-to-laser-or-inject</a:t>
            </a:r>
          </a:p>
        </p:txBody>
      </p:sp>
      <p:pic>
        <p:nvPicPr>
          <p:cNvPr id="10" name="Picture 9" descr="A picture containing text, worm&#10;&#10;Description automatically generated">
            <a:extLst>
              <a:ext uri="{FF2B5EF4-FFF2-40B4-BE49-F238E27FC236}">
                <a16:creationId xmlns:a16="http://schemas.microsoft.com/office/drawing/2014/main" id="{7DA91160-6AEE-4E44-A526-4AB8E166CEE0}"/>
              </a:ext>
            </a:extLst>
          </p:cNvPr>
          <p:cNvPicPr>
            <a:picLocks noChangeAspect="1"/>
          </p:cNvPicPr>
          <p:nvPr/>
        </p:nvPicPr>
        <p:blipFill>
          <a:blip r:embed="rId5"/>
          <a:stretch>
            <a:fillRect/>
          </a:stretch>
        </p:blipFill>
        <p:spPr>
          <a:xfrm>
            <a:off x="611533" y="1521740"/>
            <a:ext cx="2832100" cy="1917700"/>
          </a:xfrm>
          <a:prstGeom prst="rect">
            <a:avLst/>
          </a:prstGeom>
        </p:spPr>
      </p:pic>
    </p:spTree>
    <p:extLst>
      <p:ext uri="{BB962C8B-B14F-4D97-AF65-F5344CB8AC3E}">
        <p14:creationId xmlns:p14="http://schemas.microsoft.com/office/powerpoint/2010/main" val="2562374621"/>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A51128-26BA-F04A-9103-364ABA03278B}"/>
              </a:ext>
            </a:extLst>
          </p:cNvPr>
          <p:cNvSpPr/>
          <p:nvPr/>
        </p:nvSpPr>
        <p:spPr>
          <a:xfrm>
            <a:off x="275538" y="130072"/>
            <a:ext cx="9358792" cy="707886"/>
          </a:xfrm>
          <a:prstGeom prst="rect">
            <a:avLst/>
          </a:prstGeom>
        </p:spPr>
        <p:txBody>
          <a:bodyPr wrap="square">
            <a:spAutoFit/>
          </a:bodyPr>
          <a:lstStyle/>
          <a:p>
            <a:r>
              <a:rPr lang="en-US" sz="4000" dirty="0">
                <a:latin typeface="American Typewriter" panose="02090604020004020304" pitchFamily="18" charset="77"/>
              </a:rPr>
              <a:t>Ancillary Testing: OCTA</a:t>
            </a:r>
            <a:endParaRPr lang="en-US" sz="4000" dirty="0"/>
          </a:p>
        </p:txBody>
      </p:sp>
      <p:pic>
        <p:nvPicPr>
          <p:cNvPr id="1026" name="Picture 2">
            <a:extLst>
              <a:ext uri="{FF2B5EF4-FFF2-40B4-BE49-F238E27FC236}">
                <a16:creationId xmlns:a16="http://schemas.microsoft.com/office/drawing/2014/main" id="{BECC5808-CB65-EF42-A51D-D965C2591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565" y="911978"/>
            <a:ext cx="11794435" cy="53612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D7F04B0-9F1A-5344-8D41-B929E3A4E094}"/>
              </a:ext>
            </a:extLst>
          </p:cNvPr>
          <p:cNvPicPr>
            <a:picLocks noChangeAspect="1"/>
          </p:cNvPicPr>
          <p:nvPr/>
        </p:nvPicPr>
        <p:blipFill>
          <a:blip r:embed="rId3"/>
          <a:stretch>
            <a:fillRect/>
          </a:stretch>
        </p:blipFill>
        <p:spPr>
          <a:xfrm>
            <a:off x="397565" y="918733"/>
            <a:ext cx="355600" cy="342900"/>
          </a:xfrm>
          <a:prstGeom prst="rect">
            <a:avLst/>
          </a:prstGeom>
        </p:spPr>
      </p:pic>
      <p:pic>
        <p:nvPicPr>
          <p:cNvPr id="9" name="Picture 8">
            <a:extLst>
              <a:ext uri="{FF2B5EF4-FFF2-40B4-BE49-F238E27FC236}">
                <a16:creationId xmlns:a16="http://schemas.microsoft.com/office/drawing/2014/main" id="{DA463377-15A9-C94F-8A68-AA811DC35C98}"/>
              </a:ext>
            </a:extLst>
          </p:cNvPr>
          <p:cNvPicPr>
            <a:picLocks noChangeAspect="1"/>
          </p:cNvPicPr>
          <p:nvPr/>
        </p:nvPicPr>
        <p:blipFill>
          <a:blip r:embed="rId3"/>
          <a:stretch>
            <a:fillRect/>
          </a:stretch>
        </p:blipFill>
        <p:spPr>
          <a:xfrm>
            <a:off x="4379844" y="918733"/>
            <a:ext cx="355600" cy="342900"/>
          </a:xfrm>
          <a:prstGeom prst="rect">
            <a:avLst/>
          </a:prstGeom>
        </p:spPr>
      </p:pic>
      <p:pic>
        <p:nvPicPr>
          <p:cNvPr id="10" name="Picture 9">
            <a:extLst>
              <a:ext uri="{FF2B5EF4-FFF2-40B4-BE49-F238E27FC236}">
                <a16:creationId xmlns:a16="http://schemas.microsoft.com/office/drawing/2014/main" id="{5ABF0DF2-BD31-D142-876F-2D11D9D5C9D8}"/>
              </a:ext>
            </a:extLst>
          </p:cNvPr>
          <p:cNvPicPr>
            <a:picLocks noChangeAspect="1"/>
          </p:cNvPicPr>
          <p:nvPr/>
        </p:nvPicPr>
        <p:blipFill>
          <a:blip r:embed="rId3"/>
          <a:stretch>
            <a:fillRect/>
          </a:stretch>
        </p:blipFill>
        <p:spPr>
          <a:xfrm>
            <a:off x="8399671" y="918733"/>
            <a:ext cx="355600" cy="342900"/>
          </a:xfrm>
          <a:prstGeom prst="rect">
            <a:avLst/>
          </a:prstGeom>
        </p:spPr>
      </p:pic>
      <p:sp>
        <p:nvSpPr>
          <p:cNvPr id="7" name="Rectangle 6">
            <a:extLst>
              <a:ext uri="{FF2B5EF4-FFF2-40B4-BE49-F238E27FC236}">
                <a16:creationId xmlns:a16="http://schemas.microsoft.com/office/drawing/2014/main" id="{DB65981A-6BAA-834E-8248-99FCC6C7E66A}"/>
              </a:ext>
            </a:extLst>
          </p:cNvPr>
          <p:cNvSpPr/>
          <p:nvPr/>
        </p:nvSpPr>
        <p:spPr>
          <a:xfrm>
            <a:off x="53008" y="6574040"/>
            <a:ext cx="6096000" cy="153888"/>
          </a:xfrm>
          <a:prstGeom prst="rect">
            <a:avLst/>
          </a:prstGeom>
        </p:spPr>
        <p:txBody>
          <a:bodyPr>
            <a:spAutoFit/>
          </a:bodyPr>
          <a:lstStyle/>
          <a:p>
            <a:r>
              <a:rPr lang="en-US" sz="400" dirty="0"/>
              <a:t>https://</a:t>
            </a:r>
            <a:r>
              <a:rPr lang="en-US" sz="400" dirty="0" err="1"/>
              <a:t>www.sciencedirect.com</a:t>
            </a:r>
            <a:r>
              <a:rPr lang="en-US" sz="400" dirty="0"/>
              <a:t>/science/article/</a:t>
            </a:r>
            <a:r>
              <a:rPr lang="en-US" sz="400" dirty="0" err="1"/>
              <a:t>pii</a:t>
            </a:r>
            <a:r>
              <a:rPr lang="en-US" sz="400" dirty="0"/>
              <a:t>/S0042698917300950#f0045</a:t>
            </a:r>
          </a:p>
        </p:txBody>
      </p:sp>
      <p:pic>
        <p:nvPicPr>
          <p:cNvPr id="8" name="Picture 7" descr="A picture containing building material, stone&#10;&#10;Description automatically generated">
            <a:extLst>
              <a:ext uri="{FF2B5EF4-FFF2-40B4-BE49-F238E27FC236}">
                <a16:creationId xmlns:a16="http://schemas.microsoft.com/office/drawing/2014/main" id="{74C35FBD-26F9-B945-AA4E-12B84D01945B}"/>
              </a:ext>
            </a:extLst>
          </p:cNvPr>
          <p:cNvPicPr>
            <a:picLocks noChangeAspect="1"/>
          </p:cNvPicPr>
          <p:nvPr/>
        </p:nvPicPr>
        <p:blipFill>
          <a:blip r:embed="rId4"/>
          <a:stretch>
            <a:fillRect/>
          </a:stretch>
        </p:blipFill>
        <p:spPr>
          <a:xfrm>
            <a:off x="8678905" y="340137"/>
            <a:ext cx="2717800" cy="2832100"/>
          </a:xfrm>
          <a:prstGeom prst="rect">
            <a:avLst/>
          </a:prstGeom>
        </p:spPr>
      </p:pic>
      <p:sp>
        <p:nvSpPr>
          <p:cNvPr id="2" name="Rectangle 1">
            <a:extLst>
              <a:ext uri="{FF2B5EF4-FFF2-40B4-BE49-F238E27FC236}">
                <a16:creationId xmlns:a16="http://schemas.microsoft.com/office/drawing/2014/main" id="{8CE3ACD8-582F-FD45-9DC2-3B49823D3B8B}"/>
              </a:ext>
            </a:extLst>
          </p:cNvPr>
          <p:cNvSpPr/>
          <p:nvPr/>
        </p:nvSpPr>
        <p:spPr>
          <a:xfrm>
            <a:off x="8678905" y="2732070"/>
            <a:ext cx="2358531" cy="369332"/>
          </a:xfrm>
          <a:prstGeom prst="rect">
            <a:avLst/>
          </a:prstGeom>
        </p:spPr>
        <p:txBody>
          <a:bodyPr wrap="none">
            <a:spAutoFit/>
          </a:bodyPr>
          <a:lstStyle/>
          <a:p>
            <a:r>
              <a:rPr lang="en-US" dirty="0">
                <a:latin typeface="American Typewriter" panose="02090604020004020304" pitchFamily="18" charset="77"/>
              </a:rPr>
              <a:t>Macular Ischemia!!</a:t>
            </a:r>
          </a:p>
        </p:txBody>
      </p:sp>
    </p:spTree>
    <p:extLst>
      <p:ext uri="{BB962C8B-B14F-4D97-AF65-F5344CB8AC3E}">
        <p14:creationId xmlns:p14="http://schemas.microsoft.com/office/powerpoint/2010/main" val="305162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5" y="206062"/>
            <a:ext cx="11706896" cy="646331"/>
          </a:xfrm>
          <a:prstGeom prst="rect">
            <a:avLst/>
          </a:prstGeom>
          <a:noFill/>
        </p:spPr>
        <p:txBody>
          <a:bodyPr wrap="square" rtlCol="0">
            <a:spAutoFit/>
          </a:bodyPr>
          <a:lstStyle/>
          <a:p>
            <a:r>
              <a:rPr lang="en-US" sz="3600" dirty="0">
                <a:latin typeface="American Typewriter" panose="02090604020004020304" pitchFamily="18" charset="77"/>
              </a:rPr>
              <a:t>Diabetic Retinopathy: Proliferative</a:t>
            </a:r>
          </a:p>
        </p:txBody>
      </p:sp>
      <p:sp>
        <p:nvSpPr>
          <p:cNvPr id="4" name="Rectangle 3">
            <a:extLst>
              <a:ext uri="{FF2B5EF4-FFF2-40B4-BE49-F238E27FC236}">
                <a16:creationId xmlns:a16="http://schemas.microsoft.com/office/drawing/2014/main" id="{B5CE0AE9-86CA-F547-BF17-894DC0B8831B}"/>
              </a:ext>
            </a:extLst>
          </p:cNvPr>
          <p:cNvSpPr/>
          <p:nvPr/>
        </p:nvSpPr>
        <p:spPr>
          <a:xfrm>
            <a:off x="11685" y="6704112"/>
            <a:ext cx="6096000" cy="153888"/>
          </a:xfrm>
          <a:prstGeom prst="rect">
            <a:avLst/>
          </a:prstGeom>
        </p:spPr>
        <p:txBody>
          <a:bodyPr>
            <a:spAutoFit/>
          </a:bodyPr>
          <a:lstStyle/>
          <a:p>
            <a:r>
              <a:rPr lang="en-US" sz="400" dirty="0"/>
              <a:t>https://</a:t>
            </a:r>
            <a:r>
              <a:rPr lang="en-US" sz="400" dirty="0" err="1"/>
              <a:t>openi.nlm.nih.gov</a:t>
            </a:r>
            <a:r>
              <a:rPr lang="en-US" sz="400" dirty="0"/>
              <a:t>/</a:t>
            </a:r>
            <a:r>
              <a:rPr lang="en-US" sz="400" dirty="0" err="1"/>
              <a:t>detailedresult?img</a:t>
            </a:r>
            <a:r>
              <a:rPr lang="en-US" sz="400" dirty="0"/>
              <a:t>=PMC4220398_OJO-7-126-g006&amp;query=</a:t>
            </a:r>
            <a:r>
              <a:rPr lang="en-US" sz="400" dirty="0" err="1"/>
              <a:t>bursitis&amp;it</a:t>
            </a:r>
            <a:r>
              <a:rPr lang="en-US" sz="400" dirty="0"/>
              <a:t>=</a:t>
            </a:r>
            <a:r>
              <a:rPr lang="en-US" sz="400" dirty="0" err="1"/>
              <a:t>xg&amp;req</a:t>
            </a:r>
            <a:r>
              <a:rPr lang="en-US" sz="400" dirty="0"/>
              <a:t>=4&amp;simCollection=PMC4603217_JoU-2013-0033-g003</a:t>
            </a:r>
          </a:p>
        </p:txBody>
      </p:sp>
      <p:sp>
        <p:nvSpPr>
          <p:cNvPr id="2" name="Rectangle 1">
            <a:extLst>
              <a:ext uri="{FF2B5EF4-FFF2-40B4-BE49-F238E27FC236}">
                <a16:creationId xmlns:a16="http://schemas.microsoft.com/office/drawing/2014/main" id="{27285BD4-85FC-0B41-AE7E-EF69CB0E9A88}"/>
              </a:ext>
            </a:extLst>
          </p:cNvPr>
          <p:cNvSpPr/>
          <p:nvPr/>
        </p:nvSpPr>
        <p:spPr>
          <a:xfrm>
            <a:off x="8982636" y="6697549"/>
            <a:ext cx="6096000" cy="153888"/>
          </a:xfrm>
          <a:prstGeom prst="rect">
            <a:avLst/>
          </a:prstGeom>
        </p:spPr>
        <p:txBody>
          <a:bodyPr>
            <a:spAutoFit/>
          </a:bodyPr>
          <a:lstStyle/>
          <a:p>
            <a:r>
              <a:rPr lang="en-US" sz="400" dirty="0"/>
              <a:t>https://</a:t>
            </a:r>
            <a:r>
              <a:rPr lang="en-US" sz="400" dirty="0" err="1"/>
              <a:t>www.topcon-medical.it</a:t>
            </a:r>
            <a:r>
              <a:rPr lang="en-US" sz="400" dirty="0"/>
              <a:t>/files/</a:t>
            </a:r>
            <a:r>
              <a:rPr lang="en-US" sz="400" dirty="0" err="1"/>
              <a:t>Local_TIT</a:t>
            </a:r>
            <a:r>
              <a:rPr lang="en-US" sz="400" dirty="0"/>
              <a:t>/</a:t>
            </a:r>
            <a:r>
              <a:rPr lang="en-US" sz="400" dirty="0" err="1"/>
              <a:t>OCT_Triton</a:t>
            </a:r>
            <a:r>
              <a:rPr lang="en-US" sz="400" dirty="0"/>
              <a:t>/</a:t>
            </a:r>
            <a:r>
              <a:rPr lang="en-US" sz="400" dirty="0" err="1"/>
              <a:t>Triton_brochure_Topcon_it.pdf</a:t>
            </a:r>
            <a:endParaRPr lang="en-US" sz="400" dirty="0"/>
          </a:p>
        </p:txBody>
      </p:sp>
      <p:pic>
        <p:nvPicPr>
          <p:cNvPr id="7" name="Picture 6" descr="A picture containing text&#10;&#10;Description automatically generated">
            <a:extLst>
              <a:ext uri="{FF2B5EF4-FFF2-40B4-BE49-F238E27FC236}">
                <a16:creationId xmlns:a16="http://schemas.microsoft.com/office/drawing/2014/main" id="{02950250-B2E6-6743-B62B-370C258A79EA}"/>
              </a:ext>
            </a:extLst>
          </p:cNvPr>
          <p:cNvPicPr>
            <a:picLocks noChangeAspect="1"/>
          </p:cNvPicPr>
          <p:nvPr/>
        </p:nvPicPr>
        <p:blipFill>
          <a:blip r:embed="rId3"/>
          <a:stretch>
            <a:fillRect/>
          </a:stretch>
        </p:blipFill>
        <p:spPr>
          <a:xfrm>
            <a:off x="717967" y="3348775"/>
            <a:ext cx="6248873" cy="2747998"/>
          </a:xfrm>
          <a:prstGeom prst="rect">
            <a:avLst/>
          </a:prstGeom>
        </p:spPr>
      </p:pic>
      <p:sp>
        <p:nvSpPr>
          <p:cNvPr id="8" name="Rectangle 7">
            <a:extLst>
              <a:ext uri="{FF2B5EF4-FFF2-40B4-BE49-F238E27FC236}">
                <a16:creationId xmlns:a16="http://schemas.microsoft.com/office/drawing/2014/main" id="{07BE6CCC-FB49-6D47-BCDF-04B6CBFD8676}"/>
              </a:ext>
            </a:extLst>
          </p:cNvPr>
          <p:cNvSpPr/>
          <p:nvPr/>
        </p:nvSpPr>
        <p:spPr>
          <a:xfrm>
            <a:off x="11684" y="6557894"/>
            <a:ext cx="1412566" cy="153888"/>
          </a:xfrm>
          <a:prstGeom prst="rect">
            <a:avLst/>
          </a:prstGeom>
        </p:spPr>
        <p:txBody>
          <a:bodyPr wrap="none">
            <a:spAutoFit/>
          </a:bodyPr>
          <a:lstStyle/>
          <a:p>
            <a:r>
              <a:rPr lang="en-US" sz="400" dirty="0"/>
              <a:t>https://</a:t>
            </a:r>
            <a:r>
              <a:rPr lang="en-US" sz="400" dirty="0" err="1"/>
              <a:t>www.octscans.com</a:t>
            </a:r>
            <a:r>
              <a:rPr lang="en-US" sz="400" dirty="0"/>
              <a:t>/diabetic-</a:t>
            </a:r>
            <a:r>
              <a:rPr lang="en-US" sz="400" dirty="0" err="1"/>
              <a:t>retinopathy.html</a:t>
            </a:r>
            <a:endParaRPr lang="en-US" sz="400" dirty="0"/>
          </a:p>
        </p:txBody>
      </p:sp>
      <p:pic>
        <p:nvPicPr>
          <p:cNvPr id="6146" name="Picture 2" descr="Chapter 4: Beginner's guide to the Retina - TimRoot.com">
            <a:extLst>
              <a:ext uri="{FF2B5EF4-FFF2-40B4-BE49-F238E27FC236}">
                <a16:creationId xmlns:a16="http://schemas.microsoft.com/office/drawing/2014/main" id="{8647124E-225A-3D4F-A683-DB117D4BC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1104" y="1138975"/>
            <a:ext cx="37084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65916"/>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5" y="206062"/>
            <a:ext cx="11706896" cy="646331"/>
          </a:xfrm>
          <a:prstGeom prst="rect">
            <a:avLst/>
          </a:prstGeom>
          <a:noFill/>
        </p:spPr>
        <p:txBody>
          <a:bodyPr wrap="square" rtlCol="0">
            <a:spAutoFit/>
          </a:bodyPr>
          <a:lstStyle/>
          <a:p>
            <a:r>
              <a:rPr lang="en-US" sz="3600" dirty="0">
                <a:latin typeface="American Typewriter" panose="02090604020004020304" pitchFamily="18" charset="77"/>
              </a:rPr>
              <a:t>Diabetic Retinopathy: Proliferative</a:t>
            </a:r>
          </a:p>
        </p:txBody>
      </p:sp>
      <p:pic>
        <p:nvPicPr>
          <p:cNvPr id="3" name="Picture 2" descr="A picture containing worm&#10;&#10;Description automatically generated">
            <a:extLst>
              <a:ext uri="{FF2B5EF4-FFF2-40B4-BE49-F238E27FC236}">
                <a16:creationId xmlns:a16="http://schemas.microsoft.com/office/drawing/2014/main" id="{F126FC40-000B-DE48-B335-CE46A9F713F0}"/>
              </a:ext>
            </a:extLst>
          </p:cNvPr>
          <p:cNvPicPr>
            <a:picLocks noChangeAspect="1"/>
          </p:cNvPicPr>
          <p:nvPr/>
        </p:nvPicPr>
        <p:blipFill>
          <a:blip r:embed="rId3"/>
          <a:stretch>
            <a:fillRect/>
          </a:stretch>
        </p:blipFill>
        <p:spPr>
          <a:xfrm>
            <a:off x="199907" y="1134951"/>
            <a:ext cx="6095999" cy="2290772"/>
          </a:xfrm>
          <a:prstGeom prst="rect">
            <a:avLst/>
          </a:prstGeom>
        </p:spPr>
      </p:pic>
      <p:sp>
        <p:nvSpPr>
          <p:cNvPr id="4" name="Rectangle 3">
            <a:extLst>
              <a:ext uri="{FF2B5EF4-FFF2-40B4-BE49-F238E27FC236}">
                <a16:creationId xmlns:a16="http://schemas.microsoft.com/office/drawing/2014/main" id="{B5CE0AE9-86CA-F547-BF17-894DC0B8831B}"/>
              </a:ext>
            </a:extLst>
          </p:cNvPr>
          <p:cNvSpPr/>
          <p:nvPr/>
        </p:nvSpPr>
        <p:spPr>
          <a:xfrm>
            <a:off x="11685" y="6704112"/>
            <a:ext cx="6096000" cy="153888"/>
          </a:xfrm>
          <a:prstGeom prst="rect">
            <a:avLst/>
          </a:prstGeom>
        </p:spPr>
        <p:txBody>
          <a:bodyPr>
            <a:spAutoFit/>
          </a:bodyPr>
          <a:lstStyle/>
          <a:p>
            <a:r>
              <a:rPr lang="en-US" sz="400" dirty="0"/>
              <a:t>https://</a:t>
            </a:r>
            <a:r>
              <a:rPr lang="en-US" sz="400" dirty="0" err="1"/>
              <a:t>openi.nlm.nih.gov</a:t>
            </a:r>
            <a:r>
              <a:rPr lang="en-US" sz="400" dirty="0"/>
              <a:t>/</a:t>
            </a:r>
            <a:r>
              <a:rPr lang="en-US" sz="400" dirty="0" err="1"/>
              <a:t>detailedresult?img</a:t>
            </a:r>
            <a:r>
              <a:rPr lang="en-US" sz="400" dirty="0"/>
              <a:t>=PMC4220398_OJO-7-126-g006&amp;query=</a:t>
            </a:r>
            <a:r>
              <a:rPr lang="en-US" sz="400" dirty="0" err="1"/>
              <a:t>bursitis&amp;it</a:t>
            </a:r>
            <a:r>
              <a:rPr lang="en-US" sz="400" dirty="0"/>
              <a:t>=</a:t>
            </a:r>
            <a:r>
              <a:rPr lang="en-US" sz="400" dirty="0" err="1"/>
              <a:t>xg&amp;req</a:t>
            </a:r>
            <a:r>
              <a:rPr lang="en-US" sz="400" dirty="0"/>
              <a:t>=4&amp;simCollection=PMC4603217_JoU-2013-0033-g003</a:t>
            </a:r>
          </a:p>
        </p:txBody>
      </p:sp>
      <p:sp>
        <p:nvSpPr>
          <p:cNvPr id="2" name="Rectangle 1">
            <a:extLst>
              <a:ext uri="{FF2B5EF4-FFF2-40B4-BE49-F238E27FC236}">
                <a16:creationId xmlns:a16="http://schemas.microsoft.com/office/drawing/2014/main" id="{27285BD4-85FC-0B41-AE7E-EF69CB0E9A88}"/>
              </a:ext>
            </a:extLst>
          </p:cNvPr>
          <p:cNvSpPr/>
          <p:nvPr/>
        </p:nvSpPr>
        <p:spPr>
          <a:xfrm>
            <a:off x="8982636" y="6697549"/>
            <a:ext cx="6096000" cy="153888"/>
          </a:xfrm>
          <a:prstGeom prst="rect">
            <a:avLst/>
          </a:prstGeom>
        </p:spPr>
        <p:txBody>
          <a:bodyPr>
            <a:spAutoFit/>
          </a:bodyPr>
          <a:lstStyle/>
          <a:p>
            <a:r>
              <a:rPr lang="en-US" sz="400" dirty="0"/>
              <a:t>https://</a:t>
            </a:r>
            <a:r>
              <a:rPr lang="en-US" sz="400" dirty="0" err="1"/>
              <a:t>www.topcon-medical.it</a:t>
            </a:r>
            <a:r>
              <a:rPr lang="en-US" sz="400" dirty="0"/>
              <a:t>/files/</a:t>
            </a:r>
            <a:r>
              <a:rPr lang="en-US" sz="400" dirty="0" err="1"/>
              <a:t>Local_TIT</a:t>
            </a:r>
            <a:r>
              <a:rPr lang="en-US" sz="400" dirty="0"/>
              <a:t>/</a:t>
            </a:r>
            <a:r>
              <a:rPr lang="en-US" sz="400" dirty="0" err="1"/>
              <a:t>OCT_Triton</a:t>
            </a:r>
            <a:r>
              <a:rPr lang="en-US" sz="400" dirty="0"/>
              <a:t>/</a:t>
            </a:r>
            <a:r>
              <a:rPr lang="en-US" sz="400" dirty="0" err="1"/>
              <a:t>Triton_brochure_Topcon_it.pdf</a:t>
            </a:r>
            <a:endParaRPr lang="en-US" sz="400" dirty="0"/>
          </a:p>
        </p:txBody>
      </p:sp>
      <p:sp>
        <p:nvSpPr>
          <p:cNvPr id="8" name="Rectangle 7">
            <a:extLst>
              <a:ext uri="{FF2B5EF4-FFF2-40B4-BE49-F238E27FC236}">
                <a16:creationId xmlns:a16="http://schemas.microsoft.com/office/drawing/2014/main" id="{07BE6CCC-FB49-6D47-BCDF-04B6CBFD8676}"/>
              </a:ext>
            </a:extLst>
          </p:cNvPr>
          <p:cNvSpPr/>
          <p:nvPr/>
        </p:nvSpPr>
        <p:spPr>
          <a:xfrm>
            <a:off x="11684" y="6557894"/>
            <a:ext cx="2066591" cy="153888"/>
          </a:xfrm>
          <a:prstGeom prst="rect">
            <a:avLst/>
          </a:prstGeom>
        </p:spPr>
        <p:txBody>
          <a:bodyPr wrap="none">
            <a:spAutoFit/>
          </a:bodyPr>
          <a:lstStyle/>
          <a:p>
            <a:r>
              <a:rPr lang="en-US" sz="400" dirty="0"/>
              <a:t>https://</a:t>
            </a:r>
            <a:r>
              <a:rPr lang="en-US" sz="400" dirty="0" err="1"/>
              <a:t>www.ncbi.nlm.nih.gov</a:t>
            </a:r>
            <a:r>
              <a:rPr lang="en-US" sz="400" dirty="0"/>
              <a:t>/books/NBK558952/figure/article-35593.image.f3/</a:t>
            </a:r>
          </a:p>
        </p:txBody>
      </p:sp>
      <p:pic>
        <p:nvPicPr>
          <p:cNvPr id="5122" name="Picture 2" descr="Optical coherence tomography (OCT) scan of macula of the left eye showing macular traction retinal detachment due to proliferative diabetic retinopathy (PDR)">
            <a:extLst>
              <a:ext uri="{FF2B5EF4-FFF2-40B4-BE49-F238E27FC236}">
                <a16:creationId xmlns:a16="http://schemas.microsoft.com/office/drawing/2014/main" id="{13028ABF-66DC-9546-87BE-800533B9B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8573" y="3541120"/>
            <a:ext cx="8182353" cy="3170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361943"/>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AB0F-DACD-A743-8BAA-A322260FE204}"/>
              </a:ext>
            </a:extLst>
          </p:cNvPr>
          <p:cNvSpPr txBox="1"/>
          <p:nvPr/>
        </p:nvSpPr>
        <p:spPr>
          <a:xfrm>
            <a:off x="167424" y="206062"/>
            <a:ext cx="10650829" cy="646331"/>
          </a:xfrm>
          <a:prstGeom prst="rect">
            <a:avLst/>
          </a:prstGeom>
          <a:noFill/>
        </p:spPr>
        <p:txBody>
          <a:bodyPr wrap="square" rtlCol="0">
            <a:spAutoFit/>
          </a:bodyPr>
          <a:lstStyle/>
          <a:p>
            <a:r>
              <a:rPr lang="en-US" sz="3600" dirty="0">
                <a:latin typeface="American Typewriter" panose="02090604020004020304" pitchFamily="18" charset="77"/>
              </a:rPr>
              <a:t>Vein Occlusion</a:t>
            </a:r>
          </a:p>
        </p:txBody>
      </p:sp>
      <p:pic>
        <p:nvPicPr>
          <p:cNvPr id="6" name="Picture 5" descr="A picture containing invertebrate&#10;&#10;Description automatically generated">
            <a:extLst>
              <a:ext uri="{FF2B5EF4-FFF2-40B4-BE49-F238E27FC236}">
                <a16:creationId xmlns:a16="http://schemas.microsoft.com/office/drawing/2014/main" id="{27A0EE7F-7EAD-8144-BF8D-0EB804E6E399}"/>
              </a:ext>
            </a:extLst>
          </p:cNvPr>
          <p:cNvPicPr>
            <a:picLocks noChangeAspect="1"/>
          </p:cNvPicPr>
          <p:nvPr/>
        </p:nvPicPr>
        <p:blipFill>
          <a:blip r:embed="rId3"/>
          <a:stretch>
            <a:fillRect/>
          </a:stretch>
        </p:blipFill>
        <p:spPr>
          <a:xfrm>
            <a:off x="516969" y="3429000"/>
            <a:ext cx="4864649" cy="3105953"/>
          </a:xfrm>
          <a:prstGeom prst="rect">
            <a:avLst/>
          </a:prstGeom>
        </p:spPr>
      </p:pic>
      <p:pic>
        <p:nvPicPr>
          <p:cNvPr id="8" name="Picture 7">
            <a:extLst>
              <a:ext uri="{FF2B5EF4-FFF2-40B4-BE49-F238E27FC236}">
                <a16:creationId xmlns:a16="http://schemas.microsoft.com/office/drawing/2014/main" id="{892CCEB2-5B95-F849-888A-D1CEB2847166}"/>
              </a:ext>
            </a:extLst>
          </p:cNvPr>
          <p:cNvPicPr>
            <a:picLocks noChangeAspect="1"/>
          </p:cNvPicPr>
          <p:nvPr/>
        </p:nvPicPr>
        <p:blipFill>
          <a:blip r:embed="rId4"/>
          <a:stretch>
            <a:fillRect/>
          </a:stretch>
        </p:blipFill>
        <p:spPr>
          <a:xfrm>
            <a:off x="8166141" y="6563"/>
            <a:ext cx="3788129" cy="3776141"/>
          </a:xfrm>
          <a:prstGeom prst="rect">
            <a:avLst/>
          </a:prstGeom>
        </p:spPr>
      </p:pic>
      <p:pic>
        <p:nvPicPr>
          <p:cNvPr id="10" name="Picture 9" descr="A worm in the dark&#10;&#10;Description automatically generated">
            <a:extLst>
              <a:ext uri="{FF2B5EF4-FFF2-40B4-BE49-F238E27FC236}">
                <a16:creationId xmlns:a16="http://schemas.microsoft.com/office/drawing/2014/main" id="{92838D4C-D6A2-674F-8377-59005E4150B1}"/>
              </a:ext>
            </a:extLst>
          </p:cNvPr>
          <p:cNvPicPr>
            <a:picLocks noChangeAspect="1"/>
          </p:cNvPicPr>
          <p:nvPr/>
        </p:nvPicPr>
        <p:blipFill>
          <a:blip r:embed="rId5"/>
          <a:stretch>
            <a:fillRect/>
          </a:stretch>
        </p:blipFill>
        <p:spPr>
          <a:xfrm>
            <a:off x="6071614" y="4068007"/>
            <a:ext cx="6108700" cy="2498127"/>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45E42973-C8E3-1F4D-A39A-4CEE18B1532E}"/>
              </a:ext>
            </a:extLst>
          </p:cNvPr>
          <p:cNvPicPr>
            <a:picLocks noChangeAspect="1"/>
          </p:cNvPicPr>
          <p:nvPr/>
        </p:nvPicPr>
        <p:blipFill>
          <a:blip r:embed="rId6"/>
          <a:stretch>
            <a:fillRect/>
          </a:stretch>
        </p:blipFill>
        <p:spPr>
          <a:xfrm>
            <a:off x="3999356" y="829502"/>
            <a:ext cx="3771900" cy="2159000"/>
          </a:xfrm>
          <a:prstGeom prst="rect">
            <a:avLst/>
          </a:prstGeom>
        </p:spPr>
      </p:pic>
    </p:spTree>
    <p:extLst>
      <p:ext uri="{BB962C8B-B14F-4D97-AF65-F5344CB8AC3E}">
        <p14:creationId xmlns:p14="http://schemas.microsoft.com/office/powerpoint/2010/main" val="3842781526"/>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ext, different, colorful&#10;&#10;Description automatically generated">
            <a:extLst>
              <a:ext uri="{FF2B5EF4-FFF2-40B4-BE49-F238E27FC236}">
                <a16:creationId xmlns:a16="http://schemas.microsoft.com/office/drawing/2014/main" id="{2D5F5733-2DA4-1B47-9417-FE524EA7EA10}"/>
              </a:ext>
            </a:extLst>
          </p:cNvPr>
          <p:cNvPicPr>
            <a:picLocks noChangeAspect="1"/>
          </p:cNvPicPr>
          <p:nvPr/>
        </p:nvPicPr>
        <p:blipFill>
          <a:blip r:embed="rId2"/>
          <a:stretch>
            <a:fillRect/>
          </a:stretch>
        </p:blipFill>
        <p:spPr>
          <a:xfrm>
            <a:off x="626706" y="852393"/>
            <a:ext cx="10138898" cy="5718099"/>
          </a:xfrm>
          <a:prstGeom prst="rect">
            <a:avLst/>
          </a:prstGeom>
        </p:spPr>
      </p:pic>
      <p:sp>
        <p:nvSpPr>
          <p:cNvPr id="6" name="Rectangle 5">
            <a:extLst>
              <a:ext uri="{FF2B5EF4-FFF2-40B4-BE49-F238E27FC236}">
                <a16:creationId xmlns:a16="http://schemas.microsoft.com/office/drawing/2014/main" id="{B70136E1-8834-354C-9B5D-D315CBE18CF8}"/>
              </a:ext>
            </a:extLst>
          </p:cNvPr>
          <p:cNvSpPr/>
          <p:nvPr/>
        </p:nvSpPr>
        <p:spPr>
          <a:xfrm>
            <a:off x="823988" y="206062"/>
            <a:ext cx="4907113" cy="584775"/>
          </a:xfrm>
          <a:prstGeom prst="rect">
            <a:avLst/>
          </a:prstGeom>
        </p:spPr>
        <p:txBody>
          <a:bodyPr wrap="none">
            <a:spAutoFit/>
          </a:bodyPr>
          <a:lstStyle/>
          <a:p>
            <a:r>
              <a:rPr lang="en-US" sz="3200" dirty="0">
                <a:latin typeface="American Typewriter" panose="02090604020004020304" pitchFamily="18" charset="77"/>
              </a:rPr>
              <a:t>Artery Occlusion: Acute</a:t>
            </a:r>
          </a:p>
        </p:txBody>
      </p:sp>
    </p:spTree>
    <p:extLst>
      <p:ext uri="{BB962C8B-B14F-4D97-AF65-F5344CB8AC3E}">
        <p14:creationId xmlns:p14="http://schemas.microsoft.com/office/powerpoint/2010/main" val="2981073708"/>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0136E1-8834-354C-9B5D-D315CBE18CF8}"/>
              </a:ext>
            </a:extLst>
          </p:cNvPr>
          <p:cNvSpPr/>
          <p:nvPr/>
        </p:nvSpPr>
        <p:spPr>
          <a:xfrm>
            <a:off x="948633" y="1391702"/>
            <a:ext cx="3637984" cy="1569660"/>
          </a:xfrm>
          <a:prstGeom prst="rect">
            <a:avLst/>
          </a:prstGeom>
        </p:spPr>
        <p:txBody>
          <a:bodyPr wrap="none">
            <a:spAutoFit/>
          </a:bodyPr>
          <a:lstStyle/>
          <a:p>
            <a:r>
              <a:rPr lang="en-US" sz="3200" dirty="0">
                <a:latin typeface="American Typewriter" panose="02090604020004020304" pitchFamily="18" charset="77"/>
              </a:rPr>
              <a:t>Artery Occlusion:</a:t>
            </a:r>
          </a:p>
          <a:p>
            <a:endParaRPr lang="en-US" sz="3200" dirty="0">
              <a:latin typeface="American Typewriter" panose="02090604020004020304" pitchFamily="18" charset="77"/>
            </a:endParaRPr>
          </a:p>
          <a:p>
            <a:r>
              <a:rPr lang="en-US" sz="3200" dirty="0">
                <a:latin typeface="American Typewriter" panose="02090604020004020304" pitchFamily="18" charset="77"/>
              </a:rPr>
              <a:t>Chronic</a:t>
            </a:r>
          </a:p>
        </p:txBody>
      </p:sp>
      <p:pic>
        <p:nvPicPr>
          <p:cNvPr id="2050" name="Picture 2" descr="Branch Retinal Artery Occlusion- OCT Tissue Changes - The Retina Reference">
            <a:extLst>
              <a:ext uri="{FF2B5EF4-FFF2-40B4-BE49-F238E27FC236}">
                <a16:creationId xmlns:a16="http://schemas.microsoft.com/office/drawing/2014/main" id="{A4D0B4DD-67F3-8049-BBE4-A535EB1B84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7825" y="428938"/>
            <a:ext cx="6502400" cy="6223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5AA86AF-2247-C142-8392-5FF8C9F73CDA}"/>
              </a:ext>
            </a:extLst>
          </p:cNvPr>
          <p:cNvSpPr/>
          <p:nvPr/>
        </p:nvSpPr>
        <p:spPr>
          <a:xfrm>
            <a:off x="167424" y="6307284"/>
            <a:ext cx="6096000" cy="369332"/>
          </a:xfrm>
          <a:prstGeom prst="rect">
            <a:avLst/>
          </a:prstGeom>
        </p:spPr>
        <p:txBody>
          <a:bodyPr>
            <a:spAutoFit/>
          </a:bodyPr>
          <a:lstStyle/>
          <a:p>
            <a:r>
              <a:rPr lang="en-US" sz="400" dirty="0"/>
              <a:t>http://</a:t>
            </a:r>
            <a:r>
              <a:rPr lang="en-US" sz="400" dirty="0" err="1"/>
              <a:t>www.retinareference.com</a:t>
            </a:r>
            <a:r>
              <a:rPr lang="en-US" sz="400" dirty="0"/>
              <a:t>/diseases/7f5ad78f2b76973f/images/890d99a95b</a:t>
            </a:r>
            <a:r>
              <a:rPr lang="en-US" dirty="0"/>
              <a:t>/</a:t>
            </a:r>
          </a:p>
        </p:txBody>
      </p:sp>
    </p:spTree>
    <p:extLst>
      <p:ext uri="{BB962C8B-B14F-4D97-AF65-F5344CB8AC3E}">
        <p14:creationId xmlns:p14="http://schemas.microsoft.com/office/powerpoint/2010/main" val="2056255218"/>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C778C5-488B-776C-B13C-F91BF126EE01}"/>
              </a:ext>
            </a:extLst>
          </p:cNvPr>
          <p:cNvSpPr>
            <a:spLocks noGrp="1"/>
          </p:cNvSpPr>
          <p:nvPr>
            <p:ph type="title"/>
          </p:nvPr>
        </p:nvSpPr>
        <p:spPr/>
        <p:txBody>
          <a:bodyPr/>
          <a:lstStyle/>
          <a:p>
            <a:r>
              <a:rPr lang="en-US"/>
              <a:t>Macular Telangiectasia</a:t>
            </a:r>
          </a:p>
        </p:txBody>
      </p:sp>
      <p:sp>
        <p:nvSpPr>
          <p:cNvPr id="5" name="Text Placeholder 4">
            <a:extLst>
              <a:ext uri="{FF2B5EF4-FFF2-40B4-BE49-F238E27FC236}">
                <a16:creationId xmlns:a16="http://schemas.microsoft.com/office/drawing/2014/main" id="{19445080-6AA3-A62F-C1F5-6735D69124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51302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Rectangle 1">
            <a:extLst>
              <a:ext uri="{FF2B5EF4-FFF2-40B4-BE49-F238E27FC236}">
                <a16:creationId xmlns:a16="http://schemas.microsoft.com/office/drawing/2014/main" id="{2E92BC1B-40D4-8A48-BD35-A7A47F88AB78}"/>
              </a:ext>
            </a:extLst>
          </p:cNvPr>
          <p:cNvSpPr/>
          <p:nvPr/>
        </p:nvSpPr>
        <p:spPr>
          <a:xfrm>
            <a:off x="218148" y="110628"/>
            <a:ext cx="10341293" cy="830997"/>
          </a:xfrm>
          <a:prstGeom prst="rect">
            <a:avLst/>
          </a:prstGeom>
        </p:spPr>
        <p:txBody>
          <a:bodyPr wrap="none">
            <a:spAutoFit/>
          </a:bodyPr>
          <a:lstStyle/>
          <a:p>
            <a:r>
              <a:rPr lang="en-US" sz="4800" i="1" dirty="0">
                <a:latin typeface="+mj-lt"/>
              </a:rPr>
              <a:t>What is Macular Telangiectasia 2?</a:t>
            </a:r>
          </a:p>
        </p:txBody>
      </p:sp>
      <p:sp>
        <p:nvSpPr>
          <p:cNvPr id="4" name="TextBox 3">
            <a:extLst>
              <a:ext uri="{FF2B5EF4-FFF2-40B4-BE49-F238E27FC236}">
                <a16:creationId xmlns:a16="http://schemas.microsoft.com/office/drawing/2014/main" id="{DB41FCB7-13D5-B74A-AD06-60D1D0796EA7}"/>
              </a:ext>
            </a:extLst>
          </p:cNvPr>
          <p:cNvSpPr txBox="1"/>
          <p:nvPr/>
        </p:nvSpPr>
        <p:spPr>
          <a:xfrm>
            <a:off x="333375" y="1095513"/>
            <a:ext cx="11858625" cy="523220"/>
          </a:xfrm>
          <a:prstGeom prst="rect">
            <a:avLst/>
          </a:prstGeom>
          <a:noFill/>
        </p:spPr>
        <p:txBody>
          <a:bodyPr wrap="square" rtlCol="0">
            <a:spAutoFit/>
          </a:bodyPr>
          <a:lstStyle/>
          <a:p>
            <a:r>
              <a:rPr lang="en-US" sz="2800" dirty="0">
                <a:latin typeface="+mj-lt"/>
              </a:rPr>
              <a:t>Proposed hypothesis: Neuro-degenerative disorder</a:t>
            </a:r>
          </a:p>
        </p:txBody>
      </p:sp>
      <p:sp>
        <p:nvSpPr>
          <p:cNvPr id="9" name="Rectangle 8">
            <a:extLst>
              <a:ext uri="{FF2B5EF4-FFF2-40B4-BE49-F238E27FC236}">
                <a16:creationId xmlns:a16="http://schemas.microsoft.com/office/drawing/2014/main" id="{CE632CE6-8351-9443-8449-E1FB2C527E03}"/>
              </a:ext>
            </a:extLst>
          </p:cNvPr>
          <p:cNvSpPr/>
          <p:nvPr/>
        </p:nvSpPr>
        <p:spPr>
          <a:xfrm>
            <a:off x="1158112" y="2548069"/>
            <a:ext cx="3709765" cy="1151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5BF8B05-7B32-A449-8F69-7EF99A5E5807}"/>
              </a:ext>
            </a:extLst>
          </p:cNvPr>
          <p:cNvSpPr txBox="1"/>
          <p:nvPr/>
        </p:nvSpPr>
        <p:spPr>
          <a:xfrm>
            <a:off x="1312202" y="2499240"/>
            <a:ext cx="3564172" cy="1200329"/>
          </a:xfrm>
          <a:prstGeom prst="rect">
            <a:avLst/>
          </a:prstGeom>
          <a:noFill/>
        </p:spPr>
        <p:txBody>
          <a:bodyPr wrap="square" rtlCol="0">
            <a:spAutoFit/>
          </a:bodyPr>
          <a:lstStyle/>
          <a:p>
            <a:r>
              <a:rPr lang="en-US" sz="2400" i="1" dirty="0">
                <a:latin typeface="+mj-lt"/>
              </a:rPr>
              <a:t>Originates from abnormality in the Muller Cells</a:t>
            </a:r>
          </a:p>
        </p:txBody>
      </p:sp>
      <p:pic>
        <p:nvPicPr>
          <p:cNvPr id="13" name="Picture 12">
            <a:extLst>
              <a:ext uri="{FF2B5EF4-FFF2-40B4-BE49-F238E27FC236}">
                <a16:creationId xmlns:a16="http://schemas.microsoft.com/office/drawing/2014/main" id="{9AC7126A-97DF-6E44-A93E-233F8931B59C}"/>
              </a:ext>
            </a:extLst>
          </p:cNvPr>
          <p:cNvPicPr>
            <a:picLocks noChangeAspect="1"/>
          </p:cNvPicPr>
          <p:nvPr/>
        </p:nvPicPr>
        <p:blipFill>
          <a:blip r:embed="rId3"/>
          <a:stretch>
            <a:fillRect/>
          </a:stretch>
        </p:blipFill>
        <p:spPr>
          <a:xfrm>
            <a:off x="418169" y="2708245"/>
            <a:ext cx="520997" cy="770170"/>
          </a:xfrm>
          <a:prstGeom prst="rect">
            <a:avLst/>
          </a:prstGeom>
        </p:spPr>
      </p:pic>
      <p:sp>
        <p:nvSpPr>
          <p:cNvPr id="14" name="Rectangle 13">
            <a:extLst>
              <a:ext uri="{FF2B5EF4-FFF2-40B4-BE49-F238E27FC236}">
                <a16:creationId xmlns:a16="http://schemas.microsoft.com/office/drawing/2014/main" id="{313D0AA4-D86D-1443-B4BA-5A463A6B7FB0}"/>
              </a:ext>
            </a:extLst>
          </p:cNvPr>
          <p:cNvSpPr/>
          <p:nvPr/>
        </p:nvSpPr>
        <p:spPr>
          <a:xfrm>
            <a:off x="1149614" y="4121783"/>
            <a:ext cx="3552768" cy="11326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a:solidFill>
                  <a:schemeClr val="tx1"/>
                </a:solidFill>
                <a:latin typeface="+mj-lt"/>
              </a:rPr>
              <a:t>Integrity of retinal vasculature affected</a:t>
            </a:r>
          </a:p>
        </p:txBody>
      </p:sp>
      <p:pic>
        <p:nvPicPr>
          <p:cNvPr id="16" name="Picture 15" descr="A picture containing light&#10;&#10;Description automatically generated">
            <a:extLst>
              <a:ext uri="{FF2B5EF4-FFF2-40B4-BE49-F238E27FC236}">
                <a16:creationId xmlns:a16="http://schemas.microsoft.com/office/drawing/2014/main" id="{ED9597E6-3684-6848-8E8B-A1A5ED4C4E80}"/>
              </a:ext>
            </a:extLst>
          </p:cNvPr>
          <p:cNvPicPr>
            <a:picLocks noChangeAspect="1"/>
          </p:cNvPicPr>
          <p:nvPr/>
        </p:nvPicPr>
        <p:blipFill>
          <a:blip r:embed="rId4"/>
          <a:stretch>
            <a:fillRect/>
          </a:stretch>
        </p:blipFill>
        <p:spPr>
          <a:xfrm>
            <a:off x="418169" y="4260272"/>
            <a:ext cx="637797" cy="770170"/>
          </a:xfrm>
          <a:prstGeom prst="rect">
            <a:avLst/>
          </a:prstGeom>
        </p:spPr>
      </p:pic>
      <p:pic>
        <p:nvPicPr>
          <p:cNvPr id="1026" name="Picture 2" descr="2020–2021 BCSC Basic and Clinical Science Course™">
            <a:extLst>
              <a:ext uri="{FF2B5EF4-FFF2-40B4-BE49-F238E27FC236}">
                <a16:creationId xmlns:a16="http://schemas.microsoft.com/office/drawing/2014/main" id="{A4911927-6D88-8D43-A650-BC02F05B68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1787" y="1695241"/>
            <a:ext cx="5973103" cy="42066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B5A0A51-EE3C-6B45-A1B6-04BEB40EFD97}"/>
              </a:ext>
            </a:extLst>
          </p:cNvPr>
          <p:cNvSpPr/>
          <p:nvPr/>
        </p:nvSpPr>
        <p:spPr>
          <a:xfrm>
            <a:off x="0" y="6655543"/>
            <a:ext cx="6096000" cy="184666"/>
          </a:xfrm>
          <a:prstGeom prst="rect">
            <a:avLst/>
          </a:prstGeom>
        </p:spPr>
        <p:txBody>
          <a:bodyPr>
            <a:spAutoFit/>
          </a:bodyPr>
          <a:lstStyle/>
          <a:p>
            <a:r>
              <a:rPr lang="en-US" sz="600" dirty="0"/>
              <a:t>https://</a:t>
            </a:r>
            <a:r>
              <a:rPr lang="en-US" sz="600" dirty="0" err="1"/>
              <a:t>www.aao.org</a:t>
            </a:r>
            <a:r>
              <a:rPr lang="en-US" sz="600" dirty="0"/>
              <a:t>/</a:t>
            </a:r>
            <a:r>
              <a:rPr lang="en-US" sz="600" dirty="0" err="1"/>
              <a:t>bcscsnippetdetail.aspx?id</a:t>
            </a:r>
            <a:r>
              <a:rPr lang="en-US" sz="600" dirty="0"/>
              <a:t>=c26176c2-66e2-4a25-96d1-b715d1661cfb</a:t>
            </a:r>
          </a:p>
        </p:txBody>
      </p:sp>
      <p:sp>
        <p:nvSpPr>
          <p:cNvPr id="5" name="Rectangle 4">
            <a:extLst>
              <a:ext uri="{FF2B5EF4-FFF2-40B4-BE49-F238E27FC236}">
                <a16:creationId xmlns:a16="http://schemas.microsoft.com/office/drawing/2014/main" id="{80182C01-E2B9-3F4C-8491-3647B9E40D65}"/>
              </a:ext>
            </a:extLst>
          </p:cNvPr>
          <p:cNvSpPr/>
          <p:nvPr/>
        </p:nvSpPr>
        <p:spPr>
          <a:xfrm>
            <a:off x="5795714" y="5944655"/>
            <a:ext cx="6096000" cy="646331"/>
          </a:xfrm>
          <a:prstGeom prst="rect">
            <a:avLst/>
          </a:prstGeom>
        </p:spPr>
        <p:txBody>
          <a:bodyPr>
            <a:spAutoFit/>
          </a:bodyPr>
          <a:lstStyle/>
          <a:p>
            <a:r>
              <a:rPr lang="en-US" dirty="0">
                <a:solidFill>
                  <a:srgbClr val="4D5156"/>
                </a:solidFill>
                <a:latin typeface="arial" panose="020B0604020202020204" pitchFamily="34" charset="0"/>
              </a:rPr>
              <a:t>The major </a:t>
            </a:r>
            <a:r>
              <a:rPr lang="en-US" b="1" dirty="0">
                <a:solidFill>
                  <a:srgbClr val="5F6368"/>
                </a:solidFill>
                <a:latin typeface="arial" panose="020B0604020202020204" pitchFamily="34" charset="0"/>
              </a:rPr>
              <a:t>role of</a:t>
            </a:r>
            <a:r>
              <a:rPr lang="en-US" dirty="0">
                <a:solidFill>
                  <a:srgbClr val="4D5156"/>
                </a:solidFill>
                <a:latin typeface="arial" panose="020B0604020202020204" pitchFamily="34" charset="0"/>
              </a:rPr>
              <a:t> the </a:t>
            </a:r>
            <a:r>
              <a:rPr lang="en-US" b="1" dirty="0">
                <a:solidFill>
                  <a:srgbClr val="5F6368"/>
                </a:solidFill>
                <a:latin typeface="arial" panose="020B0604020202020204" pitchFamily="34" charset="0"/>
              </a:rPr>
              <a:t>Müller cells</a:t>
            </a:r>
            <a:r>
              <a:rPr lang="en-US" dirty="0">
                <a:solidFill>
                  <a:srgbClr val="4D5156"/>
                </a:solidFill>
                <a:latin typeface="arial" panose="020B0604020202020204" pitchFamily="34" charset="0"/>
              </a:rPr>
              <a:t> is to maintain the structural and functional stability of </a:t>
            </a:r>
            <a:r>
              <a:rPr lang="en-US" b="1" dirty="0">
                <a:solidFill>
                  <a:srgbClr val="5F6368"/>
                </a:solidFill>
                <a:latin typeface="arial" panose="020B0604020202020204" pitchFamily="34" charset="0"/>
              </a:rPr>
              <a:t>retinal </a:t>
            </a:r>
            <a:r>
              <a:rPr lang="en-US" dirty="0">
                <a:solidFill>
                  <a:srgbClr val="4D5156"/>
                </a:solidFill>
                <a:latin typeface="arial" panose="020B0604020202020204" pitchFamily="34" charset="0"/>
              </a:rPr>
              <a:t>cells</a:t>
            </a:r>
            <a:endParaRPr lang="en-US" dirty="0"/>
          </a:p>
        </p:txBody>
      </p:sp>
    </p:spTree>
    <p:extLst>
      <p:ext uri="{BB962C8B-B14F-4D97-AF65-F5344CB8AC3E}">
        <p14:creationId xmlns:p14="http://schemas.microsoft.com/office/powerpoint/2010/main" val="2029489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Rectangle 1">
            <a:extLst>
              <a:ext uri="{FF2B5EF4-FFF2-40B4-BE49-F238E27FC236}">
                <a16:creationId xmlns:a16="http://schemas.microsoft.com/office/drawing/2014/main" id="{2E92BC1B-40D4-8A48-BD35-A7A47F88AB78}"/>
              </a:ext>
            </a:extLst>
          </p:cNvPr>
          <p:cNvSpPr/>
          <p:nvPr/>
        </p:nvSpPr>
        <p:spPr>
          <a:xfrm>
            <a:off x="295444" y="89424"/>
            <a:ext cx="8625566" cy="830997"/>
          </a:xfrm>
          <a:prstGeom prst="rect">
            <a:avLst/>
          </a:prstGeom>
        </p:spPr>
        <p:txBody>
          <a:bodyPr wrap="none">
            <a:spAutoFit/>
          </a:bodyPr>
          <a:lstStyle/>
          <a:p>
            <a:r>
              <a:rPr lang="en-US" sz="4800" i="1" dirty="0">
                <a:solidFill>
                  <a:schemeClr val="accent1"/>
                </a:solidFill>
                <a:latin typeface="+mj-lt"/>
              </a:rPr>
              <a:t>What is Macular Telangiectasia 2?</a:t>
            </a:r>
            <a:endParaRPr lang="en-US" sz="4800" i="1" dirty="0">
              <a:latin typeface="+mj-lt"/>
            </a:endParaRPr>
          </a:p>
        </p:txBody>
      </p:sp>
      <p:sp>
        <p:nvSpPr>
          <p:cNvPr id="4" name="TextBox 3">
            <a:extLst>
              <a:ext uri="{FF2B5EF4-FFF2-40B4-BE49-F238E27FC236}">
                <a16:creationId xmlns:a16="http://schemas.microsoft.com/office/drawing/2014/main" id="{DB41FCB7-13D5-B74A-AD06-60D1D0796EA7}"/>
              </a:ext>
            </a:extLst>
          </p:cNvPr>
          <p:cNvSpPr txBox="1"/>
          <p:nvPr/>
        </p:nvSpPr>
        <p:spPr>
          <a:xfrm>
            <a:off x="333375" y="990475"/>
            <a:ext cx="11858625" cy="523220"/>
          </a:xfrm>
          <a:prstGeom prst="rect">
            <a:avLst/>
          </a:prstGeom>
          <a:noFill/>
        </p:spPr>
        <p:txBody>
          <a:bodyPr wrap="square" rtlCol="0">
            <a:spAutoFit/>
          </a:bodyPr>
          <a:lstStyle/>
          <a:p>
            <a:r>
              <a:rPr lang="en-US" sz="2800" dirty="0">
                <a:latin typeface="+mj-lt"/>
              </a:rPr>
              <a:t>Proposed hypothesis: Neurodegenerative disorder</a:t>
            </a:r>
          </a:p>
        </p:txBody>
      </p:sp>
      <p:sp>
        <p:nvSpPr>
          <p:cNvPr id="17" name="Rectangle 16">
            <a:extLst>
              <a:ext uri="{FF2B5EF4-FFF2-40B4-BE49-F238E27FC236}">
                <a16:creationId xmlns:a16="http://schemas.microsoft.com/office/drawing/2014/main" id="{DF239CCE-54AE-4544-A124-1627584C5165}"/>
              </a:ext>
            </a:extLst>
          </p:cNvPr>
          <p:cNvSpPr/>
          <p:nvPr/>
        </p:nvSpPr>
        <p:spPr>
          <a:xfrm>
            <a:off x="8495553" y="1901772"/>
            <a:ext cx="3363072" cy="14127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CCAA94F-48DA-E840-99D5-58690690B3A7}"/>
              </a:ext>
            </a:extLst>
          </p:cNvPr>
          <p:cNvSpPr txBox="1"/>
          <p:nvPr/>
        </p:nvSpPr>
        <p:spPr>
          <a:xfrm>
            <a:off x="8827389" y="1992115"/>
            <a:ext cx="2887644" cy="1015663"/>
          </a:xfrm>
          <a:prstGeom prst="rect">
            <a:avLst/>
          </a:prstGeom>
          <a:noFill/>
        </p:spPr>
        <p:txBody>
          <a:bodyPr wrap="square" rtlCol="0">
            <a:spAutoFit/>
          </a:bodyPr>
          <a:lstStyle/>
          <a:p>
            <a:r>
              <a:rPr lang="en-US" sz="2000" i="1" dirty="0">
                <a:latin typeface="+mj-lt"/>
              </a:rPr>
              <a:t>Muller cell depletion: telangiectasia and vessel dilation</a:t>
            </a:r>
          </a:p>
        </p:txBody>
      </p:sp>
      <p:pic>
        <p:nvPicPr>
          <p:cNvPr id="20" name="Picture 19">
            <a:extLst>
              <a:ext uri="{FF2B5EF4-FFF2-40B4-BE49-F238E27FC236}">
                <a16:creationId xmlns:a16="http://schemas.microsoft.com/office/drawing/2014/main" id="{199B8C70-6E3C-C845-A125-DAA21C6B94DB}"/>
              </a:ext>
            </a:extLst>
          </p:cNvPr>
          <p:cNvPicPr>
            <a:picLocks noChangeAspect="1"/>
          </p:cNvPicPr>
          <p:nvPr/>
        </p:nvPicPr>
        <p:blipFill>
          <a:blip r:embed="rId3"/>
          <a:stretch>
            <a:fillRect/>
          </a:stretch>
        </p:blipFill>
        <p:spPr>
          <a:xfrm>
            <a:off x="7455869" y="2004893"/>
            <a:ext cx="609600" cy="825500"/>
          </a:xfrm>
          <a:prstGeom prst="rect">
            <a:avLst/>
          </a:prstGeom>
        </p:spPr>
      </p:pic>
      <p:sp>
        <p:nvSpPr>
          <p:cNvPr id="21" name="Rectangle 20">
            <a:extLst>
              <a:ext uri="{FF2B5EF4-FFF2-40B4-BE49-F238E27FC236}">
                <a16:creationId xmlns:a16="http://schemas.microsoft.com/office/drawing/2014/main" id="{2BA25220-1A5B-2146-AB17-700D27D8FB1A}"/>
              </a:ext>
            </a:extLst>
          </p:cNvPr>
          <p:cNvSpPr/>
          <p:nvPr/>
        </p:nvSpPr>
        <p:spPr>
          <a:xfrm>
            <a:off x="8504032" y="3612192"/>
            <a:ext cx="3363072" cy="9854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69B8729-48AD-564F-B95B-53ED627B7313}"/>
              </a:ext>
            </a:extLst>
          </p:cNvPr>
          <p:cNvSpPr txBox="1"/>
          <p:nvPr/>
        </p:nvSpPr>
        <p:spPr>
          <a:xfrm>
            <a:off x="8572525" y="3793801"/>
            <a:ext cx="3354593" cy="461665"/>
          </a:xfrm>
          <a:prstGeom prst="rect">
            <a:avLst/>
          </a:prstGeom>
          <a:noFill/>
        </p:spPr>
        <p:txBody>
          <a:bodyPr wrap="square" rtlCol="0">
            <a:spAutoFit/>
          </a:bodyPr>
          <a:lstStyle/>
          <a:p>
            <a:r>
              <a:rPr lang="en-US" sz="2400" i="1" dirty="0">
                <a:latin typeface="+mj-lt"/>
              </a:rPr>
              <a:t>Photoreceptor death</a:t>
            </a:r>
          </a:p>
        </p:txBody>
      </p:sp>
      <p:pic>
        <p:nvPicPr>
          <p:cNvPr id="24" name="Picture 23">
            <a:extLst>
              <a:ext uri="{FF2B5EF4-FFF2-40B4-BE49-F238E27FC236}">
                <a16:creationId xmlns:a16="http://schemas.microsoft.com/office/drawing/2014/main" id="{9EE0D18A-BFCF-E343-850E-54E404B25DAF}"/>
              </a:ext>
            </a:extLst>
          </p:cNvPr>
          <p:cNvPicPr>
            <a:picLocks noChangeAspect="1"/>
          </p:cNvPicPr>
          <p:nvPr/>
        </p:nvPicPr>
        <p:blipFill>
          <a:blip r:embed="rId4"/>
          <a:stretch>
            <a:fillRect/>
          </a:stretch>
        </p:blipFill>
        <p:spPr>
          <a:xfrm>
            <a:off x="7469636" y="3807289"/>
            <a:ext cx="609600" cy="825500"/>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95876D3A-3B3C-9F46-BEC4-DE321FE59625}"/>
              </a:ext>
            </a:extLst>
          </p:cNvPr>
          <p:cNvPicPr>
            <a:picLocks noChangeAspect="1"/>
          </p:cNvPicPr>
          <p:nvPr/>
        </p:nvPicPr>
        <p:blipFill>
          <a:blip r:embed="rId5"/>
          <a:stretch>
            <a:fillRect/>
          </a:stretch>
        </p:blipFill>
        <p:spPr>
          <a:xfrm>
            <a:off x="333375" y="2315163"/>
            <a:ext cx="6711465" cy="3915833"/>
          </a:xfrm>
          <a:prstGeom prst="rect">
            <a:avLst/>
          </a:prstGeom>
        </p:spPr>
      </p:pic>
      <p:sp>
        <p:nvSpPr>
          <p:cNvPr id="12" name="Rectangle 11">
            <a:extLst>
              <a:ext uri="{FF2B5EF4-FFF2-40B4-BE49-F238E27FC236}">
                <a16:creationId xmlns:a16="http://schemas.microsoft.com/office/drawing/2014/main" id="{395807A6-7CC4-C84E-8B48-04CA0328BC97}"/>
              </a:ext>
            </a:extLst>
          </p:cNvPr>
          <p:cNvSpPr/>
          <p:nvPr/>
        </p:nvSpPr>
        <p:spPr>
          <a:xfrm>
            <a:off x="7932437" y="6494085"/>
            <a:ext cx="6096000" cy="153888"/>
          </a:xfrm>
          <a:prstGeom prst="rect">
            <a:avLst/>
          </a:prstGeom>
        </p:spPr>
        <p:txBody>
          <a:bodyPr>
            <a:spAutoFit/>
          </a:bodyPr>
          <a:lstStyle/>
          <a:p>
            <a:r>
              <a:rPr lang="en-US" sz="400" dirty="0"/>
              <a:t>https://</a:t>
            </a:r>
            <a:r>
              <a:rPr lang="en-US" sz="400" dirty="0" err="1"/>
              <a:t>www.semanticscholar.org</a:t>
            </a:r>
            <a:r>
              <a:rPr lang="en-US" sz="400" dirty="0"/>
              <a:t>/paper/POSSIBLE-CHOROIDAL-NEOVASCULARIZATION-IN-MACULAR-2.-Balaratnasingam-Yannuzzi/2629da69ddcf0d9aaf02d84cf8533b0ef2315957/figure/4</a:t>
            </a:r>
          </a:p>
        </p:txBody>
      </p:sp>
      <p:sp>
        <p:nvSpPr>
          <p:cNvPr id="25" name="Rectangle 24">
            <a:extLst>
              <a:ext uri="{FF2B5EF4-FFF2-40B4-BE49-F238E27FC236}">
                <a16:creationId xmlns:a16="http://schemas.microsoft.com/office/drawing/2014/main" id="{B7F4D051-A472-F24A-8A94-1028D670B3E9}"/>
              </a:ext>
            </a:extLst>
          </p:cNvPr>
          <p:cNvSpPr/>
          <p:nvPr/>
        </p:nvSpPr>
        <p:spPr>
          <a:xfrm>
            <a:off x="8525026" y="4979795"/>
            <a:ext cx="3342078" cy="14127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6574318-0B2D-9F4D-93E6-634B766BC454}"/>
              </a:ext>
            </a:extLst>
          </p:cNvPr>
          <p:cNvSpPr txBox="1"/>
          <p:nvPr/>
        </p:nvSpPr>
        <p:spPr>
          <a:xfrm>
            <a:off x="8641018" y="5209674"/>
            <a:ext cx="3286100" cy="830997"/>
          </a:xfrm>
          <a:prstGeom prst="rect">
            <a:avLst/>
          </a:prstGeom>
          <a:noFill/>
        </p:spPr>
        <p:txBody>
          <a:bodyPr wrap="square" rtlCol="0">
            <a:spAutoFit/>
          </a:bodyPr>
          <a:lstStyle/>
          <a:p>
            <a:r>
              <a:rPr lang="en-US" sz="2400" i="1" dirty="0">
                <a:latin typeface="+mj-lt"/>
              </a:rPr>
              <a:t>Weakening of blood retinal barrier</a:t>
            </a:r>
          </a:p>
        </p:txBody>
      </p:sp>
      <p:pic>
        <p:nvPicPr>
          <p:cNvPr id="5" name="Picture 4">
            <a:extLst>
              <a:ext uri="{FF2B5EF4-FFF2-40B4-BE49-F238E27FC236}">
                <a16:creationId xmlns:a16="http://schemas.microsoft.com/office/drawing/2014/main" id="{338321EF-DE22-F844-8BC6-1E1280C77D67}"/>
              </a:ext>
            </a:extLst>
          </p:cNvPr>
          <p:cNvPicPr>
            <a:picLocks noChangeAspect="1"/>
          </p:cNvPicPr>
          <p:nvPr/>
        </p:nvPicPr>
        <p:blipFill>
          <a:blip r:embed="rId6"/>
          <a:stretch>
            <a:fillRect/>
          </a:stretch>
        </p:blipFill>
        <p:spPr>
          <a:xfrm>
            <a:off x="7512326" y="5377166"/>
            <a:ext cx="566910" cy="825501"/>
          </a:xfrm>
          <a:prstGeom prst="rect">
            <a:avLst/>
          </a:prstGeom>
        </p:spPr>
      </p:pic>
    </p:spTree>
    <p:extLst>
      <p:ext uri="{BB962C8B-B14F-4D97-AF65-F5344CB8AC3E}">
        <p14:creationId xmlns:p14="http://schemas.microsoft.com/office/powerpoint/2010/main" val="4177561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up of a red vein&#10;&#10;Description automatically generated">
            <a:extLst>
              <a:ext uri="{FF2B5EF4-FFF2-40B4-BE49-F238E27FC236}">
                <a16:creationId xmlns:a16="http://schemas.microsoft.com/office/drawing/2014/main" id="{E69E0CD0-D28C-5473-B284-F8A2560546C6}"/>
              </a:ext>
            </a:extLst>
          </p:cNvPr>
          <p:cNvPicPr>
            <a:picLocks noChangeAspect="1"/>
          </p:cNvPicPr>
          <p:nvPr/>
        </p:nvPicPr>
        <p:blipFill>
          <a:blip r:embed="rId2"/>
          <a:stretch>
            <a:fillRect/>
          </a:stretch>
        </p:blipFill>
        <p:spPr>
          <a:xfrm>
            <a:off x="406037" y="642520"/>
            <a:ext cx="5689963" cy="3968747"/>
          </a:xfrm>
          <a:prstGeom prst="rect">
            <a:avLst/>
          </a:prstGeom>
        </p:spPr>
      </p:pic>
      <p:pic>
        <p:nvPicPr>
          <p:cNvPr id="9" name="Picture 8" descr="A close-up of a human eye&#10;&#10;Description automatically generated">
            <a:extLst>
              <a:ext uri="{FF2B5EF4-FFF2-40B4-BE49-F238E27FC236}">
                <a16:creationId xmlns:a16="http://schemas.microsoft.com/office/drawing/2014/main" id="{4AC71B8D-D719-E4C7-41AE-22B9AD625B86}"/>
              </a:ext>
            </a:extLst>
          </p:cNvPr>
          <p:cNvPicPr>
            <a:picLocks noChangeAspect="1"/>
          </p:cNvPicPr>
          <p:nvPr/>
        </p:nvPicPr>
        <p:blipFill>
          <a:blip r:embed="rId3"/>
          <a:stretch>
            <a:fillRect/>
          </a:stretch>
        </p:blipFill>
        <p:spPr>
          <a:xfrm>
            <a:off x="6369162" y="642520"/>
            <a:ext cx="5291665" cy="3968748"/>
          </a:xfrm>
          <a:prstGeom prst="rect">
            <a:avLst/>
          </a:prstGeom>
        </p:spPr>
      </p:pic>
    </p:spTree>
    <p:extLst>
      <p:ext uri="{BB962C8B-B14F-4D97-AF65-F5344CB8AC3E}">
        <p14:creationId xmlns:p14="http://schemas.microsoft.com/office/powerpoint/2010/main" val="1050436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cellphone&#10;&#10;Description automatically generated">
            <a:extLst>
              <a:ext uri="{FF2B5EF4-FFF2-40B4-BE49-F238E27FC236}">
                <a16:creationId xmlns:a16="http://schemas.microsoft.com/office/drawing/2014/main" id="{50CBDDDC-32DF-7B7F-27F8-BB186A257491}"/>
              </a:ext>
            </a:extLst>
          </p:cNvPr>
          <p:cNvPicPr>
            <a:picLocks noChangeAspect="1"/>
          </p:cNvPicPr>
          <p:nvPr/>
        </p:nvPicPr>
        <p:blipFill>
          <a:blip r:embed="rId2"/>
          <a:stretch>
            <a:fillRect/>
          </a:stretch>
        </p:blipFill>
        <p:spPr>
          <a:xfrm>
            <a:off x="225956" y="84952"/>
            <a:ext cx="4518984" cy="3344048"/>
          </a:xfrm>
          <a:prstGeom prst="rect">
            <a:avLst/>
          </a:prstGeom>
        </p:spPr>
      </p:pic>
      <p:pic>
        <p:nvPicPr>
          <p:cNvPr id="5" name="Picture 4" descr="A close-up of a human eye&#10;&#10;Description automatically generated">
            <a:extLst>
              <a:ext uri="{FF2B5EF4-FFF2-40B4-BE49-F238E27FC236}">
                <a16:creationId xmlns:a16="http://schemas.microsoft.com/office/drawing/2014/main" id="{09A172E6-C29A-66F1-36B4-F2E4444C773A}"/>
              </a:ext>
            </a:extLst>
          </p:cNvPr>
          <p:cNvPicPr>
            <a:picLocks noChangeAspect="1"/>
          </p:cNvPicPr>
          <p:nvPr/>
        </p:nvPicPr>
        <p:blipFill>
          <a:blip r:embed="rId3"/>
          <a:stretch>
            <a:fillRect/>
          </a:stretch>
        </p:blipFill>
        <p:spPr>
          <a:xfrm>
            <a:off x="4931862" y="2098446"/>
            <a:ext cx="3992896" cy="3344048"/>
          </a:xfrm>
          <a:prstGeom prst="rect">
            <a:avLst/>
          </a:prstGeom>
        </p:spPr>
      </p:pic>
      <p:pic>
        <p:nvPicPr>
          <p:cNvPr id="2050" name="Picture 2" descr="So You Have Diagnosed MacTel—Now What? | New Retinal Physician">
            <a:extLst>
              <a:ext uri="{FF2B5EF4-FFF2-40B4-BE49-F238E27FC236}">
                <a16:creationId xmlns:a16="http://schemas.microsoft.com/office/drawing/2014/main" id="{55F1052F-CA82-E08E-7DA3-898E511CB6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1680" y="3577965"/>
            <a:ext cx="2898274" cy="313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587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Rectangle 1">
            <a:extLst>
              <a:ext uri="{FF2B5EF4-FFF2-40B4-BE49-F238E27FC236}">
                <a16:creationId xmlns:a16="http://schemas.microsoft.com/office/drawing/2014/main" id="{2E92BC1B-40D4-8A48-BD35-A7A47F88AB78}"/>
              </a:ext>
            </a:extLst>
          </p:cNvPr>
          <p:cNvSpPr/>
          <p:nvPr/>
        </p:nvSpPr>
        <p:spPr>
          <a:xfrm>
            <a:off x="324072" y="209992"/>
            <a:ext cx="3312958" cy="830997"/>
          </a:xfrm>
          <a:prstGeom prst="rect">
            <a:avLst/>
          </a:prstGeom>
        </p:spPr>
        <p:txBody>
          <a:bodyPr wrap="none">
            <a:spAutoFit/>
          </a:bodyPr>
          <a:lstStyle/>
          <a:p>
            <a:r>
              <a:rPr lang="en-US" sz="4800" i="1" dirty="0">
                <a:solidFill>
                  <a:schemeClr val="accent1"/>
                </a:solidFill>
                <a:latin typeface="+mj-lt"/>
              </a:rPr>
              <a:t>OCT: Normal</a:t>
            </a:r>
            <a:endParaRPr lang="en-US" sz="4800" i="1" dirty="0">
              <a:latin typeface="+mj-lt"/>
            </a:endParaRPr>
          </a:p>
        </p:txBody>
      </p:sp>
      <p:sp>
        <p:nvSpPr>
          <p:cNvPr id="6" name="Rectangle 5">
            <a:extLst>
              <a:ext uri="{FF2B5EF4-FFF2-40B4-BE49-F238E27FC236}">
                <a16:creationId xmlns:a16="http://schemas.microsoft.com/office/drawing/2014/main" id="{AC3F82DE-01EC-A742-8D97-A77945E8D631}"/>
              </a:ext>
            </a:extLst>
          </p:cNvPr>
          <p:cNvSpPr/>
          <p:nvPr/>
        </p:nvSpPr>
        <p:spPr>
          <a:xfrm>
            <a:off x="108271" y="6540286"/>
            <a:ext cx="6096000" cy="153888"/>
          </a:xfrm>
          <a:prstGeom prst="rect">
            <a:avLst/>
          </a:prstGeom>
        </p:spPr>
        <p:txBody>
          <a:bodyPr>
            <a:spAutoFit/>
          </a:bodyPr>
          <a:lstStyle/>
          <a:p>
            <a:r>
              <a:rPr lang="en-US" sz="400" dirty="0"/>
              <a:t>https://www-</a:t>
            </a:r>
            <a:r>
              <a:rPr lang="en-US" sz="400" dirty="0" err="1"/>
              <a:t>ncbi</a:t>
            </a:r>
            <a:r>
              <a:rPr lang="en-US" sz="400" dirty="0"/>
              <a:t>-</a:t>
            </a:r>
            <a:r>
              <a:rPr lang="en-US" sz="400" dirty="0" err="1"/>
              <a:t>nlm-nih-gov.ezproxylocal.library.nova.edu</a:t>
            </a:r>
            <a:r>
              <a:rPr lang="en-US" sz="400" dirty="0"/>
              <a:t>/</a:t>
            </a:r>
            <a:r>
              <a:rPr lang="en-US" sz="400" dirty="0" err="1"/>
              <a:t>pmc</a:t>
            </a:r>
            <a:r>
              <a:rPr lang="en-US" sz="400" dirty="0"/>
              <a:t>/articles/PMC5518977/pdf/i1552-5783-58-9-3683.pdf</a:t>
            </a:r>
          </a:p>
        </p:txBody>
      </p:sp>
      <p:pic>
        <p:nvPicPr>
          <p:cNvPr id="4" name="Picture 3" descr="A picture containing sitting, small, laying, lying&#10;&#10;Description automatically generated">
            <a:extLst>
              <a:ext uri="{FF2B5EF4-FFF2-40B4-BE49-F238E27FC236}">
                <a16:creationId xmlns:a16="http://schemas.microsoft.com/office/drawing/2014/main" id="{A34CAA29-1FD9-0443-94A6-47808F48A988}"/>
              </a:ext>
            </a:extLst>
          </p:cNvPr>
          <p:cNvPicPr>
            <a:picLocks noChangeAspect="1"/>
          </p:cNvPicPr>
          <p:nvPr/>
        </p:nvPicPr>
        <p:blipFill>
          <a:blip r:embed="rId3"/>
          <a:stretch>
            <a:fillRect/>
          </a:stretch>
        </p:blipFill>
        <p:spPr>
          <a:xfrm>
            <a:off x="324072" y="3250667"/>
            <a:ext cx="4787900" cy="2209800"/>
          </a:xfrm>
          <a:prstGeom prst="rect">
            <a:avLst/>
          </a:prstGeom>
        </p:spPr>
      </p:pic>
      <p:pic>
        <p:nvPicPr>
          <p:cNvPr id="13" name="Picture 12" descr="A picture containing cat, standing, ball, game&#10;&#10;Description automatically generated">
            <a:extLst>
              <a:ext uri="{FF2B5EF4-FFF2-40B4-BE49-F238E27FC236}">
                <a16:creationId xmlns:a16="http://schemas.microsoft.com/office/drawing/2014/main" id="{AF8539CC-7869-5C45-8F36-4BF07924A513}"/>
              </a:ext>
            </a:extLst>
          </p:cNvPr>
          <p:cNvPicPr>
            <a:picLocks noChangeAspect="1"/>
          </p:cNvPicPr>
          <p:nvPr/>
        </p:nvPicPr>
        <p:blipFill>
          <a:blip r:embed="rId4"/>
          <a:stretch>
            <a:fillRect/>
          </a:stretch>
        </p:blipFill>
        <p:spPr>
          <a:xfrm>
            <a:off x="5374145" y="3230456"/>
            <a:ext cx="4670400" cy="2230011"/>
          </a:xfrm>
          <a:prstGeom prst="rect">
            <a:avLst/>
          </a:prstGeom>
        </p:spPr>
      </p:pic>
      <p:pic>
        <p:nvPicPr>
          <p:cNvPr id="5" name="Picture 4">
            <a:extLst>
              <a:ext uri="{FF2B5EF4-FFF2-40B4-BE49-F238E27FC236}">
                <a16:creationId xmlns:a16="http://schemas.microsoft.com/office/drawing/2014/main" id="{3EEBCDA1-FB9C-D84C-AD33-ED574EEF83E0}"/>
              </a:ext>
            </a:extLst>
          </p:cNvPr>
          <p:cNvPicPr>
            <a:picLocks noChangeAspect="1"/>
          </p:cNvPicPr>
          <p:nvPr/>
        </p:nvPicPr>
        <p:blipFill>
          <a:blip r:embed="rId5"/>
          <a:stretch>
            <a:fillRect/>
          </a:stretch>
        </p:blipFill>
        <p:spPr>
          <a:xfrm>
            <a:off x="446907" y="3326944"/>
            <a:ext cx="632310" cy="463694"/>
          </a:xfrm>
          <a:prstGeom prst="rect">
            <a:avLst/>
          </a:prstGeom>
        </p:spPr>
      </p:pic>
      <p:pic>
        <p:nvPicPr>
          <p:cNvPr id="14" name="Picture 13">
            <a:extLst>
              <a:ext uri="{FF2B5EF4-FFF2-40B4-BE49-F238E27FC236}">
                <a16:creationId xmlns:a16="http://schemas.microsoft.com/office/drawing/2014/main" id="{B728F971-DDB0-BB4E-AD4C-6F763A7DD3C6}"/>
              </a:ext>
            </a:extLst>
          </p:cNvPr>
          <p:cNvPicPr>
            <a:picLocks noChangeAspect="1"/>
          </p:cNvPicPr>
          <p:nvPr/>
        </p:nvPicPr>
        <p:blipFill>
          <a:blip r:embed="rId5"/>
          <a:stretch>
            <a:fillRect/>
          </a:stretch>
        </p:blipFill>
        <p:spPr>
          <a:xfrm>
            <a:off x="5374145" y="3250667"/>
            <a:ext cx="632310" cy="463694"/>
          </a:xfrm>
          <a:prstGeom prst="rect">
            <a:avLst/>
          </a:prstGeom>
        </p:spPr>
      </p:pic>
      <p:sp>
        <p:nvSpPr>
          <p:cNvPr id="3" name="TextBox 2">
            <a:extLst>
              <a:ext uri="{FF2B5EF4-FFF2-40B4-BE49-F238E27FC236}">
                <a16:creationId xmlns:a16="http://schemas.microsoft.com/office/drawing/2014/main" id="{F1E7C4F0-77E2-CE45-8645-414363D33258}"/>
              </a:ext>
            </a:extLst>
          </p:cNvPr>
          <p:cNvSpPr txBox="1"/>
          <p:nvPr/>
        </p:nvSpPr>
        <p:spPr>
          <a:xfrm>
            <a:off x="3370989" y="2670552"/>
            <a:ext cx="3097381" cy="400110"/>
          </a:xfrm>
          <a:prstGeom prst="rect">
            <a:avLst/>
          </a:prstGeom>
          <a:noFill/>
        </p:spPr>
        <p:txBody>
          <a:bodyPr wrap="square" rtlCol="0">
            <a:spAutoFit/>
          </a:bodyPr>
          <a:lstStyle/>
          <a:p>
            <a:r>
              <a:rPr lang="en-US" sz="2000" dirty="0">
                <a:latin typeface="+mj-lt"/>
              </a:rPr>
              <a:t>Muller Cells</a:t>
            </a:r>
          </a:p>
        </p:txBody>
      </p:sp>
      <p:cxnSp>
        <p:nvCxnSpPr>
          <p:cNvPr id="12" name="Straight Arrow Connector 11">
            <a:extLst>
              <a:ext uri="{FF2B5EF4-FFF2-40B4-BE49-F238E27FC236}">
                <a16:creationId xmlns:a16="http://schemas.microsoft.com/office/drawing/2014/main" id="{65256F81-8825-2E4E-8584-98F32ED78A25}"/>
              </a:ext>
            </a:extLst>
          </p:cNvPr>
          <p:cNvCxnSpPr/>
          <p:nvPr/>
        </p:nvCxnSpPr>
        <p:spPr>
          <a:xfrm flipH="1">
            <a:off x="3727048" y="3020296"/>
            <a:ext cx="590309" cy="13670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2595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worm&#10;&#10;Description automatically generated">
            <a:extLst>
              <a:ext uri="{FF2B5EF4-FFF2-40B4-BE49-F238E27FC236}">
                <a16:creationId xmlns:a16="http://schemas.microsoft.com/office/drawing/2014/main" id="{F2C4A77D-DE16-6843-99D5-0E09BB04BF3A}"/>
              </a:ext>
            </a:extLst>
          </p:cNvPr>
          <p:cNvPicPr>
            <a:picLocks noChangeAspect="1"/>
          </p:cNvPicPr>
          <p:nvPr/>
        </p:nvPicPr>
        <p:blipFill>
          <a:blip r:embed="rId2"/>
          <a:stretch>
            <a:fillRect/>
          </a:stretch>
        </p:blipFill>
        <p:spPr>
          <a:xfrm>
            <a:off x="193362" y="327584"/>
            <a:ext cx="6403291" cy="2189631"/>
          </a:xfrm>
          <a:prstGeom prst="rect">
            <a:avLst/>
          </a:prstGeom>
        </p:spPr>
      </p:pic>
      <p:pic>
        <p:nvPicPr>
          <p:cNvPr id="23" name="Picture 22" descr="A picture containing worm, invertebrate&#10;&#10;Description automatically generated">
            <a:extLst>
              <a:ext uri="{FF2B5EF4-FFF2-40B4-BE49-F238E27FC236}">
                <a16:creationId xmlns:a16="http://schemas.microsoft.com/office/drawing/2014/main" id="{DB179CCB-C93A-F446-95E3-0A85109E3E41}"/>
              </a:ext>
            </a:extLst>
          </p:cNvPr>
          <p:cNvPicPr>
            <a:picLocks noChangeAspect="1"/>
          </p:cNvPicPr>
          <p:nvPr/>
        </p:nvPicPr>
        <p:blipFill>
          <a:blip r:embed="rId3"/>
          <a:stretch>
            <a:fillRect/>
          </a:stretch>
        </p:blipFill>
        <p:spPr>
          <a:xfrm>
            <a:off x="193362" y="3598278"/>
            <a:ext cx="6403290" cy="2156722"/>
          </a:xfrm>
          <a:prstGeom prst="rect">
            <a:avLst/>
          </a:prstGeom>
        </p:spPr>
      </p:pic>
      <p:sp>
        <p:nvSpPr>
          <p:cNvPr id="26" name="Rectangle 25">
            <a:extLst>
              <a:ext uri="{FF2B5EF4-FFF2-40B4-BE49-F238E27FC236}">
                <a16:creationId xmlns:a16="http://schemas.microsoft.com/office/drawing/2014/main" id="{BBC30C5D-5A7B-784F-99EF-2CD86E9C6824}"/>
              </a:ext>
            </a:extLst>
          </p:cNvPr>
          <p:cNvSpPr/>
          <p:nvPr/>
        </p:nvSpPr>
        <p:spPr>
          <a:xfrm>
            <a:off x="10666222" y="6671426"/>
            <a:ext cx="1332416" cy="153888"/>
          </a:xfrm>
          <a:prstGeom prst="rect">
            <a:avLst/>
          </a:prstGeom>
        </p:spPr>
        <p:txBody>
          <a:bodyPr wrap="none">
            <a:spAutoFit/>
          </a:bodyPr>
          <a:lstStyle/>
          <a:p>
            <a:r>
              <a:rPr lang="en-US" sz="400" dirty="0"/>
              <a:t>https://</a:t>
            </a:r>
            <a:r>
              <a:rPr lang="en-US" sz="400" dirty="0" err="1"/>
              <a:t>www.nature.com</a:t>
            </a:r>
            <a:r>
              <a:rPr lang="en-US" sz="400" dirty="0"/>
              <a:t>/articles/s41598-020-73803-9</a:t>
            </a:r>
          </a:p>
        </p:txBody>
      </p:sp>
      <p:sp>
        <p:nvSpPr>
          <p:cNvPr id="3" name="TextBox 2">
            <a:extLst>
              <a:ext uri="{FF2B5EF4-FFF2-40B4-BE49-F238E27FC236}">
                <a16:creationId xmlns:a16="http://schemas.microsoft.com/office/drawing/2014/main" id="{832FD5C0-A41D-6943-8771-8138DAC3031F}"/>
              </a:ext>
            </a:extLst>
          </p:cNvPr>
          <p:cNvSpPr txBox="1"/>
          <p:nvPr/>
        </p:nvSpPr>
        <p:spPr>
          <a:xfrm>
            <a:off x="7589055" y="2721114"/>
            <a:ext cx="5461000" cy="707886"/>
          </a:xfrm>
          <a:prstGeom prst="rect">
            <a:avLst/>
          </a:prstGeom>
          <a:noFill/>
        </p:spPr>
        <p:txBody>
          <a:bodyPr wrap="square" rtlCol="0">
            <a:spAutoFit/>
          </a:bodyPr>
          <a:lstStyle/>
          <a:p>
            <a:r>
              <a:rPr lang="en-US" sz="4000" dirty="0">
                <a:latin typeface="+mj-lt"/>
              </a:rPr>
              <a:t>“ILM DRAPE”</a:t>
            </a:r>
          </a:p>
        </p:txBody>
      </p:sp>
      <p:sp>
        <p:nvSpPr>
          <p:cNvPr id="4" name="TextBox 3">
            <a:extLst>
              <a:ext uri="{FF2B5EF4-FFF2-40B4-BE49-F238E27FC236}">
                <a16:creationId xmlns:a16="http://schemas.microsoft.com/office/drawing/2014/main" id="{122DBC23-3ACA-ED40-94E4-6F0E57BD3A2D}"/>
              </a:ext>
            </a:extLst>
          </p:cNvPr>
          <p:cNvSpPr txBox="1"/>
          <p:nvPr/>
        </p:nvSpPr>
        <p:spPr>
          <a:xfrm>
            <a:off x="1156140" y="2890391"/>
            <a:ext cx="4752125" cy="369332"/>
          </a:xfrm>
          <a:prstGeom prst="rect">
            <a:avLst/>
          </a:prstGeom>
          <a:noFill/>
        </p:spPr>
        <p:txBody>
          <a:bodyPr wrap="square" rtlCol="0">
            <a:spAutoFit/>
          </a:bodyPr>
          <a:lstStyle/>
          <a:p>
            <a:r>
              <a:rPr lang="en-US" dirty="0">
                <a:latin typeface="+mj-lt"/>
              </a:rPr>
              <a:t>Hypo-reflective cavities in inner retina</a:t>
            </a:r>
          </a:p>
        </p:txBody>
      </p:sp>
    </p:spTree>
    <p:extLst>
      <p:ext uri="{BB962C8B-B14F-4D97-AF65-F5344CB8AC3E}">
        <p14:creationId xmlns:p14="http://schemas.microsoft.com/office/powerpoint/2010/main" val="3572159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worm, invertebrate&#10;&#10;Description automatically generated">
            <a:extLst>
              <a:ext uri="{FF2B5EF4-FFF2-40B4-BE49-F238E27FC236}">
                <a16:creationId xmlns:a16="http://schemas.microsoft.com/office/drawing/2014/main" id="{36ABD2D9-C510-3A44-A37F-3D63D321494E}"/>
              </a:ext>
            </a:extLst>
          </p:cNvPr>
          <p:cNvPicPr>
            <a:picLocks noChangeAspect="1"/>
          </p:cNvPicPr>
          <p:nvPr/>
        </p:nvPicPr>
        <p:blipFill>
          <a:blip r:embed="rId2"/>
          <a:stretch>
            <a:fillRect/>
          </a:stretch>
        </p:blipFill>
        <p:spPr>
          <a:xfrm>
            <a:off x="260707" y="271707"/>
            <a:ext cx="6152972" cy="2163293"/>
          </a:xfrm>
          <a:prstGeom prst="rect">
            <a:avLst/>
          </a:prstGeom>
        </p:spPr>
      </p:pic>
      <p:sp>
        <p:nvSpPr>
          <p:cNvPr id="5" name="TextBox 4">
            <a:extLst>
              <a:ext uri="{FF2B5EF4-FFF2-40B4-BE49-F238E27FC236}">
                <a16:creationId xmlns:a16="http://schemas.microsoft.com/office/drawing/2014/main" id="{3302F068-88D2-2742-BF5F-E43108A696A7}"/>
              </a:ext>
            </a:extLst>
          </p:cNvPr>
          <p:cNvSpPr txBox="1"/>
          <p:nvPr/>
        </p:nvSpPr>
        <p:spPr>
          <a:xfrm>
            <a:off x="7644802" y="716746"/>
            <a:ext cx="4286491" cy="4524315"/>
          </a:xfrm>
          <a:prstGeom prst="rect">
            <a:avLst/>
          </a:prstGeom>
          <a:noFill/>
        </p:spPr>
        <p:txBody>
          <a:bodyPr wrap="square" rtlCol="0">
            <a:spAutoFit/>
          </a:bodyPr>
          <a:lstStyle/>
          <a:p>
            <a:r>
              <a:rPr lang="en-US" sz="3200" dirty="0">
                <a:latin typeface="+mj-lt"/>
              </a:rPr>
              <a:t>ENLARGEMENT OF ILM DRAPE</a:t>
            </a:r>
          </a:p>
          <a:p>
            <a:endParaRPr lang="en-US" sz="3200" dirty="0">
              <a:latin typeface="+mj-lt"/>
            </a:endParaRPr>
          </a:p>
          <a:p>
            <a:endParaRPr lang="en-US" sz="3200" dirty="0">
              <a:latin typeface="+mj-lt"/>
            </a:endParaRPr>
          </a:p>
          <a:p>
            <a:endParaRPr lang="en-US" sz="3200" dirty="0">
              <a:latin typeface="+mj-lt"/>
            </a:endParaRPr>
          </a:p>
          <a:p>
            <a:endParaRPr lang="en-US" sz="3200" dirty="0">
              <a:latin typeface="+mj-lt"/>
            </a:endParaRPr>
          </a:p>
          <a:p>
            <a:endParaRPr lang="en-US" sz="3200" dirty="0">
              <a:latin typeface="+mj-lt"/>
            </a:endParaRPr>
          </a:p>
          <a:p>
            <a:r>
              <a:rPr lang="en-US" sz="3200" dirty="0">
                <a:latin typeface="+mj-lt"/>
              </a:rPr>
              <a:t>INVOLVEMENT OF OUTER RETINA; IS/OS</a:t>
            </a:r>
          </a:p>
        </p:txBody>
      </p:sp>
      <p:pic>
        <p:nvPicPr>
          <p:cNvPr id="4" name="Picture 3" descr="A close-up of a car&#10;&#10;Description automatically generated with low confidence">
            <a:extLst>
              <a:ext uri="{FF2B5EF4-FFF2-40B4-BE49-F238E27FC236}">
                <a16:creationId xmlns:a16="http://schemas.microsoft.com/office/drawing/2014/main" id="{ABAC7261-6262-A540-9417-E7EC315C39A9}"/>
              </a:ext>
            </a:extLst>
          </p:cNvPr>
          <p:cNvPicPr>
            <a:picLocks noChangeAspect="1"/>
          </p:cNvPicPr>
          <p:nvPr/>
        </p:nvPicPr>
        <p:blipFill>
          <a:blip r:embed="rId3"/>
          <a:stretch>
            <a:fillRect/>
          </a:stretch>
        </p:blipFill>
        <p:spPr>
          <a:xfrm>
            <a:off x="260707" y="3912082"/>
            <a:ext cx="6869298" cy="2184022"/>
          </a:xfrm>
          <a:prstGeom prst="rect">
            <a:avLst/>
          </a:prstGeom>
        </p:spPr>
      </p:pic>
    </p:spTree>
    <p:extLst>
      <p:ext uri="{BB962C8B-B14F-4D97-AF65-F5344CB8AC3E}">
        <p14:creationId xmlns:p14="http://schemas.microsoft.com/office/powerpoint/2010/main" val="2667192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10786FE-873B-2E40-91E1-83223C51092E}"/>
              </a:ext>
            </a:extLst>
          </p:cNvPr>
          <p:cNvSpPr/>
          <p:nvPr/>
        </p:nvSpPr>
        <p:spPr>
          <a:xfrm>
            <a:off x="10479078" y="6692856"/>
            <a:ext cx="1332416" cy="153888"/>
          </a:xfrm>
          <a:prstGeom prst="rect">
            <a:avLst/>
          </a:prstGeom>
        </p:spPr>
        <p:txBody>
          <a:bodyPr wrap="none">
            <a:spAutoFit/>
          </a:bodyPr>
          <a:lstStyle/>
          <a:p>
            <a:r>
              <a:rPr lang="en-US" sz="400" dirty="0"/>
              <a:t>https://</a:t>
            </a:r>
            <a:r>
              <a:rPr lang="en-US" sz="400" dirty="0" err="1"/>
              <a:t>www.nature.com</a:t>
            </a:r>
            <a:r>
              <a:rPr lang="en-US" sz="400" dirty="0"/>
              <a:t>/articles/s41598-020-73803-9</a:t>
            </a:r>
          </a:p>
        </p:txBody>
      </p:sp>
      <p:pic>
        <p:nvPicPr>
          <p:cNvPr id="10" name="Picture 9" descr="A picture containing worm&#10;&#10;Description automatically generated">
            <a:extLst>
              <a:ext uri="{FF2B5EF4-FFF2-40B4-BE49-F238E27FC236}">
                <a16:creationId xmlns:a16="http://schemas.microsoft.com/office/drawing/2014/main" id="{B6FF8484-D7BA-E94D-8058-6F46FB56F493}"/>
              </a:ext>
            </a:extLst>
          </p:cNvPr>
          <p:cNvPicPr>
            <a:picLocks noChangeAspect="1"/>
          </p:cNvPicPr>
          <p:nvPr/>
        </p:nvPicPr>
        <p:blipFill>
          <a:blip r:embed="rId2"/>
          <a:stretch>
            <a:fillRect/>
          </a:stretch>
        </p:blipFill>
        <p:spPr>
          <a:xfrm>
            <a:off x="491455" y="439607"/>
            <a:ext cx="6337117" cy="2167003"/>
          </a:xfrm>
          <a:prstGeom prst="rect">
            <a:avLst/>
          </a:prstGeom>
        </p:spPr>
      </p:pic>
      <p:sp>
        <p:nvSpPr>
          <p:cNvPr id="4" name="TextBox 3">
            <a:extLst>
              <a:ext uri="{FF2B5EF4-FFF2-40B4-BE49-F238E27FC236}">
                <a16:creationId xmlns:a16="http://schemas.microsoft.com/office/drawing/2014/main" id="{E1DD785F-B345-1246-8B50-5867CE40834B}"/>
              </a:ext>
            </a:extLst>
          </p:cNvPr>
          <p:cNvSpPr txBox="1"/>
          <p:nvPr/>
        </p:nvSpPr>
        <p:spPr>
          <a:xfrm>
            <a:off x="6985000" y="674761"/>
            <a:ext cx="5207000" cy="5262979"/>
          </a:xfrm>
          <a:prstGeom prst="rect">
            <a:avLst/>
          </a:prstGeom>
          <a:noFill/>
        </p:spPr>
        <p:txBody>
          <a:bodyPr wrap="square" rtlCol="0">
            <a:spAutoFit/>
          </a:bodyPr>
          <a:lstStyle/>
          <a:p>
            <a:r>
              <a:rPr lang="en-US" sz="2400" dirty="0">
                <a:latin typeface="+mj-lt"/>
              </a:rPr>
              <a:t>CAVITY SPANS TO OUTER RETINA</a:t>
            </a:r>
          </a:p>
          <a:p>
            <a:endParaRPr lang="en-US" sz="2400" dirty="0">
              <a:latin typeface="+mj-lt"/>
            </a:endParaRPr>
          </a:p>
          <a:p>
            <a:endParaRPr lang="en-US" sz="2400" dirty="0">
              <a:latin typeface="+mj-lt"/>
            </a:endParaRPr>
          </a:p>
          <a:p>
            <a:endParaRPr lang="en-US" sz="2400" dirty="0">
              <a:latin typeface="+mj-lt"/>
            </a:endParaRPr>
          </a:p>
          <a:p>
            <a:endParaRPr lang="en-US" sz="2400" dirty="0">
              <a:latin typeface="+mj-lt"/>
            </a:endParaRPr>
          </a:p>
          <a:p>
            <a:endParaRPr lang="en-US" sz="2400" dirty="0">
              <a:latin typeface="+mj-lt"/>
            </a:endParaRPr>
          </a:p>
          <a:p>
            <a:endParaRPr lang="en-US" sz="2400" dirty="0">
              <a:latin typeface="+mj-lt"/>
            </a:endParaRPr>
          </a:p>
          <a:p>
            <a:r>
              <a:rPr lang="en-US" sz="2400" dirty="0">
                <a:latin typeface="+mj-lt"/>
              </a:rPr>
              <a:t>MACULAR HOLE FORMATION</a:t>
            </a:r>
          </a:p>
          <a:p>
            <a:endParaRPr lang="en-US" sz="2400" dirty="0">
              <a:latin typeface="+mj-lt"/>
            </a:endParaRPr>
          </a:p>
          <a:p>
            <a:endParaRPr lang="en-US" sz="2400" dirty="0">
              <a:latin typeface="+mj-lt"/>
            </a:endParaRPr>
          </a:p>
          <a:p>
            <a:endParaRPr lang="en-US" sz="2400" dirty="0">
              <a:latin typeface="+mj-lt"/>
            </a:endParaRPr>
          </a:p>
          <a:p>
            <a:endParaRPr lang="en-US" sz="2400" dirty="0">
              <a:latin typeface="+mj-lt"/>
            </a:endParaRPr>
          </a:p>
          <a:p>
            <a:r>
              <a:rPr lang="en-US" sz="2400" dirty="0">
                <a:latin typeface="+mj-lt"/>
              </a:rPr>
              <a:t>SUBRETINAL NEOVASCULARIZATION</a:t>
            </a:r>
            <a:endParaRPr lang="en-US" sz="2800" dirty="0">
              <a:latin typeface="+mj-lt"/>
            </a:endParaRPr>
          </a:p>
        </p:txBody>
      </p:sp>
      <p:pic>
        <p:nvPicPr>
          <p:cNvPr id="5" name="Picture 4">
            <a:extLst>
              <a:ext uri="{FF2B5EF4-FFF2-40B4-BE49-F238E27FC236}">
                <a16:creationId xmlns:a16="http://schemas.microsoft.com/office/drawing/2014/main" id="{B36A32C2-20DF-8E4B-AB3E-AB4E5927E9B8}"/>
              </a:ext>
            </a:extLst>
          </p:cNvPr>
          <p:cNvPicPr>
            <a:picLocks noChangeAspect="1"/>
          </p:cNvPicPr>
          <p:nvPr/>
        </p:nvPicPr>
        <p:blipFill>
          <a:blip r:embed="rId3"/>
          <a:stretch>
            <a:fillRect/>
          </a:stretch>
        </p:blipFill>
        <p:spPr>
          <a:xfrm>
            <a:off x="491455" y="2841905"/>
            <a:ext cx="6393963" cy="1830242"/>
          </a:xfrm>
          <a:prstGeom prst="rect">
            <a:avLst/>
          </a:prstGeom>
        </p:spPr>
      </p:pic>
      <p:pic>
        <p:nvPicPr>
          <p:cNvPr id="3" name="Picture 2" descr="A person lying down with red lines&#10;&#10;Description automatically generated">
            <a:extLst>
              <a:ext uri="{FF2B5EF4-FFF2-40B4-BE49-F238E27FC236}">
                <a16:creationId xmlns:a16="http://schemas.microsoft.com/office/drawing/2014/main" id="{06ECCE0B-661C-6301-7C36-81053C64588B}"/>
              </a:ext>
            </a:extLst>
          </p:cNvPr>
          <p:cNvPicPr>
            <a:picLocks noChangeAspect="1"/>
          </p:cNvPicPr>
          <p:nvPr/>
        </p:nvPicPr>
        <p:blipFill>
          <a:blip r:embed="rId4"/>
          <a:stretch>
            <a:fillRect/>
          </a:stretch>
        </p:blipFill>
        <p:spPr>
          <a:xfrm>
            <a:off x="1712922" y="4907442"/>
            <a:ext cx="4272240" cy="1785414"/>
          </a:xfrm>
          <a:prstGeom prst="rect">
            <a:avLst/>
          </a:prstGeom>
        </p:spPr>
      </p:pic>
      <p:pic>
        <p:nvPicPr>
          <p:cNvPr id="7" name="Picture 6" descr="A black object with a white spot&#10;&#10;Description automatically generated with medium confidence">
            <a:extLst>
              <a:ext uri="{FF2B5EF4-FFF2-40B4-BE49-F238E27FC236}">
                <a16:creationId xmlns:a16="http://schemas.microsoft.com/office/drawing/2014/main" id="{61D0742E-3617-D372-AC16-5DA48B0D4A21}"/>
              </a:ext>
            </a:extLst>
          </p:cNvPr>
          <p:cNvPicPr>
            <a:picLocks noChangeAspect="1"/>
          </p:cNvPicPr>
          <p:nvPr/>
        </p:nvPicPr>
        <p:blipFill>
          <a:blip r:embed="rId5"/>
          <a:stretch>
            <a:fillRect/>
          </a:stretch>
        </p:blipFill>
        <p:spPr>
          <a:xfrm>
            <a:off x="1712922" y="4911499"/>
            <a:ext cx="668811" cy="491773"/>
          </a:xfrm>
          <a:prstGeom prst="rect">
            <a:avLst/>
          </a:prstGeom>
        </p:spPr>
      </p:pic>
    </p:spTree>
    <p:extLst>
      <p:ext uri="{BB962C8B-B14F-4D97-AF65-F5344CB8AC3E}">
        <p14:creationId xmlns:p14="http://schemas.microsoft.com/office/powerpoint/2010/main" val="2798640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mn-lt"/>
              </a:rPr>
              <a:t>Outer Retinal Disease</a:t>
            </a:r>
          </a:p>
        </p:txBody>
      </p:sp>
    </p:spTree>
    <p:extLst>
      <p:ext uri="{BB962C8B-B14F-4D97-AF65-F5344CB8AC3E}">
        <p14:creationId xmlns:p14="http://schemas.microsoft.com/office/powerpoint/2010/main" val="2154700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F2EA539C-3DC5-8546-B791-0FD43137ABB5}"/>
              </a:ext>
            </a:extLst>
          </p:cNvPr>
          <p:cNvGrpSpPr>
            <a:grpSpLocks/>
          </p:cNvGrpSpPr>
          <p:nvPr/>
        </p:nvGrpSpPr>
        <p:grpSpPr bwMode="auto">
          <a:xfrm>
            <a:off x="2224489" y="413795"/>
            <a:ext cx="7336199" cy="5732362"/>
            <a:chOff x="869" y="720"/>
            <a:chExt cx="4027" cy="3082"/>
          </a:xfrm>
        </p:grpSpPr>
        <p:pic>
          <p:nvPicPr>
            <p:cNvPr id="10" name="Picture 3" descr="RET">
              <a:extLst>
                <a:ext uri="{FF2B5EF4-FFF2-40B4-BE49-F238E27FC236}">
                  <a16:creationId xmlns:a16="http://schemas.microsoft.com/office/drawing/2014/main" id="{68F807B9-7E2A-7947-8C8B-DBBF5BBB9065}"/>
                </a:ext>
              </a:extLst>
            </p:cNvPr>
            <p:cNvPicPr>
              <a:picLocks noChangeAspect="1" noChangeArrowheads="1"/>
            </p:cNvPicPr>
            <p:nvPr/>
          </p:nvPicPr>
          <p:blipFill>
            <a:blip r:embed="rId2">
              <a:lum bright="-6000" contrast="36000"/>
              <a:extLst>
                <a:ext uri="{28A0092B-C50C-407E-A947-70E740481C1C}">
                  <a14:useLocalDpi xmlns:a14="http://schemas.microsoft.com/office/drawing/2010/main" val="0"/>
                </a:ext>
              </a:extLst>
            </a:blip>
            <a:srcRect/>
            <a:stretch>
              <a:fillRect/>
            </a:stretch>
          </p:blipFill>
          <p:spPr bwMode="auto">
            <a:xfrm>
              <a:off x="888" y="720"/>
              <a:ext cx="4008"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a:extLst>
                <a:ext uri="{FF2B5EF4-FFF2-40B4-BE49-F238E27FC236}">
                  <a16:creationId xmlns:a16="http://schemas.microsoft.com/office/drawing/2014/main" id="{3BB142D4-2EA4-4B48-B8EA-A09A7678FB24}"/>
                </a:ext>
              </a:extLst>
            </p:cNvPr>
            <p:cNvSpPr txBox="1">
              <a:spLocks noChangeArrowheads="1"/>
            </p:cNvSpPr>
            <p:nvPr/>
          </p:nvSpPr>
          <p:spPr bwMode="auto">
            <a:xfrm>
              <a:off x="869" y="3552"/>
              <a:ext cx="715" cy="250"/>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2000">
                  <a:solidFill>
                    <a:srgbClr val="010199"/>
                  </a:solidFill>
                  <a:effectLst>
                    <a:outerShdw blurRad="38100" dist="38100" dir="2700000" algn="tl">
                      <a:srgbClr val="000000"/>
                    </a:outerShdw>
                  </a:effectLst>
                  <a:latin typeface="Times New Roman" panose="02020603050405020304" pitchFamily="18" charset="0"/>
                </a:rPr>
                <a:t>Pat Saine</a:t>
              </a:r>
            </a:p>
          </p:txBody>
        </p:sp>
      </p:grpSp>
      <p:sp>
        <p:nvSpPr>
          <p:cNvPr id="2" name="Rectangle 1">
            <a:extLst>
              <a:ext uri="{FF2B5EF4-FFF2-40B4-BE49-F238E27FC236}">
                <a16:creationId xmlns:a16="http://schemas.microsoft.com/office/drawing/2014/main" id="{37212577-4C15-0C46-8336-1D0F1ADC12EE}"/>
              </a:ext>
            </a:extLst>
          </p:cNvPr>
          <p:cNvSpPr/>
          <p:nvPr/>
        </p:nvSpPr>
        <p:spPr>
          <a:xfrm>
            <a:off x="2259102" y="3921819"/>
            <a:ext cx="5931861" cy="2205739"/>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61705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64110E-3B67-7447-9AAE-5D3F5917E9B6}"/>
              </a:ext>
            </a:extLst>
          </p:cNvPr>
          <p:cNvSpPr txBox="1"/>
          <p:nvPr/>
        </p:nvSpPr>
        <p:spPr>
          <a:xfrm>
            <a:off x="7147616" y="5989523"/>
            <a:ext cx="3812147" cy="584775"/>
          </a:xfrm>
          <a:prstGeom prst="rect">
            <a:avLst/>
          </a:prstGeom>
          <a:noFill/>
        </p:spPr>
        <p:txBody>
          <a:bodyPr wrap="square" rtlCol="0">
            <a:spAutoFit/>
          </a:bodyPr>
          <a:lstStyle/>
          <a:p>
            <a:r>
              <a:rPr lang="en-US" sz="3200" dirty="0"/>
              <a:t>Drusen</a:t>
            </a:r>
          </a:p>
        </p:txBody>
      </p:sp>
      <p:pic>
        <p:nvPicPr>
          <p:cNvPr id="5" name="Picture 4">
            <a:extLst>
              <a:ext uri="{FF2B5EF4-FFF2-40B4-BE49-F238E27FC236}">
                <a16:creationId xmlns:a16="http://schemas.microsoft.com/office/drawing/2014/main" id="{6839EE50-BE44-4742-ABF0-84E576E38206}"/>
              </a:ext>
            </a:extLst>
          </p:cNvPr>
          <p:cNvPicPr>
            <a:picLocks noChangeAspect="1"/>
          </p:cNvPicPr>
          <p:nvPr/>
        </p:nvPicPr>
        <p:blipFill>
          <a:blip r:embed="rId2"/>
          <a:stretch>
            <a:fillRect/>
          </a:stretch>
        </p:blipFill>
        <p:spPr>
          <a:xfrm>
            <a:off x="7266885" y="1214295"/>
            <a:ext cx="4368800" cy="2006600"/>
          </a:xfrm>
          <a:prstGeom prst="rect">
            <a:avLst/>
          </a:prstGeom>
        </p:spPr>
      </p:pic>
      <p:sp>
        <p:nvSpPr>
          <p:cNvPr id="6" name="Rectangle 5">
            <a:extLst>
              <a:ext uri="{FF2B5EF4-FFF2-40B4-BE49-F238E27FC236}">
                <a16:creationId xmlns:a16="http://schemas.microsoft.com/office/drawing/2014/main" id="{84220DBF-7BF1-564B-88ED-B415AD5D04C6}"/>
              </a:ext>
            </a:extLst>
          </p:cNvPr>
          <p:cNvSpPr/>
          <p:nvPr/>
        </p:nvSpPr>
        <p:spPr>
          <a:xfrm>
            <a:off x="140929" y="6612714"/>
            <a:ext cx="6096000" cy="184666"/>
          </a:xfrm>
          <a:prstGeom prst="rect">
            <a:avLst/>
          </a:prstGeom>
        </p:spPr>
        <p:txBody>
          <a:bodyPr>
            <a:spAutoFit/>
          </a:bodyPr>
          <a:lstStyle/>
          <a:p>
            <a:r>
              <a:rPr lang="en-US" sz="600" dirty="0"/>
              <a:t>https://</a:t>
            </a:r>
            <a:r>
              <a:rPr lang="en-US" sz="600" dirty="0" err="1"/>
              <a:t>benthamopen.com</a:t>
            </a:r>
            <a:r>
              <a:rPr lang="en-US" sz="600" dirty="0"/>
              <a:t>/FULLTEXT/TOOPHTJ-13-90/FIGURE/F3/</a:t>
            </a:r>
          </a:p>
        </p:txBody>
      </p:sp>
      <p:pic>
        <p:nvPicPr>
          <p:cNvPr id="4" name="Picture 3">
            <a:extLst>
              <a:ext uri="{FF2B5EF4-FFF2-40B4-BE49-F238E27FC236}">
                <a16:creationId xmlns:a16="http://schemas.microsoft.com/office/drawing/2014/main" id="{1CC9FB73-4753-BB41-87B6-80B6D682844E}"/>
              </a:ext>
            </a:extLst>
          </p:cNvPr>
          <p:cNvPicPr>
            <a:picLocks noChangeAspect="1"/>
          </p:cNvPicPr>
          <p:nvPr/>
        </p:nvPicPr>
        <p:blipFill>
          <a:blip r:embed="rId3"/>
          <a:stretch>
            <a:fillRect/>
          </a:stretch>
        </p:blipFill>
        <p:spPr>
          <a:xfrm>
            <a:off x="154181" y="261919"/>
            <a:ext cx="6690581" cy="5480755"/>
          </a:xfrm>
          <a:prstGeom prst="rect">
            <a:avLst/>
          </a:prstGeom>
        </p:spPr>
      </p:pic>
      <p:pic>
        <p:nvPicPr>
          <p:cNvPr id="7" name="Picture 6" descr="A close up of a wave&#10;&#10;Description automatically generated with low confidence">
            <a:extLst>
              <a:ext uri="{FF2B5EF4-FFF2-40B4-BE49-F238E27FC236}">
                <a16:creationId xmlns:a16="http://schemas.microsoft.com/office/drawing/2014/main" id="{4DB835EC-8E01-D84C-8E69-A48BA13637A6}"/>
              </a:ext>
            </a:extLst>
          </p:cNvPr>
          <p:cNvPicPr>
            <a:picLocks noChangeAspect="1"/>
          </p:cNvPicPr>
          <p:nvPr/>
        </p:nvPicPr>
        <p:blipFill>
          <a:blip r:embed="rId4"/>
          <a:stretch>
            <a:fillRect/>
          </a:stretch>
        </p:blipFill>
        <p:spPr>
          <a:xfrm>
            <a:off x="8206622" y="3773453"/>
            <a:ext cx="2646907" cy="1323454"/>
          </a:xfrm>
          <a:prstGeom prst="rect">
            <a:avLst/>
          </a:prstGeom>
        </p:spPr>
      </p:pic>
    </p:spTree>
    <p:extLst>
      <p:ext uri="{BB962C8B-B14F-4D97-AF65-F5344CB8AC3E}">
        <p14:creationId xmlns:p14="http://schemas.microsoft.com/office/powerpoint/2010/main" val="2934107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AA94475A-BD64-AE4A-8725-F9A8F16EA6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descr="A close-up of a planet&#10;&#10;Description automatically generated with low confidence">
            <a:extLst>
              <a:ext uri="{FF2B5EF4-FFF2-40B4-BE49-F238E27FC236}">
                <a16:creationId xmlns:a16="http://schemas.microsoft.com/office/drawing/2014/main" id="{E29BC790-DA1E-204B-B6B2-9D37A7B36367}"/>
              </a:ext>
            </a:extLst>
          </p:cNvPr>
          <p:cNvPicPr>
            <a:picLocks noChangeAspect="1"/>
          </p:cNvPicPr>
          <p:nvPr/>
        </p:nvPicPr>
        <p:blipFill>
          <a:blip r:embed="rId2"/>
          <a:stretch>
            <a:fillRect/>
          </a:stretch>
        </p:blipFill>
        <p:spPr>
          <a:xfrm>
            <a:off x="3048000" y="3938104"/>
            <a:ext cx="6400800" cy="2159000"/>
          </a:xfrm>
          <a:prstGeom prst="rect">
            <a:avLst/>
          </a:prstGeom>
        </p:spPr>
      </p:pic>
      <p:pic>
        <p:nvPicPr>
          <p:cNvPr id="15" name="Picture 14">
            <a:extLst>
              <a:ext uri="{FF2B5EF4-FFF2-40B4-BE49-F238E27FC236}">
                <a16:creationId xmlns:a16="http://schemas.microsoft.com/office/drawing/2014/main" id="{A811649F-C1B9-7147-A325-2155BD018D98}"/>
              </a:ext>
            </a:extLst>
          </p:cNvPr>
          <p:cNvPicPr>
            <a:picLocks noChangeAspect="1"/>
          </p:cNvPicPr>
          <p:nvPr/>
        </p:nvPicPr>
        <p:blipFill>
          <a:blip r:embed="rId3"/>
          <a:stretch>
            <a:fillRect/>
          </a:stretch>
        </p:blipFill>
        <p:spPr>
          <a:xfrm>
            <a:off x="838200" y="419100"/>
            <a:ext cx="6451600" cy="3162300"/>
          </a:xfrm>
          <a:prstGeom prst="rect">
            <a:avLst/>
          </a:prstGeom>
        </p:spPr>
      </p:pic>
      <p:sp>
        <p:nvSpPr>
          <p:cNvPr id="16" name="Rectangle 15">
            <a:extLst>
              <a:ext uri="{FF2B5EF4-FFF2-40B4-BE49-F238E27FC236}">
                <a16:creationId xmlns:a16="http://schemas.microsoft.com/office/drawing/2014/main" id="{8F066BF1-4B05-FA4C-B53D-E441219EB6D4}"/>
              </a:ext>
            </a:extLst>
          </p:cNvPr>
          <p:cNvSpPr/>
          <p:nvPr/>
        </p:nvSpPr>
        <p:spPr>
          <a:xfrm>
            <a:off x="0" y="6651237"/>
            <a:ext cx="6096000" cy="184666"/>
          </a:xfrm>
          <a:prstGeom prst="rect">
            <a:avLst/>
          </a:prstGeom>
        </p:spPr>
        <p:txBody>
          <a:bodyPr>
            <a:spAutoFit/>
          </a:bodyPr>
          <a:lstStyle/>
          <a:p>
            <a:r>
              <a:rPr lang="en-US" sz="600" dirty="0"/>
              <a:t>https://www-</a:t>
            </a:r>
            <a:r>
              <a:rPr lang="en-US" sz="600" dirty="0" err="1"/>
              <a:t>clinicalkey</a:t>
            </a:r>
            <a:r>
              <a:rPr lang="en-US" sz="600" dirty="0"/>
              <a:t>-</a:t>
            </a:r>
            <a:r>
              <a:rPr lang="en-US" sz="600" dirty="0" err="1"/>
              <a:t>com.ezproxylocal.library.nova.edu</a:t>
            </a:r>
            <a:r>
              <a:rPr lang="en-US" sz="600" dirty="0"/>
              <a:t>/#!/content/book/3-s2.0-B9780323461214000091</a:t>
            </a:r>
          </a:p>
        </p:txBody>
      </p:sp>
    </p:spTree>
    <p:extLst>
      <p:ext uri="{BB962C8B-B14F-4D97-AF65-F5344CB8AC3E}">
        <p14:creationId xmlns:p14="http://schemas.microsoft.com/office/powerpoint/2010/main" val="2554925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worm, invertebrate, close&#10;&#10;Description automatically generated">
            <a:extLst>
              <a:ext uri="{FF2B5EF4-FFF2-40B4-BE49-F238E27FC236}">
                <a16:creationId xmlns:a16="http://schemas.microsoft.com/office/drawing/2014/main" id="{3CD1248B-58E5-2A4F-BABA-67B47F91BA5B}"/>
              </a:ext>
            </a:extLst>
          </p:cNvPr>
          <p:cNvPicPr>
            <a:picLocks noChangeAspect="1"/>
          </p:cNvPicPr>
          <p:nvPr/>
        </p:nvPicPr>
        <p:blipFill>
          <a:blip r:embed="rId3"/>
          <a:stretch>
            <a:fillRect/>
          </a:stretch>
        </p:blipFill>
        <p:spPr>
          <a:xfrm>
            <a:off x="809578" y="3589651"/>
            <a:ext cx="7442200" cy="2895600"/>
          </a:xfrm>
          <a:prstGeom prst="rect">
            <a:avLst/>
          </a:prstGeom>
        </p:spPr>
      </p:pic>
      <p:sp>
        <p:nvSpPr>
          <p:cNvPr id="7" name="Rectangle 6">
            <a:extLst>
              <a:ext uri="{FF2B5EF4-FFF2-40B4-BE49-F238E27FC236}">
                <a16:creationId xmlns:a16="http://schemas.microsoft.com/office/drawing/2014/main" id="{82AD2DB5-D0C2-5343-85C4-4828E3FBACA2}"/>
              </a:ext>
            </a:extLst>
          </p:cNvPr>
          <p:cNvSpPr/>
          <p:nvPr/>
        </p:nvSpPr>
        <p:spPr>
          <a:xfrm>
            <a:off x="259310" y="462925"/>
            <a:ext cx="5506059" cy="646331"/>
          </a:xfrm>
          <a:prstGeom prst="rect">
            <a:avLst/>
          </a:prstGeom>
        </p:spPr>
        <p:txBody>
          <a:bodyPr wrap="none">
            <a:spAutoFit/>
          </a:bodyPr>
          <a:lstStyle/>
          <a:p>
            <a:r>
              <a:rPr lang="en-US" sz="3600" dirty="0"/>
              <a:t>Reticular</a:t>
            </a:r>
            <a:r>
              <a:rPr lang="en-US" sz="3600" dirty="0">
                <a:solidFill>
                  <a:srgbClr val="4B43AA"/>
                </a:solidFill>
              </a:rPr>
              <a:t> </a:t>
            </a:r>
            <a:r>
              <a:rPr lang="en-US" sz="3600" dirty="0" err="1"/>
              <a:t>Pseudodrusen</a:t>
            </a:r>
            <a:endParaRPr lang="en-US" sz="3600" dirty="0"/>
          </a:p>
        </p:txBody>
      </p:sp>
      <p:pic>
        <p:nvPicPr>
          <p:cNvPr id="5" name="Picture 4" descr="Graphical user interface&#10;&#10;Description automatically generated">
            <a:extLst>
              <a:ext uri="{FF2B5EF4-FFF2-40B4-BE49-F238E27FC236}">
                <a16:creationId xmlns:a16="http://schemas.microsoft.com/office/drawing/2014/main" id="{393CAE54-8A76-1A48-A4FB-BFFD4A3BD618}"/>
              </a:ext>
            </a:extLst>
          </p:cNvPr>
          <p:cNvPicPr>
            <a:picLocks noChangeAspect="1"/>
          </p:cNvPicPr>
          <p:nvPr/>
        </p:nvPicPr>
        <p:blipFill>
          <a:blip r:embed="rId4"/>
          <a:stretch>
            <a:fillRect/>
          </a:stretch>
        </p:blipFill>
        <p:spPr>
          <a:xfrm>
            <a:off x="9349045" y="324475"/>
            <a:ext cx="2476500" cy="6070600"/>
          </a:xfrm>
          <a:prstGeom prst="rect">
            <a:avLst/>
          </a:prstGeom>
        </p:spPr>
      </p:pic>
      <p:pic>
        <p:nvPicPr>
          <p:cNvPr id="11" name="Picture 10">
            <a:extLst>
              <a:ext uri="{FF2B5EF4-FFF2-40B4-BE49-F238E27FC236}">
                <a16:creationId xmlns:a16="http://schemas.microsoft.com/office/drawing/2014/main" id="{8159B262-A4B0-604E-B292-B6698FC2ABD7}"/>
              </a:ext>
            </a:extLst>
          </p:cNvPr>
          <p:cNvPicPr>
            <a:picLocks noChangeAspect="1"/>
          </p:cNvPicPr>
          <p:nvPr/>
        </p:nvPicPr>
        <p:blipFill>
          <a:blip r:embed="rId5"/>
          <a:stretch>
            <a:fillRect/>
          </a:stretch>
        </p:blipFill>
        <p:spPr>
          <a:xfrm>
            <a:off x="9706301" y="2577291"/>
            <a:ext cx="1727200" cy="596900"/>
          </a:xfrm>
          <a:prstGeom prst="rect">
            <a:avLst/>
          </a:prstGeom>
        </p:spPr>
      </p:pic>
      <p:sp>
        <p:nvSpPr>
          <p:cNvPr id="12" name="Rectangle 11">
            <a:extLst>
              <a:ext uri="{FF2B5EF4-FFF2-40B4-BE49-F238E27FC236}">
                <a16:creationId xmlns:a16="http://schemas.microsoft.com/office/drawing/2014/main" id="{26ACF187-ACD3-9143-926F-F455EC6D64AC}"/>
              </a:ext>
            </a:extLst>
          </p:cNvPr>
          <p:cNvSpPr/>
          <p:nvPr/>
        </p:nvSpPr>
        <p:spPr>
          <a:xfrm>
            <a:off x="-35660" y="6210409"/>
            <a:ext cx="6096000" cy="184666"/>
          </a:xfrm>
          <a:prstGeom prst="rect">
            <a:avLst/>
          </a:prstGeom>
        </p:spPr>
        <p:txBody>
          <a:bodyPr>
            <a:spAutoFit/>
          </a:bodyPr>
          <a:lstStyle/>
          <a:p>
            <a:r>
              <a:rPr lang="en-US" sz="600" dirty="0"/>
              <a:t>https://</a:t>
            </a:r>
            <a:r>
              <a:rPr lang="en-US" sz="600" dirty="0" err="1"/>
              <a:t>www.aaojournal.org</a:t>
            </a:r>
            <a:r>
              <a:rPr lang="en-US" sz="600" dirty="0"/>
              <a:t>/article/S0161-6420(09)00756-8/pdf</a:t>
            </a:r>
          </a:p>
        </p:txBody>
      </p:sp>
      <p:pic>
        <p:nvPicPr>
          <p:cNvPr id="8" name="Picture 7" descr="A close up of a map&#10;&#10;Description automatically generated with medium confidence">
            <a:extLst>
              <a:ext uri="{FF2B5EF4-FFF2-40B4-BE49-F238E27FC236}">
                <a16:creationId xmlns:a16="http://schemas.microsoft.com/office/drawing/2014/main" id="{483147B5-68D7-B940-958C-991F14B5EC02}"/>
              </a:ext>
            </a:extLst>
          </p:cNvPr>
          <p:cNvPicPr>
            <a:picLocks noChangeAspect="1"/>
          </p:cNvPicPr>
          <p:nvPr/>
        </p:nvPicPr>
        <p:blipFill>
          <a:blip r:embed="rId6"/>
          <a:stretch>
            <a:fillRect/>
          </a:stretch>
        </p:blipFill>
        <p:spPr>
          <a:xfrm>
            <a:off x="5946327" y="257803"/>
            <a:ext cx="2692400" cy="2959100"/>
          </a:xfrm>
          <a:prstGeom prst="rect">
            <a:avLst/>
          </a:prstGeom>
        </p:spPr>
      </p:pic>
    </p:spTree>
    <p:extLst>
      <p:ext uri="{BB962C8B-B14F-4D97-AF65-F5344CB8AC3E}">
        <p14:creationId xmlns:p14="http://schemas.microsoft.com/office/powerpoint/2010/main" val="3371467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F45C3B8B-A2D5-F349-A7AC-CDD5AF7260B6}"/>
              </a:ext>
            </a:extLst>
          </p:cNvPr>
          <p:cNvPicPr>
            <a:picLocks noChangeAspect="1"/>
          </p:cNvPicPr>
          <p:nvPr/>
        </p:nvPicPr>
        <p:blipFill>
          <a:blip r:embed="rId2"/>
          <a:stretch>
            <a:fillRect/>
          </a:stretch>
        </p:blipFill>
        <p:spPr>
          <a:xfrm>
            <a:off x="1689100" y="1009650"/>
            <a:ext cx="8813800" cy="4838700"/>
          </a:xfrm>
          <a:prstGeom prst="rect">
            <a:avLst/>
          </a:prstGeom>
        </p:spPr>
      </p:pic>
      <p:sp>
        <p:nvSpPr>
          <p:cNvPr id="7" name="TextBox 6">
            <a:extLst>
              <a:ext uri="{FF2B5EF4-FFF2-40B4-BE49-F238E27FC236}">
                <a16:creationId xmlns:a16="http://schemas.microsoft.com/office/drawing/2014/main" id="{8944367D-38D7-6F42-9F81-EC8E7214B8FE}"/>
              </a:ext>
            </a:extLst>
          </p:cNvPr>
          <p:cNvSpPr txBox="1"/>
          <p:nvPr/>
        </p:nvSpPr>
        <p:spPr>
          <a:xfrm>
            <a:off x="393706" y="240274"/>
            <a:ext cx="9530627" cy="584775"/>
          </a:xfrm>
          <a:prstGeom prst="rect">
            <a:avLst/>
          </a:prstGeom>
          <a:noFill/>
        </p:spPr>
        <p:txBody>
          <a:bodyPr wrap="square" rtlCol="0">
            <a:spAutoFit/>
          </a:bodyPr>
          <a:lstStyle/>
          <a:p>
            <a:r>
              <a:rPr lang="en-US" sz="3200" dirty="0"/>
              <a:t>Pigment Epithelial Detachments</a:t>
            </a:r>
          </a:p>
        </p:txBody>
      </p:sp>
      <p:sp>
        <p:nvSpPr>
          <p:cNvPr id="2" name="TextBox 1">
            <a:extLst>
              <a:ext uri="{FF2B5EF4-FFF2-40B4-BE49-F238E27FC236}">
                <a16:creationId xmlns:a16="http://schemas.microsoft.com/office/drawing/2014/main" id="{A8825B46-E132-A249-972D-9C52E5AFF8F3}"/>
              </a:ext>
            </a:extLst>
          </p:cNvPr>
          <p:cNvSpPr txBox="1"/>
          <p:nvPr/>
        </p:nvSpPr>
        <p:spPr>
          <a:xfrm>
            <a:off x="6319777" y="1180618"/>
            <a:ext cx="2523281" cy="369332"/>
          </a:xfrm>
          <a:prstGeom prst="rect">
            <a:avLst/>
          </a:prstGeom>
          <a:noFill/>
        </p:spPr>
        <p:txBody>
          <a:bodyPr wrap="square" rtlCol="0">
            <a:spAutoFit/>
          </a:bodyPr>
          <a:lstStyle/>
          <a:p>
            <a:r>
              <a:rPr lang="en-US" dirty="0"/>
              <a:t>Serous</a:t>
            </a:r>
          </a:p>
        </p:txBody>
      </p:sp>
      <p:sp>
        <p:nvSpPr>
          <p:cNvPr id="3" name="TextBox 2">
            <a:extLst>
              <a:ext uri="{FF2B5EF4-FFF2-40B4-BE49-F238E27FC236}">
                <a16:creationId xmlns:a16="http://schemas.microsoft.com/office/drawing/2014/main" id="{1C45BC04-2B27-6142-AE85-F9D613E773F1}"/>
              </a:ext>
            </a:extLst>
          </p:cNvPr>
          <p:cNvSpPr txBox="1"/>
          <p:nvPr/>
        </p:nvSpPr>
        <p:spPr>
          <a:xfrm>
            <a:off x="8380071" y="2766349"/>
            <a:ext cx="1932972" cy="369332"/>
          </a:xfrm>
          <a:prstGeom prst="rect">
            <a:avLst/>
          </a:prstGeom>
          <a:noFill/>
        </p:spPr>
        <p:txBody>
          <a:bodyPr wrap="square" rtlCol="0">
            <a:spAutoFit/>
          </a:bodyPr>
          <a:lstStyle/>
          <a:p>
            <a:r>
              <a:rPr lang="en-US" dirty="0">
                <a:latin typeface="+mj-lt"/>
              </a:rPr>
              <a:t>Drusenoid</a:t>
            </a:r>
          </a:p>
        </p:txBody>
      </p:sp>
      <p:sp>
        <p:nvSpPr>
          <p:cNvPr id="5" name="TextBox 4">
            <a:extLst>
              <a:ext uri="{FF2B5EF4-FFF2-40B4-BE49-F238E27FC236}">
                <a16:creationId xmlns:a16="http://schemas.microsoft.com/office/drawing/2014/main" id="{51A95693-71FD-3C47-923A-13BDB62AB904}"/>
              </a:ext>
            </a:extLst>
          </p:cNvPr>
          <p:cNvSpPr txBox="1"/>
          <p:nvPr/>
        </p:nvSpPr>
        <p:spPr>
          <a:xfrm>
            <a:off x="4527630" y="4421529"/>
            <a:ext cx="3136739" cy="369332"/>
          </a:xfrm>
          <a:prstGeom prst="rect">
            <a:avLst/>
          </a:prstGeom>
          <a:noFill/>
        </p:spPr>
        <p:txBody>
          <a:bodyPr wrap="square" rtlCol="0">
            <a:spAutoFit/>
          </a:bodyPr>
          <a:lstStyle/>
          <a:p>
            <a:r>
              <a:rPr lang="en-US" dirty="0"/>
              <a:t>Hemorrhagic</a:t>
            </a:r>
          </a:p>
        </p:txBody>
      </p:sp>
    </p:spTree>
    <p:extLst>
      <p:ext uri="{BB962C8B-B14F-4D97-AF65-F5344CB8AC3E}">
        <p14:creationId xmlns:p14="http://schemas.microsoft.com/office/powerpoint/2010/main" val="36759350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44367D-38D7-6F42-9F81-EC8E7214B8FE}"/>
              </a:ext>
            </a:extLst>
          </p:cNvPr>
          <p:cNvSpPr txBox="1"/>
          <p:nvPr/>
        </p:nvSpPr>
        <p:spPr>
          <a:xfrm>
            <a:off x="327445" y="231089"/>
            <a:ext cx="9530627" cy="584775"/>
          </a:xfrm>
          <a:prstGeom prst="rect">
            <a:avLst/>
          </a:prstGeom>
          <a:noFill/>
        </p:spPr>
        <p:txBody>
          <a:bodyPr wrap="square" rtlCol="0">
            <a:spAutoFit/>
          </a:bodyPr>
          <a:lstStyle/>
          <a:p>
            <a:r>
              <a:rPr lang="en-US" sz="3200" dirty="0">
                <a:latin typeface="+mj-lt"/>
              </a:rPr>
              <a:t>Pigment Epithelial Detachments: What Kind?</a:t>
            </a:r>
          </a:p>
        </p:txBody>
      </p:sp>
      <p:pic>
        <p:nvPicPr>
          <p:cNvPr id="3" name="Picture 2" descr="A picture containing invertebrate, worm, indoor, dark&#10;&#10;Description automatically generated">
            <a:extLst>
              <a:ext uri="{FF2B5EF4-FFF2-40B4-BE49-F238E27FC236}">
                <a16:creationId xmlns:a16="http://schemas.microsoft.com/office/drawing/2014/main" id="{7AB9EF3D-6675-4343-839E-4BDC3BA72C69}"/>
              </a:ext>
            </a:extLst>
          </p:cNvPr>
          <p:cNvPicPr>
            <a:picLocks noChangeAspect="1"/>
          </p:cNvPicPr>
          <p:nvPr/>
        </p:nvPicPr>
        <p:blipFill>
          <a:blip r:embed="rId2"/>
          <a:stretch>
            <a:fillRect/>
          </a:stretch>
        </p:blipFill>
        <p:spPr>
          <a:xfrm>
            <a:off x="476911" y="1619304"/>
            <a:ext cx="10907210" cy="4032240"/>
          </a:xfrm>
          <a:prstGeom prst="rect">
            <a:avLst/>
          </a:prstGeom>
        </p:spPr>
      </p:pic>
    </p:spTree>
    <p:extLst>
      <p:ext uri="{BB962C8B-B14F-4D97-AF65-F5344CB8AC3E}">
        <p14:creationId xmlns:p14="http://schemas.microsoft.com/office/powerpoint/2010/main" val="2391303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379113"/>
            <a:ext cx="8414795" cy="584775"/>
          </a:xfrm>
          <a:prstGeom prst="rect">
            <a:avLst/>
          </a:prstGeom>
          <a:noFill/>
        </p:spPr>
        <p:txBody>
          <a:bodyPr wrap="square" rtlCol="0">
            <a:spAutoFit/>
          </a:bodyPr>
          <a:lstStyle/>
          <a:p>
            <a:r>
              <a:rPr lang="en-US" sz="3200" dirty="0"/>
              <a:t>Central Serous Chorioretinopathy</a:t>
            </a:r>
          </a:p>
        </p:txBody>
      </p:sp>
      <p:pic>
        <p:nvPicPr>
          <p:cNvPr id="1026" name="Picture 2" descr="Central Serous Retinopathy (CSR)">
            <a:extLst>
              <a:ext uri="{FF2B5EF4-FFF2-40B4-BE49-F238E27FC236}">
                <a16:creationId xmlns:a16="http://schemas.microsoft.com/office/drawing/2014/main" id="{11E1EF46-828E-8D49-B1EF-EC60D12F72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00" y="1314450"/>
            <a:ext cx="6350000" cy="42291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F5A463-A44A-A344-B63A-77033E12A7F5}"/>
              </a:ext>
            </a:extLst>
          </p:cNvPr>
          <p:cNvSpPr/>
          <p:nvPr/>
        </p:nvSpPr>
        <p:spPr>
          <a:xfrm>
            <a:off x="243068" y="6576790"/>
            <a:ext cx="6096000" cy="153888"/>
          </a:xfrm>
          <a:prstGeom prst="rect">
            <a:avLst/>
          </a:prstGeom>
        </p:spPr>
        <p:txBody>
          <a:bodyPr>
            <a:spAutoFit/>
          </a:bodyPr>
          <a:lstStyle/>
          <a:p>
            <a:r>
              <a:rPr lang="en-US" sz="400" dirty="0"/>
              <a:t>https://</a:t>
            </a:r>
            <a:r>
              <a:rPr lang="en-US" sz="400" dirty="0" err="1"/>
              <a:t>www.ceenta.com</a:t>
            </a:r>
            <a:r>
              <a:rPr lang="en-US" sz="400" dirty="0"/>
              <a:t>/patient-resources/central-serous-retinopathy</a:t>
            </a:r>
          </a:p>
        </p:txBody>
      </p:sp>
    </p:spTree>
    <p:extLst>
      <p:ext uri="{BB962C8B-B14F-4D97-AF65-F5344CB8AC3E}">
        <p14:creationId xmlns:p14="http://schemas.microsoft.com/office/powerpoint/2010/main" val="29331785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233340"/>
            <a:ext cx="9656582" cy="584775"/>
          </a:xfrm>
          <a:prstGeom prst="rect">
            <a:avLst/>
          </a:prstGeom>
          <a:noFill/>
        </p:spPr>
        <p:txBody>
          <a:bodyPr wrap="square" rtlCol="0">
            <a:spAutoFit/>
          </a:bodyPr>
          <a:lstStyle/>
          <a:p>
            <a:r>
              <a:rPr lang="en-US" sz="3200" dirty="0">
                <a:latin typeface="+mj-lt"/>
              </a:rPr>
              <a:t>Central Serous Chorioretinopathy: Chronic</a:t>
            </a:r>
          </a:p>
        </p:txBody>
      </p:sp>
      <p:pic>
        <p:nvPicPr>
          <p:cNvPr id="3" name="Picture 2" descr="A picture containing dark&#10;&#10;Description automatically generated">
            <a:extLst>
              <a:ext uri="{FF2B5EF4-FFF2-40B4-BE49-F238E27FC236}">
                <a16:creationId xmlns:a16="http://schemas.microsoft.com/office/drawing/2014/main" id="{2028EBBB-00F6-0641-ADE8-73828418861C}"/>
              </a:ext>
            </a:extLst>
          </p:cNvPr>
          <p:cNvPicPr>
            <a:picLocks noChangeAspect="1"/>
          </p:cNvPicPr>
          <p:nvPr/>
        </p:nvPicPr>
        <p:blipFill>
          <a:blip r:embed="rId2"/>
          <a:stretch>
            <a:fillRect/>
          </a:stretch>
        </p:blipFill>
        <p:spPr>
          <a:xfrm>
            <a:off x="2292350" y="1543050"/>
            <a:ext cx="7607300" cy="3771900"/>
          </a:xfrm>
          <a:prstGeom prst="rect">
            <a:avLst/>
          </a:prstGeom>
        </p:spPr>
      </p:pic>
    </p:spTree>
    <p:extLst>
      <p:ext uri="{BB962C8B-B14F-4D97-AF65-F5344CB8AC3E}">
        <p14:creationId xmlns:p14="http://schemas.microsoft.com/office/powerpoint/2010/main" val="27063390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69572" y="256815"/>
            <a:ext cx="10764456" cy="584775"/>
          </a:xfrm>
          <a:prstGeom prst="rect">
            <a:avLst/>
          </a:prstGeom>
          <a:noFill/>
        </p:spPr>
        <p:txBody>
          <a:bodyPr wrap="square" rtlCol="0">
            <a:spAutoFit/>
          </a:bodyPr>
          <a:lstStyle/>
          <a:p>
            <a:r>
              <a:rPr lang="en-US" sz="3200" dirty="0"/>
              <a:t>Central Serous Chorioretinopathy and PED</a:t>
            </a:r>
          </a:p>
        </p:txBody>
      </p:sp>
      <p:sp>
        <p:nvSpPr>
          <p:cNvPr id="6" name="Rectangle 5">
            <a:extLst>
              <a:ext uri="{FF2B5EF4-FFF2-40B4-BE49-F238E27FC236}">
                <a16:creationId xmlns:a16="http://schemas.microsoft.com/office/drawing/2014/main" id="{165D5C84-64B2-2F4D-99EE-68F122907B86}"/>
              </a:ext>
            </a:extLst>
          </p:cNvPr>
          <p:cNvSpPr/>
          <p:nvPr/>
        </p:nvSpPr>
        <p:spPr>
          <a:xfrm>
            <a:off x="366793" y="6576790"/>
            <a:ext cx="6096000" cy="153888"/>
          </a:xfrm>
          <a:prstGeom prst="rect">
            <a:avLst/>
          </a:prstGeom>
        </p:spPr>
        <p:txBody>
          <a:bodyPr>
            <a:spAutoFit/>
          </a:bodyPr>
          <a:lstStyle/>
          <a:p>
            <a:r>
              <a:rPr lang="en-US" sz="400" dirty="0"/>
              <a:t>https://</a:t>
            </a:r>
            <a:r>
              <a:rPr lang="en-US" sz="400" dirty="0" err="1"/>
              <a:t>webeye.ophth.uiowa.edu</a:t>
            </a:r>
            <a:r>
              <a:rPr lang="en-US" sz="400" dirty="0"/>
              <a:t>/</a:t>
            </a:r>
            <a:r>
              <a:rPr lang="en-US" sz="400" dirty="0" err="1"/>
              <a:t>eyeforum</a:t>
            </a:r>
            <a:r>
              <a:rPr lang="en-US" sz="400" dirty="0"/>
              <a:t>/cases/291-central-serous-chorioretinopathy.htm</a:t>
            </a:r>
          </a:p>
        </p:txBody>
      </p:sp>
      <p:pic>
        <p:nvPicPr>
          <p:cNvPr id="4" name="Picture 3" descr="A picture containing worm, invertebrate, indoor, dark&#10;&#10;Description automatically generated">
            <a:extLst>
              <a:ext uri="{FF2B5EF4-FFF2-40B4-BE49-F238E27FC236}">
                <a16:creationId xmlns:a16="http://schemas.microsoft.com/office/drawing/2014/main" id="{A9A7A7EA-11B5-1E4D-B38F-932AF1670846}"/>
              </a:ext>
            </a:extLst>
          </p:cNvPr>
          <p:cNvPicPr>
            <a:picLocks noChangeAspect="1"/>
          </p:cNvPicPr>
          <p:nvPr/>
        </p:nvPicPr>
        <p:blipFill>
          <a:blip r:embed="rId2"/>
          <a:stretch>
            <a:fillRect/>
          </a:stretch>
        </p:blipFill>
        <p:spPr>
          <a:xfrm>
            <a:off x="5353401" y="4098710"/>
            <a:ext cx="4953000" cy="1917700"/>
          </a:xfrm>
          <a:prstGeom prst="rect">
            <a:avLst/>
          </a:prstGeom>
        </p:spPr>
      </p:pic>
      <p:pic>
        <p:nvPicPr>
          <p:cNvPr id="7" name="Picture 6" descr="A close-up of a person's chest&#10;&#10;Description automatically generated with low confidence">
            <a:extLst>
              <a:ext uri="{FF2B5EF4-FFF2-40B4-BE49-F238E27FC236}">
                <a16:creationId xmlns:a16="http://schemas.microsoft.com/office/drawing/2014/main" id="{D05E539B-484F-A1BD-3DC8-311DAEA40DB3}"/>
              </a:ext>
            </a:extLst>
          </p:cNvPr>
          <p:cNvPicPr>
            <a:picLocks noChangeAspect="1"/>
          </p:cNvPicPr>
          <p:nvPr/>
        </p:nvPicPr>
        <p:blipFill>
          <a:blip r:embed="rId3"/>
          <a:stretch>
            <a:fillRect/>
          </a:stretch>
        </p:blipFill>
        <p:spPr>
          <a:xfrm>
            <a:off x="1086678" y="1086088"/>
            <a:ext cx="5575300" cy="1943100"/>
          </a:xfrm>
          <a:prstGeom prst="rect">
            <a:avLst/>
          </a:prstGeom>
        </p:spPr>
      </p:pic>
    </p:spTree>
    <p:extLst>
      <p:ext uri="{BB962C8B-B14F-4D97-AF65-F5344CB8AC3E}">
        <p14:creationId xmlns:p14="http://schemas.microsoft.com/office/powerpoint/2010/main" val="1461332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44367D-38D7-6F42-9F81-EC8E7214B8FE}"/>
              </a:ext>
            </a:extLst>
          </p:cNvPr>
          <p:cNvSpPr txBox="1"/>
          <p:nvPr/>
        </p:nvSpPr>
        <p:spPr>
          <a:xfrm>
            <a:off x="340697" y="270846"/>
            <a:ext cx="9530627" cy="584775"/>
          </a:xfrm>
          <a:prstGeom prst="rect">
            <a:avLst/>
          </a:prstGeom>
          <a:noFill/>
        </p:spPr>
        <p:txBody>
          <a:bodyPr wrap="square" rtlCol="0">
            <a:spAutoFit/>
          </a:bodyPr>
          <a:lstStyle/>
          <a:p>
            <a:r>
              <a:rPr lang="en-US" sz="3200" dirty="0"/>
              <a:t>Age Related Macular Degeneration</a:t>
            </a:r>
          </a:p>
        </p:txBody>
      </p:sp>
      <p:pic>
        <p:nvPicPr>
          <p:cNvPr id="5" name="Picture 4" descr="Graphical user interface, application&#10;&#10;Description automatically generated">
            <a:extLst>
              <a:ext uri="{FF2B5EF4-FFF2-40B4-BE49-F238E27FC236}">
                <a16:creationId xmlns:a16="http://schemas.microsoft.com/office/drawing/2014/main" id="{BCEB13B6-4E51-0341-9F6F-831B3A2DF74B}"/>
              </a:ext>
            </a:extLst>
          </p:cNvPr>
          <p:cNvPicPr>
            <a:picLocks noChangeAspect="1"/>
          </p:cNvPicPr>
          <p:nvPr/>
        </p:nvPicPr>
        <p:blipFill>
          <a:blip r:embed="rId2"/>
          <a:stretch>
            <a:fillRect/>
          </a:stretch>
        </p:blipFill>
        <p:spPr>
          <a:xfrm>
            <a:off x="965200" y="1530350"/>
            <a:ext cx="10261600" cy="3797300"/>
          </a:xfrm>
          <a:prstGeom prst="rect">
            <a:avLst/>
          </a:prstGeom>
        </p:spPr>
      </p:pic>
    </p:spTree>
    <p:extLst>
      <p:ext uri="{BB962C8B-B14F-4D97-AF65-F5344CB8AC3E}">
        <p14:creationId xmlns:p14="http://schemas.microsoft.com/office/powerpoint/2010/main" val="36335824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worm, invertebrate&#10;&#10;Description automatically generated">
            <a:extLst>
              <a:ext uri="{FF2B5EF4-FFF2-40B4-BE49-F238E27FC236}">
                <a16:creationId xmlns:a16="http://schemas.microsoft.com/office/drawing/2014/main" id="{C3164164-8971-3019-0113-BC8AF7D98314}"/>
              </a:ext>
            </a:extLst>
          </p:cNvPr>
          <p:cNvPicPr>
            <a:picLocks noChangeAspect="1"/>
          </p:cNvPicPr>
          <p:nvPr/>
        </p:nvPicPr>
        <p:blipFill>
          <a:blip r:embed="rId2"/>
          <a:stretch>
            <a:fillRect/>
          </a:stretch>
        </p:blipFill>
        <p:spPr>
          <a:xfrm>
            <a:off x="442173" y="1417983"/>
            <a:ext cx="11307653" cy="3344517"/>
          </a:xfrm>
          <a:prstGeom prst="rect">
            <a:avLst/>
          </a:prstGeom>
        </p:spPr>
      </p:pic>
      <p:sp>
        <p:nvSpPr>
          <p:cNvPr id="4" name="TextBox 3">
            <a:extLst>
              <a:ext uri="{FF2B5EF4-FFF2-40B4-BE49-F238E27FC236}">
                <a16:creationId xmlns:a16="http://schemas.microsoft.com/office/drawing/2014/main" id="{CD36EFA6-042C-8715-AA57-7C3FD51538A5}"/>
              </a:ext>
            </a:extLst>
          </p:cNvPr>
          <p:cNvSpPr txBox="1"/>
          <p:nvPr/>
        </p:nvSpPr>
        <p:spPr>
          <a:xfrm>
            <a:off x="198783" y="6573078"/>
            <a:ext cx="2676939" cy="153888"/>
          </a:xfrm>
          <a:prstGeom prst="rect">
            <a:avLst/>
          </a:prstGeom>
          <a:noFill/>
        </p:spPr>
        <p:txBody>
          <a:bodyPr wrap="square" rtlCol="0">
            <a:spAutoFit/>
          </a:bodyPr>
          <a:lstStyle/>
          <a:p>
            <a:r>
              <a:rPr lang="en-US" sz="400" dirty="0"/>
              <a:t>Adil </a:t>
            </a:r>
            <a:r>
              <a:rPr lang="en-US" sz="400" dirty="0" err="1"/>
              <a:t>Maftouhi</a:t>
            </a:r>
            <a:endParaRPr lang="en-US" sz="400" dirty="0"/>
          </a:p>
        </p:txBody>
      </p:sp>
    </p:spTree>
    <p:extLst>
      <p:ext uri="{BB962C8B-B14F-4D97-AF65-F5344CB8AC3E}">
        <p14:creationId xmlns:p14="http://schemas.microsoft.com/office/powerpoint/2010/main" val="1756085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225297-AC22-34DA-4076-2FA4EDEBB855}"/>
              </a:ext>
            </a:extLst>
          </p:cNvPr>
          <p:cNvSpPr txBox="1"/>
          <p:nvPr/>
        </p:nvSpPr>
        <p:spPr>
          <a:xfrm>
            <a:off x="9164487" y="3475907"/>
            <a:ext cx="3584478" cy="830997"/>
          </a:xfrm>
          <a:prstGeom prst="rect">
            <a:avLst/>
          </a:prstGeom>
          <a:noFill/>
        </p:spPr>
        <p:txBody>
          <a:bodyPr wrap="square" rtlCol="0">
            <a:spAutoFit/>
          </a:bodyPr>
          <a:lstStyle/>
          <a:p>
            <a:r>
              <a:rPr lang="en-US" sz="2400" dirty="0">
                <a:latin typeface="Playfair Display" pitchFamily="2" charset="77"/>
              </a:rPr>
              <a:t>Occult:</a:t>
            </a:r>
          </a:p>
          <a:p>
            <a:r>
              <a:rPr lang="en-US" sz="2400" dirty="0">
                <a:latin typeface="Playfair Display" pitchFamily="2" charset="77"/>
              </a:rPr>
              <a:t>Under the RPE</a:t>
            </a:r>
          </a:p>
        </p:txBody>
      </p:sp>
      <p:pic>
        <p:nvPicPr>
          <p:cNvPr id="6" name="Picture 5" descr="A close-up of a mountain&#10;&#10;Description automatically generated with low confidence">
            <a:extLst>
              <a:ext uri="{FF2B5EF4-FFF2-40B4-BE49-F238E27FC236}">
                <a16:creationId xmlns:a16="http://schemas.microsoft.com/office/drawing/2014/main" id="{7C3A43D4-E5C5-B324-CB33-2FE79BB9056B}"/>
              </a:ext>
            </a:extLst>
          </p:cNvPr>
          <p:cNvPicPr>
            <a:picLocks noChangeAspect="1"/>
          </p:cNvPicPr>
          <p:nvPr/>
        </p:nvPicPr>
        <p:blipFill>
          <a:blip r:embed="rId2"/>
          <a:stretch>
            <a:fillRect/>
          </a:stretch>
        </p:blipFill>
        <p:spPr>
          <a:xfrm>
            <a:off x="1374937" y="164233"/>
            <a:ext cx="8924303" cy="3287092"/>
          </a:xfrm>
          <a:prstGeom prst="rect">
            <a:avLst/>
          </a:prstGeom>
        </p:spPr>
      </p:pic>
    </p:spTree>
    <p:extLst>
      <p:ext uri="{BB962C8B-B14F-4D97-AF65-F5344CB8AC3E}">
        <p14:creationId xmlns:p14="http://schemas.microsoft.com/office/powerpoint/2010/main" val="40609192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44367D-38D7-6F42-9F81-EC8E7214B8FE}"/>
              </a:ext>
            </a:extLst>
          </p:cNvPr>
          <p:cNvSpPr txBox="1"/>
          <p:nvPr/>
        </p:nvSpPr>
        <p:spPr>
          <a:xfrm>
            <a:off x="300941" y="111820"/>
            <a:ext cx="9530627" cy="584775"/>
          </a:xfrm>
          <a:prstGeom prst="rect">
            <a:avLst/>
          </a:prstGeom>
          <a:noFill/>
        </p:spPr>
        <p:txBody>
          <a:bodyPr wrap="square" rtlCol="0">
            <a:spAutoFit/>
          </a:bodyPr>
          <a:lstStyle/>
          <a:p>
            <a:r>
              <a:rPr lang="en-US" sz="3200" dirty="0">
                <a:latin typeface="American Typewriter" panose="02090604020004020304" pitchFamily="18" charset="77"/>
              </a:rPr>
              <a:t>Age Related Macular Degeneration</a:t>
            </a:r>
          </a:p>
        </p:txBody>
      </p:sp>
      <p:pic>
        <p:nvPicPr>
          <p:cNvPr id="3" name="Picture 2" descr="A picture containing text&#10;&#10;Description automatically generated">
            <a:extLst>
              <a:ext uri="{FF2B5EF4-FFF2-40B4-BE49-F238E27FC236}">
                <a16:creationId xmlns:a16="http://schemas.microsoft.com/office/drawing/2014/main" id="{CFB755F7-C9DF-914D-AFF4-CEEA00F79B2D}"/>
              </a:ext>
            </a:extLst>
          </p:cNvPr>
          <p:cNvPicPr>
            <a:picLocks noChangeAspect="1"/>
          </p:cNvPicPr>
          <p:nvPr/>
        </p:nvPicPr>
        <p:blipFill>
          <a:blip r:embed="rId2"/>
          <a:stretch>
            <a:fillRect/>
          </a:stretch>
        </p:blipFill>
        <p:spPr>
          <a:xfrm>
            <a:off x="1164783" y="988269"/>
            <a:ext cx="9283700" cy="5321300"/>
          </a:xfrm>
          <a:prstGeom prst="rect">
            <a:avLst/>
          </a:prstGeom>
        </p:spPr>
      </p:pic>
    </p:spTree>
    <p:extLst>
      <p:ext uri="{BB962C8B-B14F-4D97-AF65-F5344CB8AC3E}">
        <p14:creationId xmlns:p14="http://schemas.microsoft.com/office/powerpoint/2010/main" val="2924830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44367D-38D7-6F42-9F81-EC8E7214B8FE}"/>
              </a:ext>
            </a:extLst>
          </p:cNvPr>
          <p:cNvSpPr txBox="1"/>
          <p:nvPr/>
        </p:nvSpPr>
        <p:spPr>
          <a:xfrm>
            <a:off x="300941" y="111820"/>
            <a:ext cx="9530627" cy="584775"/>
          </a:xfrm>
          <a:prstGeom prst="rect">
            <a:avLst/>
          </a:prstGeom>
          <a:noFill/>
        </p:spPr>
        <p:txBody>
          <a:bodyPr wrap="square" rtlCol="0">
            <a:spAutoFit/>
          </a:bodyPr>
          <a:lstStyle/>
          <a:p>
            <a:r>
              <a:rPr lang="en-US" sz="3200" dirty="0">
                <a:latin typeface="American Typewriter" panose="02090604020004020304" pitchFamily="18" charset="77"/>
              </a:rPr>
              <a:t>Age Related Macular Degeneration</a:t>
            </a:r>
          </a:p>
        </p:txBody>
      </p:sp>
      <p:pic>
        <p:nvPicPr>
          <p:cNvPr id="3" name="Picture 2" descr="A picture containing invertebrate, worm, indoor&#10;&#10;Description automatically generated">
            <a:extLst>
              <a:ext uri="{FF2B5EF4-FFF2-40B4-BE49-F238E27FC236}">
                <a16:creationId xmlns:a16="http://schemas.microsoft.com/office/drawing/2014/main" id="{935F8EFD-84B3-374F-B691-B08DF5A44CA1}"/>
              </a:ext>
            </a:extLst>
          </p:cNvPr>
          <p:cNvPicPr>
            <a:picLocks noChangeAspect="1"/>
          </p:cNvPicPr>
          <p:nvPr/>
        </p:nvPicPr>
        <p:blipFill>
          <a:blip r:embed="rId2"/>
          <a:stretch>
            <a:fillRect/>
          </a:stretch>
        </p:blipFill>
        <p:spPr>
          <a:xfrm>
            <a:off x="150470" y="1586420"/>
            <a:ext cx="11891059" cy="3875848"/>
          </a:xfrm>
          <a:prstGeom prst="rect">
            <a:avLst/>
          </a:prstGeom>
        </p:spPr>
      </p:pic>
    </p:spTree>
    <p:extLst>
      <p:ext uri="{BB962C8B-B14F-4D97-AF65-F5344CB8AC3E}">
        <p14:creationId xmlns:p14="http://schemas.microsoft.com/office/powerpoint/2010/main" val="12323963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44367D-38D7-6F42-9F81-EC8E7214B8FE}"/>
              </a:ext>
            </a:extLst>
          </p:cNvPr>
          <p:cNvSpPr txBox="1"/>
          <p:nvPr/>
        </p:nvSpPr>
        <p:spPr>
          <a:xfrm>
            <a:off x="300941" y="111820"/>
            <a:ext cx="9530627" cy="584775"/>
          </a:xfrm>
          <a:prstGeom prst="rect">
            <a:avLst/>
          </a:prstGeom>
          <a:noFill/>
        </p:spPr>
        <p:txBody>
          <a:bodyPr wrap="square" rtlCol="0">
            <a:spAutoFit/>
          </a:bodyPr>
          <a:lstStyle/>
          <a:p>
            <a:r>
              <a:rPr lang="en-US" sz="3200" dirty="0">
                <a:latin typeface="American Typewriter" panose="02090604020004020304" pitchFamily="18" charset="77"/>
              </a:rPr>
              <a:t>Age Related Macular Degeneration</a:t>
            </a:r>
          </a:p>
        </p:txBody>
      </p:sp>
      <p:pic>
        <p:nvPicPr>
          <p:cNvPr id="4" name="Picture 3" descr="A picture containing reptile, crocodilian reptile&#10;&#10;Description automatically generated">
            <a:extLst>
              <a:ext uri="{FF2B5EF4-FFF2-40B4-BE49-F238E27FC236}">
                <a16:creationId xmlns:a16="http://schemas.microsoft.com/office/drawing/2014/main" id="{460FA5FF-5846-2147-B226-DAD6B36BC17F}"/>
              </a:ext>
            </a:extLst>
          </p:cNvPr>
          <p:cNvPicPr>
            <a:picLocks noChangeAspect="1"/>
          </p:cNvPicPr>
          <p:nvPr/>
        </p:nvPicPr>
        <p:blipFill>
          <a:blip r:embed="rId2"/>
          <a:stretch>
            <a:fillRect/>
          </a:stretch>
        </p:blipFill>
        <p:spPr>
          <a:xfrm>
            <a:off x="0" y="1270824"/>
            <a:ext cx="12192000" cy="4316352"/>
          </a:xfrm>
          <a:prstGeom prst="rect">
            <a:avLst/>
          </a:prstGeom>
        </p:spPr>
      </p:pic>
    </p:spTree>
    <p:extLst>
      <p:ext uri="{BB962C8B-B14F-4D97-AF65-F5344CB8AC3E}">
        <p14:creationId xmlns:p14="http://schemas.microsoft.com/office/powerpoint/2010/main" val="8245400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225297-AC22-34DA-4076-2FA4EDEBB855}"/>
              </a:ext>
            </a:extLst>
          </p:cNvPr>
          <p:cNvSpPr txBox="1"/>
          <p:nvPr/>
        </p:nvSpPr>
        <p:spPr>
          <a:xfrm>
            <a:off x="9254669" y="3429000"/>
            <a:ext cx="3171296" cy="830997"/>
          </a:xfrm>
          <a:prstGeom prst="rect">
            <a:avLst/>
          </a:prstGeom>
          <a:noFill/>
        </p:spPr>
        <p:txBody>
          <a:bodyPr wrap="square" rtlCol="0">
            <a:spAutoFit/>
          </a:bodyPr>
          <a:lstStyle/>
          <a:p>
            <a:r>
              <a:rPr lang="en-US" sz="2400" dirty="0">
                <a:latin typeface="Playfair Display" pitchFamily="2" charset="77"/>
              </a:rPr>
              <a:t>Classic:</a:t>
            </a:r>
          </a:p>
          <a:p>
            <a:r>
              <a:rPr lang="en-US" sz="2400" dirty="0">
                <a:latin typeface="Playfair Display" pitchFamily="2" charset="77"/>
              </a:rPr>
              <a:t>Above the RPE</a:t>
            </a:r>
          </a:p>
        </p:txBody>
      </p:sp>
      <p:pic>
        <p:nvPicPr>
          <p:cNvPr id="7" name="Picture 6" descr="A picture containing invertebrate, monochrome, black and white&#10;&#10;Description automatically generated">
            <a:extLst>
              <a:ext uri="{FF2B5EF4-FFF2-40B4-BE49-F238E27FC236}">
                <a16:creationId xmlns:a16="http://schemas.microsoft.com/office/drawing/2014/main" id="{ED57CCBB-1B3E-CB75-1F92-4149D5BCE1C4}"/>
              </a:ext>
            </a:extLst>
          </p:cNvPr>
          <p:cNvPicPr>
            <a:picLocks noChangeAspect="1"/>
          </p:cNvPicPr>
          <p:nvPr/>
        </p:nvPicPr>
        <p:blipFill>
          <a:blip r:embed="rId2"/>
          <a:stretch>
            <a:fillRect/>
          </a:stretch>
        </p:blipFill>
        <p:spPr>
          <a:xfrm>
            <a:off x="3228738" y="1785057"/>
            <a:ext cx="4907997" cy="2997699"/>
          </a:xfrm>
          <a:prstGeom prst="rect">
            <a:avLst/>
          </a:prstGeom>
        </p:spPr>
      </p:pic>
      <p:sp>
        <p:nvSpPr>
          <p:cNvPr id="10" name="Down Arrow 9">
            <a:extLst>
              <a:ext uri="{FF2B5EF4-FFF2-40B4-BE49-F238E27FC236}">
                <a16:creationId xmlns:a16="http://schemas.microsoft.com/office/drawing/2014/main" id="{20BCC71B-E1DA-C1AA-69A0-03BC211437CD}"/>
              </a:ext>
            </a:extLst>
          </p:cNvPr>
          <p:cNvSpPr/>
          <p:nvPr/>
        </p:nvSpPr>
        <p:spPr>
          <a:xfrm rot="13207061">
            <a:off x="5794550" y="3841679"/>
            <a:ext cx="602900" cy="7945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516596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44367D-38D7-6F42-9F81-EC8E7214B8FE}"/>
              </a:ext>
            </a:extLst>
          </p:cNvPr>
          <p:cNvSpPr txBox="1"/>
          <p:nvPr/>
        </p:nvSpPr>
        <p:spPr>
          <a:xfrm>
            <a:off x="300941" y="111820"/>
            <a:ext cx="9530627" cy="584775"/>
          </a:xfrm>
          <a:prstGeom prst="rect">
            <a:avLst/>
          </a:prstGeom>
          <a:noFill/>
        </p:spPr>
        <p:txBody>
          <a:bodyPr wrap="square" rtlCol="0">
            <a:spAutoFit/>
          </a:bodyPr>
          <a:lstStyle/>
          <a:p>
            <a:r>
              <a:rPr lang="en-US" sz="3200" dirty="0">
                <a:latin typeface="American Typewriter" panose="02090604020004020304" pitchFamily="18" charset="77"/>
              </a:rPr>
              <a:t>Geographic Atrophy</a:t>
            </a:r>
          </a:p>
        </p:txBody>
      </p:sp>
      <p:sp>
        <p:nvSpPr>
          <p:cNvPr id="4" name="Rectangle 3">
            <a:extLst>
              <a:ext uri="{FF2B5EF4-FFF2-40B4-BE49-F238E27FC236}">
                <a16:creationId xmlns:a16="http://schemas.microsoft.com/office/drawing/2014/main" id="{B0912D4B-C1D2-BC40-98D1-494B1EFA153F}"/>
              </a:ext>
            </a:extLst>
          </p:cNvPr>
          <p:cNvSpPr/>
          <p:nvPr/>
        </p:nvSpPr>
        <p:spPr>
          <a:xfrm>
            <a:off x="142737" y="6592292"/>
            <a:ext cx="6096000" cy="153888"/>
          </a:xfrm>
          <a:prstGeom prst="rect">
            <a:avLst/>
          </a:prstGeom>
        </p:spPr>
        <p:txBody>
          <a:bodyPr>
            <a:spAutoFit/>
          </a:bodyPr>
          <a:lstStyle/>
          <a:p>
            <a:r>
              <a:rPr lang="en-US" sz="400" dirty="0"/>
              <a:t>https://www-</a:t>
            </a:r>
            <a:r>
              <a:rPr lang="en-US" sz="400" dirty="0" err="1"/>
              <a:t>clinicalkey</a:t>
            </a:r>
            <a:r>
              <a:rPr lang="en-US" sz="400" dirty="0"/>
              <a:t>-</a:t>
            </a:r>
            <a:r>
              <a:rPr lang="en-US" sz="400" dirty="0" err="1"/>
              <a:t>com.ezproxylocal.library.nova.edu</a:t>
            </a:r>
            <a:r>
              <a:rPr lang="en-US" sz="400" dirty="0"/>
              <a:t>/#!/content/book/3-s2.0-B9780323461214000108</a:t>
            </a:r>
          </a:p>
        </p:txBody>
      </p:sp>
      <p:pic>
        <p:nvPicPr>
          <p:cNvPr id="5" name="Picture 4" descr="A close-up of a fetus&#10;&#10;Description automatically generated with low confidence">
            <a:extLst>
              <a:ext uri="{FF2B5EF4-FFF2-40B4-BE49-F238E27FC236}">
                <a16:creationId xmlns:a16="http://schemas.microsoft.com/office/drawing/2014/main" id="{C648152F-BBCF-DE4E-92B8-B8C0A8E23903}"/>
              </a:ext>
            </a:extLst>
          </p:cNvPr>
          <p:cNvPicPr>
            <a:picLocks noChangeAspect="1"/>
          </p:cNvPicPr>
          <p:nvPr/>
        </p:nvPicPr>
        <p:blipFill>
          <a:blip r:embed="rId2"/>
          <a:stretch>
            <a:fillRect/>
          </a:stretch>
        </p:blipFill>
        <p:spPr>
          <a:xfrm>
            <a:off x="142737" y="808405"/>
            <a:ext cx="4432300" cy="3771900"/>
          </a:xfrm>
          <a:prstGeom prst="rect">
            <a:avLst/>
          </a:prstGeom>
        </p:spPr>
      </p:pic>
      <p:pic>
        <p:nvPicPr>
          <p:cNvPr id="8" name="Picture 7" descr="A screenshot of a video game&#10;&#10;Description automatically generated with medium confidence">
            <a:extLst>
              <a:ext uri="{FF2B5EF4-FFF2-40B4-BE49-F238E27FC236}">
                <a16:creationId xmlns:a16="http://schemas.microsoft.com/office/drawing/2014/main" id="{A6349EF4-F125-0A4D-9828-87C8A0203E6E}"/>
              </a:ext>
            </a:extLst>
          </p:cNvPr>
          <p:cNvPicPr>
            <a:picLocks noChangeAspect="1"/>
          </p:cNvPicPr>
          <p:nvPr/>
        </p:nvPicPr>
        <p:blipFill>
          <a:blip r:embed="rId3"/>
          <a:stretch>
            <a:fillRect/>
          </a:stretch>
        </p:blipFill>
        <p:spPr>
          <a:xfrm>
            <a:off x="4973431" y="3310559"/>
            <a:ext cx="6529456" cy="3190106"/>
          </a:xfrm>
          <a:prstGeom prst="rect">
            <a:avLst/>
          </a:prstGeom>
        </p:spPr>
      </p:pic>
    </p:spTree>
    <p:extLst>
      <p:ext uri="{BB962C8B-B14F-4D97-AF65-F5344CB8AC3E}">
        <p14:creationId xmlns:p14="http://schemas.microsoft.com/office/powerpoint/2010/main" val="3223756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46089AD-CC13-3646-B199-1C8462150511}"/>
              </a:ext>
            </a:extLst>
          </p:cNvPr>
          <p:cNvPicPr>
            <a:picLocks noChangeAspect="1"/>
          </p:cNvPicPr>
          <p:nvPr/>
        </p:nvPicPr>
        <p:blipFill>
          <a:blip r:embed="rId2"/>
          <a:stretch>
            <a:fillRect/>
          </a:stretch>
        </p:blipFill>
        <p:spPr>
          <a:xfrm>
            <a:off x="4422780" y="3330575"/>
            <a:ext cx="7327900" cy="3162300"/>
          </a:xfrm>
          <a:prstGeom prst="rect">
            <a:avLst/>
          </a:prstGeom>
        </p:spPr>
      </p:pic>
      <p:sp>
        <p:nvSpPr>
          <p:cNvPr id="13" name="Rectangle 12">
            <a:extLst>
              <a:ext uri="{FF2B5EF4-FFF2-40B4-BE49-F238E27FC236}">
                <a16:creationId xmlns:a16="http://schemas.microsoft.com/office/drawing/2014/main" id="{5C447580-DE87-9D4C-BBB5-3EA444E187F5}"/>
              </a:ext>
            </a:extLst>
          </p:cNvPr>
          <p:cNvSpPr/>
          <p:nvPr/>
        </p:nvSpPr>
        <p:spPr>
          <a:xfrm>
            <a:off x="-16698" y="6476586"/>
            <a:ext cx="6096000" cy="184666"/>
          </a:xfrm>
          <a:prstGeom prst="rect">
            <a:avLst/>
          </a:prstGeom>
        </p:spPr>
        <p:txBody>
          <a:bodyPr>
            <a:spAutoFit/>
          </a:bodyPr>
          <a:lstStyle/>
          <a:p>
            <a:r>
              <a:rPr lang="en-US" sz="600" dirty="0"/>
              <a:t>https://www-</a:t>
            </a:r>
            <a:r>
              <a:rPr lang="en-US" sz="600" dirty="0" err="1"/>
              <a:t>clinicalkey</a:t>
            </a:r>
            <a:r>
              <a:rPr lang="en-US" sz="600" dirty="0"/>
              <a:t>-</a:t>
            </a:r>
            <a:r>
              <a:rPr lang="en-US" sz="600" dirty="0" err="1"/>
              <a:t>com.ezproxylocal.library.nova.edu</a:t>
            </a:r>
            <a:r>
              <a:rPr lang="en-US" sz="600" dirty="0"/>
              <a:t>/#!/content/book/3-s2.0-B9780323461214000108</a:t>
            </a:r>
          </a:p>
        </p:txBody>
      </p:sp>
      <p:pic>
        <p:nvPicPr>
          <p:cNvPr id="5" name="Picture 4" descr="A picture containing orange, light&#10;&#10;Description automatically generated">
            <a:extLst>
              <a:ext uri="{FF2B5EF4-FFF2-40B4-BE49-F238E27FC236}">
                <a16:creationId xmlns:a16="http://schemas.microsoft.com/office/drawing/2014/main" id="{CCA4DBCC-BA5C-B047-A76E-E98FF3C4F4F2}"/>
              </a:ext>
            </a:extLst>
          </p:cNvPr>
          <p:cNvPicPr>
            <a:picLocks noChangeAspect="1"/>
          </p:cNvPicPr>
          <p:nvPr/>
        </p:nvPicPr>
        <p:blipFill>
          <a:blip r:embed="rId3"/>
          <a:stretch>
            <a:fillRect/>
          </a:stretch>
        </p:blipFill>
        <p:spPr>
          <a:xfrm>
            <a:off x="526641" y="917161"/>
            <a:ext cx="3352800" cy="3327400"/>
          </a:xfrm>
          <a:prstGeom prst="rect">
            <a:avLst/>
          </a:prstGeom>
        </p:spPr>
      </p:pic>
      <p:pic>
        <p:nvPicPr>
          <p:cNvPr id="3074" name="Picture 2" descr="increased fundus autofluorescence ...">
            <a:extLst>
              <a:ext uri="{FF2B5EF4-FFF2-40B4-BE49-F238E27FC236}">
                <a16:creationId xmlns:a16="http://schemas.microsoft.com/office/drawing/2014/main" id="{31F5777E-4849-799E-3056-786BCD9E6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6294" y="365125"/>
            <a:ext cx="2857500" cy="284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6740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01072E-D765-3754-8B4B-F7223ED85EAE}"/>
              </a:ext>
            </a:extLst>
          </p:cNvPr>
          <p:cNvSpPr txBox="1"/>
          <p:nvPr/>
        </p:nvSpPr>
        <p:spPr>
          <a:xfrm>
            <a:off x="371061" y="198783"/>
            <a:ext cx="6983896" cy="646331"/>
          </a:xfrm>
          <a:prstGeom prst="rect">
            <a:avLst/>
          </a:prstGeom>
          <a:noFill/>
        </p:spPr>
        <p:txBody>
          <a:bodyPr wrap="square" rtlCol="0">
            <a:spAutoFit/>
          </a:bodyPr>
          <a:lstStyle/>
          <a:p>
            <a:r>
              <a:rPr lang="en-US" sz="3600" dirty="0">
                <a:latin typeface="American Typewriter" panose="02090604020004020304" pitchFamily="18" charset="77"/>
              </a:rPr>
              <a:t>Vitelliform Dystrophy</a:t>
            </a:r>
          </a:p>
        </p:txBody>
      </p:sp>
      <p:pic>
        <p:nvPicPr>
          <p:cNvPr id="9" name="Picture 8" descr="A close-up of a hand&#10;&#10;Description automatically generated with low confidence">
            <a:extLst>
              <a:ext uri="{FF2B5EF4-FFF2-40B4-BE49-F238E27FC236}">
                <a16:creationId xmlns:a16="http://schemas.microsoft.com/office/drawing/2014/main" id="{80A0B865-588B-6973-F464-11DA52D0EAAE}"/>
              </a:ext>
            </a:extLst>
          </p:cNvPr>
          <p:cNvPicPr>
            <a:picLocks noChangeAspect="1"/>
          </p:cNvPicPr>
          <p:nvPr/>
        </p:nvPicPr>
        <p:blipFill>
          <a:blip r:embed="rId2"/>
          <a:stretch>
            <a:fillRect/>
          </a:stretch>
        </p:blipFill>
        <p:spPr>
          <a:xfrm>
            <a:off x="723899" y="1176280"/>
            <a:ext cx="11158393" cy="2940602"/>
          </a:xfrm>
          <a:prstGeom prst="rect">
            <a:avLst/>
          </a:prstGeom>
        </p:spPr>
      </p:pic>
      <p:pic>
        <p:nvPicPr>
          <p:cNvPr id="13" name="Picture 12">
            <a:extLst>
              <a:ext uri="{FF2B5EF4-FFF2-40B4-BE49-F238E27FC236}">
                <a16:creationId xmlns:a16="http://schemas.microsoft.com/office/drawing/2014/main" id="{4338ECCC-E8C9-1FE1-12B2-FFD27A7FE217}"/>
              </a:ext>
            </a:extLst>
          </p:cNvPr>
          <p:cNvPicPr>
            <a:picLocks noChangeAspect="1"/>
          </p:cNvPicPr>
          <p:nvPr/>
        </p:nvPicPr>
        <p:blipFill>
          <a:blip r:embed="rId3"/>
          <a:stretch>
            <a:fillRect/>
          </a:stretch>
        </p:blipFill>
        <p:spPr>
          <a:xfrm>
            <a:off x="723900" y="1730029"/>
            <a:ext cx="293196" cy="325773"/>
          </a:xfrm>
          <a:prstGeom prst="rect">
            <a:avLst/>
          </a:prstGeom>
        </p:spPr>
      </p:pic>
      <p:sp>
        <p:nvSpPr>
          <p:cNvPr id="15" name="TextBox 14">
            <a:extLst>
              <a:ext uri="{FF2B5EF4-FFF2-40B4-BE49-F238E27FC236}">
                <a16:creationId xmlns:a16="http://schemas.microsoft.com/office/drawing/2014/main" id="{19B3467F-10EF-A403-85D4-803DFED15381}"/>
              </a:ext>
            </a:extLst>
          </p:cNvPr>
          <p:cNvSpPr txBox="1"/>
          <p:nvPr/>
        </p:nvSpPr>
        <p:spPr>
          <a:xfrm>
            <a:off x="101080" y="6659217"/>
            <a:ext cx="6202016" cy="153888"/>
          </a:xfrm>
          <a:prstGeom prst="rect">
            <a:avLst/>
          </a:prstGeom>
          <a:noFill/>
        </p:spPr>
        <p:txBody>
          <a:bodyPr wrap="square">
            <a:spAutoFit/>
          </a:bodyPr>
          <a:lstStyle/>
          <a:p>
            <a:r>
              <a:rPr lang="en-US" sz="400" dirty="0"/>
              <a:t>https://</a:t>
            </a:r>
            <a:r>
              <a:rPr lang="en-US" sz="400" dirty="0" err="1"/>
              <a:t>www.researchgate.net</a:t>
            </a:r>
            <a:r>
              <a:rPr lang="en-US" sz="400" dirty="0"/>
              <a:t>/figure/Natural-course-of-vitelliform-stage-in-BVMD-over-5years-of-follow-up-The-typical_fig1_337990690</a:t>
            </a:r>
          </a:p>
        </p:txBody>
      </p:sp>
      <p:pic>
        <p:nvPicPr>
          <p:cNvPr id="4098" name="Picture 2" descr="Pattern Dystrophies - EyeWiki">
            <a:extLst>
              <a:ext uri="{FF2B5EF4-FFF2-40B4-BE49-F238E27FC236}">
                <a16:creationId xmlns:a16="http://schemas.microsoft.com/office/drawing/2014/main" id="{9C29AD26-9864-762F-E3A7-E0EFCF959D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9723" y="4220817"/>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0434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9D939-F251-C0FE-6BDD-7BA9DE08C9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2A38DD-9EA1-29BF-ED62-8F27304E3A50}"/>
              </a:ext>
            </a:extLst>
          </p:cNvPr>
          <p:cNvSpPr txBox="1"/>
          <p:nvPr/>
        </p:nvSpPr>
        <p:spPr>
          <a:xfrm>
            <a:off x="371061" y="198783"/>
            <a:ext cx="6983896" cy="646331"/>
          </a:xfrm>
          <a:prstGeom prst="rect">
            <a:avLst/>
          </a:prstGeom>
          <a:noFill/>
        </p:spPr>
        <p:txBody>
          <a:bodyPr wrap="square" rtlCol="0">
            <a:spAutoFit/>
          </a:bodyPr>
          <a:lstStyle/>
          <a:p>
            <a:r>
              <a:rPr lang="en-US" sz="3600" dirty="0">
                <a:latin typeface="American Typewriter" panose="02090604020004020304" pitchFamily="18" charset="77"/>
              </a:rPr>
              <a:t>Solar/Laser Maculopathy</a:t>
            </a:r>
          </a:p>
        </p:txBody>
      </p:sp>
      <p:sp>
        <p:nvSpPr>
          <p:cNvPr id="3" name="TextBox 2">
            <a:extLst>
              <a:ext uri="{FF2B5EF4-FFF2-40B4-BE49-F238E27FC236}">
                <a16:creationId xmlns:a16="http://schemas.microsoft.com/office/drawing/2014/main" id="{CEB5F4DB-3E51-BBB4-61E4-EEDCAE983E00}"/>
              </a:ext>
            </a:extLst>
          </p:cNvPr>
          <p:cNvSpPr txBox="1"/>
          <p:nvPr/>
        </p:nvSpPr>
        <p:spPr>
          <a:xfrm>
            <a:off x="371061" y="1249162"/>
            <a:ext cx="11622156" cy="923330"/>
          </a:xfrm>
          <a:prstGeom prst="rect">
            <a:avLst/>
          </a:prstGeom>
          <a:noFill/>
        </p:spPr>
        <p:txBody>
          <a:bodyPr wrap="square">
            <a:spAutoFit/>
          </a:bodyPr>
          <a:lstStyle/>
          <a:p>
            <a:r>
              <a:rPr lang="en-US" b="0" i="0" dirty="0">
                <a:solidFill>
                  <a:srgbClr val="505050"/>
                </a:solidFill>
                <a:effectLst/>
                <a:latin typeface="Georgia" panose="02040502050405020303" pitchFamily="18" charset="0"/>
              </a:rPr>
              <a:t>Accidental or purposeful prolonged exposure to intense light sources such as the sun (as may happen in psychiatric disease or during a solar eclipse), a welding arc, or an operating microscope can result in photochemical injury to the macula</a:t>
            </a:r>
            <a:endParaRPr lang="en-US" dirty="0"/>
          </a:p>
        </p:txBody>
      </p:sp>
      <p:sp>
        <p:nvSpPr>
          <p:cNvPr id="6" name="TextBox 5">
            <a:extLst>
              <a:ext uri="{FF2B5EF4-FFF2-40B4-BE49-F238E27FC236}">
                <a16:creationId xmlns:a16="http://schemas.microsoft.com/office/drawing/2014/main" id="{F36A6536-02B7-78B0-7236-540E8893C951}"/>
              </a:ext>
            </a:extLst>
          </p:cNvPr>
          <p:cNvSpPr txBox="1"/>
          <p:nvPr/>
        </p:nvSpPr>
        <p:spPr>
          <a:xfrm>
            <a:off x="410818" y="2505670"/>
            <a:ext cx="10389704" cy="923330"/>
          </a:xfrm>
          <a:prstGeom prst="rect">
            <a:avLst/>
          </a:prstGeom>
          <a:noFill/>
          <a:ln>
            <a:solidFill>
              <a:schemeClr val="tx1"/>
            </a:solidFill>
          </a:ln>
        </p:spPr>
        <p:txBody>
          <a:bodyPr wrap="square">
            <a:spAutoFit/>
          </a:bodyPr>
          <a:lstStyle/>
          <a:p>
            <a:pPr algn="l">
              <a:buFont typeface="Arial" panose="020B0604020202020204" pitchFamily="34" charset="0"/>
              <a:buChar char="•"/>
            </a:pPr>
            <a:r>
              <a:rPr lang="en-US" b="0" i="0" dirty="0">
                <a:solidFill>
                  <a:srgbClr val="505050"/>
                </a:solidFill>
                <a:effectLst/>
                <a:latin typeface="Georgia" panose="02040502050405020303" pitchFamily="18" charset="0"/>
              </a:rPr>
              <a:t>• The inner retina is normal.</a:t>
            </a:r>
          </a:p>
          <a:p>
            <a:pPr algn="l">
              <a:buFont typeface="Arial" panose="020B0604020202020204" pitchFamily="34" charset="0"/>
              <a:buChar char="•"/>
            </a:pPr>
            <a:r>
              <a:rPr lang="en-US" b="0" i="0" dirty="0">
                <a:solidFill>
                  <a:srgbClr val="505050"/>
                </a:solidFill>
                <a:effectLst/>
                <a:latin typeface="Georgia" panose="02040502050405020303" pitchFamily="18" charset="0"/>
              </a:rPr>
              <a:t>• Focal disruption or loss of the retinal pigment epithelial (RPE) and inner segment/outer segment/ellipsoid zone (IS/IO/EZ), with sharply demarcated borders of normal retina on the edge</a:t>
            </a:r>
          </a:p>
        </p:txBody>
      </p:sp>
      <p:pic>
        <p:nvPicPr>
          <p:cNvPr id="8" name="Picture 7" descr="A close-up of a red eyeball&#10;&#10;Description automatically generated">
            <a:extLst>
              <a:ext uri="{FF2B5EF4-FFF2-40B4-BE49-F238E27FC236}">
                <a16:creationId xmlns:a16="http://schemas.microsoft.com/office/drawing/2014/main" id="{B57C02B1-AB13-FFE0-121C-F4A016BEFDF3}"/>
              </a:ext>
            </a:extLst>
          </p:cNvPr>
          <p:cNvPicPr>
            <a:picLocks noChangeAspect="1"/>
          </p:cNvPicPr>
          <p:nvPr/>
        </p:nvPicPr>
        <p:blipFill>
          <a:blip r:embed="rId2"/>
          <a:stretch>
            <a:fillRect/>
          </a:stretch>
        </p:blipFill>
        <p:spPr>
          <a:xfrm>
            <a:off x="2402229" y="3716828"/>
            <a:ext cx="7124980" cy="2641456"/>
          </a:xfrm>
          <a:prstGeom prst="rect">
            <a:avLst/>
          </a:prstGeom>
        </p:spPr>
      </p:pic>
      <p:sp>
        <p:nvSpPr>
          <p:cNvPr id="11" name="TextBox 10">
            <a:extLst>
              <a:ext uri="{FF2B5EF4-FFF2-40B4-BE49-F238E27FC236}">
                <a16:creationId xmlns:a16="http://schemas.microsoft.com/office/drawing/2014/main" id="{774DD030-AAF2-0FE2-DFEC-19B25633DF69}"/>
              </a:ext>
            </a:extLst>
          </p:cNvPr>
          <p:cNvSpPr txBox="1"/>
          <p:nvPr/>
        </p:nvSpPr>
        <p:spPr>
          <a:xfrm>
            <a:off x="225287" y="6642556"/>
            <a:ext cx="6096000" cy="215444"/>
          </a:xfrm>
          <a:prstGeom prst="rect">
            <a:avLst/>
          </a:prstGeom>
          <a:noFill/>
        </p:spPr>
        <p:txBody>
          <a:bodyPr wrap="square">
            <a:spAutoFit/>
          </a:bodyPr>
          <a:lstStyle/>
          <a:p>
            <a:r>
              <a:rPr lang="en-US" sz="800"/>
              <a:t>https://www-clinicalkey-com.ezproxylocal.library.nova.edu/#!/browse/book/3-s2.0-C20210017594</a:t>
            </a:r>
            <a:endParaRPr lang="en-US" sz="800" dirty="0"/>
          </a:p>
        </p:txBody>
      </p:sp>
    </p:spTree>
    <p:extLst>
      <p:ext uri="{BB962C8B-B14F-4D97-AF65-F5344CB8AC3E}">
        <p14:creationId xmlns:p14="http://schemas.microsoft.com/office/powerpoint/2010/main" val="10315288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8BC6A-F15C-B19A-28AC-3B457D69C80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CFCEDE8-AE67-0415-6F23-462EFB8F9ED5}"/>
              </a:ext>
            </a:extLst>
          </p:cNvPr>
          <p:cNvSpPr txBox="1"/>
          <p:nvPr/>
        </p:nvSpPr>
        <p:spPr>
          <a:xfrm>
            <a:off x="371061" y="198783"/>
            <a:ext cx="6983896" cy="646331"/>
          </a:xfrm>
          <a:prstGeom prst="rect">
            <a:avLst/>
          </a:prstGeom>
          <a:noFill/>
        </p:spPr>
        <p:txBody>
          <a:bodyPr wrap="square" rtlCol="0">
            <a:spAutoFit/>
          </a:bodyPr>
          <a:lstStyle/>
          <a:p>
            <a:r>
              <a:rPr lang="en-US" sz="3600" dirty="0">
                <a:latin typeface="American Typewriter" panose="02090604020004020304" pitchFamily="18" charset="77"/>
              </a:rPr>
              <a:t>Solar/Laser Maculopathy</a:t>
            </a:r>
          </a:p>
        </p:txBody>
      </p:sp>
      <p:pic>
        <p:nvPicPr>
          <p:cNvPr id="13314" name="Picture 2">
            <a:extLst>
              <a:ext uri="{FF2B5EF4-FFF2-40B4-BE49-F238E27FC236}">
                <a16:creationId xmlns:a16="http://schemas.microsoft.com/office/drawing/2014/main" id="{FF7AAB5C-984B-44AC-F691-6E05BE4FF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7909"/>
            <a:ext cx="12192000" cy="54371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A9FC6ED-5029-4B15-9F98-55AF0A76F59C}"/>
              </a:ext>
            </a:extLst>
          </p:cNvPr>
          <p:cNvSpPr txBox="1"/>
          <p:nvPr/>
        </p:nvSpPr>
        <p:spPr>
          <a:xfrm>
            <a:off x="106018" y="6659217"/>
            <a:ext cx="6096000" cy="215444"/>
          </a:xfrm>
          <a:prstGeom prst="rect">
            <a:avLst/>
          </a:prstGeom>
          <a:noFill/>
        </p:spPr>
        <p:txBody>
          <a:bodyPr wrap="square">
            <a:spAutoFit/>
          </a:bodyPr>
          <a:lstStyle/>
          <a:p>
            <a:r>
              <a:rPr lang="en-US" sz="800" dirty="0"/>
              <a:t>https://www-</a:t>
            </a:r>
            <a:r>
              <a:rPr lang="en-US" sz="800" dirty="0" err="1"/>
              <a:t>clinicalkey</a:t>
            </a:r>
            <a:r>
              <a:rPr lang="en-US" sz="800" dirty="0"/>
              <a:t>-</a:t>
            </a:r>
            <a:r>
              <a:rPr lang="en-US" sz="800" dirty="0" err="1"/>
              <a:t>com.ezproxylocal.library.nova.edu</a:t>
            </a:r>
            <a:r>
              <a:rPr lang="en-US" sz="800" dirty="0"/>
              <a:t>/#!/browse/book/3-s2.0-C20210017594</a:t>
            </a:r>
          </a:p>
        </p:txBody>
      </p:sp>
    </p:spTree>
    <p:extLst>
      <p:ext uri="{BB962C8B-B14F-4D97-AF65-F5344CB8AC3E}">
        <p14:creationId xmlns:p14="http://schemas.microsoft.com/office/powerpoint/2010/main" val="26479431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American Typewriter" panose="02090604020004020304" pitchFamily="18" charset="77"/>
              </a:rPr>
              <a:t>Outer Retinal Disease</a:t>
            </a:r>
          </a:p>
        </p:txBody>
      </p:sp>
      <p:sp>
        <p:nvSpPr>
          <p:cNvPr id="2" name="TextBox 1">
            <a:extLst>
              <a:ext uri="{FF2B5EF4-FFF2-40B4-BE49-F238E27FC236}">
                <a16:creationId xmlns:a16="http://schemas.microsoft.com/office/drawing/2014/main" id="{BA66E52F-E1F8-904B-921B-D3D71999D7FC}"/>
              </a:ext>
            </a:extLst>
          </p:cNvPr>
          <p:cNvSpPr txBox="1"/>
          <p:nvPr/>
        </p:nvSpPr>
        <p:spPr>
          <a:xfrm>
            <a:off x="2230055" y="4515678"/>
            <a:ext cx="7731889" cy="2123658"/>
          </a:xfrm>
          <a:prstGeom prst="rect">
            <a:avLst/>
          </a:prstGeom>
          <a:noFill/>
        </p:spPr>
        <p:txBody>
          <a:bodyPr wrap="square" rtlCol="0">
            <a:spAutoFit/>
          </a:bodyPr>
          <a:lstStyle/>
          <a:p>
            <a:pPr algn="ctr"/>
            <a:r>
              <a:rPr lang="en-US" sz="2400" dirty="0">
                <a:latin typeface="American Typewriter" panose="02090604020004020304" pitchFamily="18" charset="77"/>
              </a:rPr>
              <a:t>Pachychoroid Clinical Spectrum</a:t>
            </a:r>
          </a:p>
          <a:p>
            <a:pPr algn="ctr"/>
            <a:endParaRPr lang="en-US" sz="2400" dirty="0">
              <a:latin typeface="American Typewriter" panose="02090604020004020304" pitchFamily="18" charset="77"/>
            </a:endParaRPr>
          </a:p>
          <a:p>
            <a:pPr algn="ctr"/>
            <a:endParaRPr lang="en-US" sz="2400" dirty="0">
              <a:latin typeface="American Typewriter" panose="02090604020004020304" pitchFamily="18" charset="77"/>
            </a:endParaRPr>
          </a:p>
          <a:p>
            <a:pPr algn="ctr"/>
            <a:r>
              <a:rPr lang="en-US" dirty="0">
                <a:latin typeface="American Typewriter" panose="02090604020004020304" pitchFamily="18" charset="77"/>
              </a:rPr>
              <a:t>Pachychoroid Spectrum refers to a group of clinical entities that have a common characteristic: a </a:t>
            </a:r>
            <a:r>
              <a:rPr lang="en-US" dirty="0" err="1">
                <a:latin typeface="American Typewriter" panose="02090604020004020304" pitchFamily="18" charset="77"/>
              </a:rPr>
              <a:t>pachychoroid</a:t>
            </a:r>
            <a:r>
              <a:rPr lang="en-US" dirty="0">
                <a:latin typeface="American Typewriter" panose="02090604020004020304" pitchFamily="18" charset="77"/>
              </a:rPr>
              <a:t> (thick choroid)</a:t>
            </a:r>
          </a:p>
          <a:p>
            <a:pPr algn="ctr"/>
            <a:endParaRPr lang="en-US" sz="2400" dirty="0">
              <a:latin typeface="Century Gothic" panose="020B0502020202020204" pitchFamily="34" charset="0"/>
            </a:endParaRPr>
          </a:p>
        </p:txBody>
      </p:sp>
    </p:spTree>
    <p:extLst>
      <p:ext uri="{BB962C8B-B14F-4D97-AF65-F5344CB8AC3E}">
        <p14:creationId xmlns:p14="http://schemas.microsoft.com/office/powerpoint/2010/main" val="31966037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4F4792-5C76-6F4F-97F2-B3C953032F68}"/>
              </a:ext>
            </a:extLst>
          </p:cNvPr>
          <p:cNvSpPr/>
          <p:nvPr/>
        </p:nvSpPr>
        <p:spPr>
          <a:xfrm>
            <a:off x="108488" y="6519436"/>
            <a:ext cx="6096000" cy="153888"/>
          </a:xfrm>
          <a:prstGeom prst="rect">
            <a:avLst/>
          </a:prstGeom>
        </p:spPr>
        <p:txBody>
          <a:bodyPr>
            <a:spAutoFit/>
          </a:bodyPr>
          <a:lstStyle/>
          <a:p>
            <a:r>
              <a:rPr lang="en-US" sz="400" dirty="0"/>
              <a:t>https://</a:t>
            </a:r>
            <a:r>
              <a:rPr lang="en-US" sz="400" dirty="0" err="1"/>
              <a:t>www.researchgate.net</a:t>
            </a:r>
            <a:r>
              <a:rPr lang="en-US" sz="400" dirty="0"/>
              <a:t>/publication/323620626_Automated_quantification_of_Haller's_layer_in_choroid_using_swept-source_optical_coherence_tomography</a:t>
            </a:r>
          </a:p>
        </p:txBody>
      </p:sp>
      <p:pic>
        <p:nvPicPr>
          <p:cNvPr id="3" name="Picture 2" descr="A picture containing text&#10;&#10;Description automatically generated">
            <a:extLst>
              <a:ext uri="{FF2B5EF4-FFF2-40B4-BE49-F238E27FC236}">
                <a16:creationId xmlns:a16="http://schemas.microsoft.com/office/drawing/2014/main" id="{F10D18A2-2F6B-4146-97DB-38EEFE508292}"/>
              </a:ext>
            </a:extLst>
          </p:cNvPr>
          <p:cNvPicPr>
            <a:picLocks noChangeAspect="1"/>
          </p:cNvPicPr>
          <p:nvPr/>
        </p:nvPicPr>
        <p:blipFill>
          <a:blip r:embed="rId2"/>
          <a:stretch>
            <a:fillRect/>
          </a:stretch>
        </p:blipFill>
        <p:spPr>
          <a:xfrm>
            <a:off x="952768" y="464710"/>
            <a:ext cx="9852509" cy="3609191"/>
          </a:xfrm>
          <a:prstGeom prst="rect">
            <a:avLst/>
          </a:prstGeom>
        </p:spPr>
      </p:pic>
      <p:pic>
        <p:nvPicPr>
          <p:cNvPr id="6" name="Picture 5" descr="Diagram&#10;&#10;Description automatically generated">
            <a:extLst>
              <a:ext uri="{FF2B5EF4-FFF2-40B4-BE49-F238E27FC236}">
                <a16:creationId xmlns:a16="http://schemas.microsoft.com/office/drawing/2014/main" id="{73FF251B-FCE0-6144-92AD-13372D03AB52}"/>
              </a:ext>
            </a:extLst>
          </p:cNvPr>
          <p:cNvPicPr>
            <a:picLocks noChangeAspect="1"/>
          </p:cNvPicPr>
          <p:nvPr/>
        </p:nvPicPr>
        <p:blipFill>
          <a:blip r:embed="rId3"/>
          <a:stretch>
            <a:fillRect/>
          </a:stretch>
        </p:blipFill>
        <p:spPr>
          <a:xfrm>
            <a:off x="7416800" y="4246750"/>
            <a:ext cx="3759200" cy="2438400"/>
          </a:xfrm>
          <a:prstGeom prst="rect">
            <a:avLst/>
          </a:prstGeom>
        </p:spPr>
      </p:pic>
    </p:spTree>
    <p:extLst>
      <p:ext uri="{BB962C8B-B14F-4D97-AF65-F5344CB8AC3E}">
        <p14:creationId xmlns:p14="http://schemas.microsoft.com/office/powerpoint/2010/main" val="20460911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365A64-2955-524E-9AF9-18E90453DD0C}"/>
              </a:ext>
            </a:extLst>
          </p:cNvPr>
          <p:cNvSpPr txBox="1"/>
          <p:nvPr/>
        </p:nvSpPr>
        <p:spPr>
          <a:xfrm>
            <a:off x="402957" y="340963"/>
            <a:ext cx="5801532" cy="650929"/>
          </a:xfrm>
          <a:prstGeom prst="rect">
            <a:avLst/>
          </a:prstGeom>
          <a:solidFill>
            <a:schemeClr val="bg1"/>
          </a:solidFill>
          <a:ln>
            <a:noFill/>
          </a:ln>
        </p:spPr>
        <p:txBody>
          <a:bodyPr wrap="square" rtlCol="0">
            <a:spAutoFit/>
          </a:bodyPr>
          <a:lstStyle/>
          <a:p>
            <a:r>
              <a:rPr lang="en-US" sz="3600" dirty="0">
                <a:latin typeface="American Typewriter" panose="02090604020004020304" pitchFamily="18" charset="77"/>
              </a:rPr>
              <a:t>Features of the Choroid</a:t>
            </a:r>
          </a:p>
        </p:txBody>
      </p:sp>
      <p:sp>
        <p:nvSpPr>
          <p:cNvPr id="4" name="TextBox 3">
            <a:extLst>
              <a:ext uri="{FF2B5EF4-FFF2-40B4-BE49-F238E27FC236}">
                <a16:creationId xmlns:a16="http://schemas.microsoft.com/office/drawing/2014/main" id="{1937DAEA-2298-4B44-8E92-5D51E5584F9B}"/>
              </a:ext>
            </a:extLst>
          </p:cNvPr>
          <p:cNvSpPr txBox="1"/>
          <p:nvPr/>
        </p:nvSpPr>
        <p:spPr>
          <a:xfrm>
            <a:off x="402957" y="2221030"/>
            <a:ext cx="11189776" cy="2246769"/>
          </a:xfrm>
          <a:prstGeom prst="rect">
            <a:avLst/>
          </a:prstGeom>
          <a:noFill/>
        </p:spPr>
        <p:txBody>
          <a:bodyPr wrap="square" rtlCol="0">
            <a:spAutoFit/>
          </a:bodyPr>
          <a:lstStyle/>
          <a:p>
            <a:pPr marL="285750" indent="-285750">
              <a:buFont typeface="Wingdings" pitchFamily="2" charset="2"/>
              <a:buChar char="v"/>
            </a:pPr>
            <a:r>
              <a:rPr lang="en-US" sz="2800" dirty="0">
                <a:latin typeface="American Typewriter" panose="02090604020004020304" pitchFamily="18" charset="77"/>
              </a:rPr>
              <a:t>Choroidal thickness varies with age, ethnicity and axial length</a:t>
            </a:r>
          </a:p>
          <a:p>
            <a:pPr marL="285750" indent="-285750">
              <a:buFont typeface="Wingdings" pitchFamily="2" charset="2"/>
              <a:buChar char="v"/>
            </a:pPr>
            <a:r>
              <a:rPr lang="en-US" sz="2800" dirty="0">
                <a:latin typeface="American Typewriter" panose="02090604020004020304" pitchFamily="18" charset="77"/>
              </a:rPr>
              <a:t>Normal </a:t>
            </a:r>
            <a:r>
              <a:rPr lang="en-US" sz="2800" dirty="0" err="1">
                <a:latin typeface="American Typewriter" panose="02090604020004020304" pitchFamily="18" charset="77"/>
              </a:rPr>
              <a:t>subfoveal</a:t>
            </a:r>
            <a:r>
              <a:rPr lang="en-US" sz="2800" dirty="0">
                <a:latin typeface="American Typewriter" panose="02090604020004020304" pitchFamily="18" charset="77"/>
              </a:rPr>
              <a:t> choroidal thickness 250-350 </a:t>
            </a:r>
            <a:r>
              <a:rPr lang="en-US" sz="2800" i="1" dirty="0">
                <a:latin typeface="American Typewriter" panose="02090604020004020304" pitchFamily="18" charset="77"/>
              </a:rPr>
              <a:t>u</a:t>
            </a:r>
            <a:r>
              <a:rPr lang="en-US" sz="2800" dirty="0">
                <a:latin typeface="American Typewriter" panose="02090604020004020304" pitchFamily="18" charset="77"/>
              </a:rPr>
              <a:t>m</a:t>
            </a:r>
          </a:p>
          <a:p>
            <a:pPr marL="285750" indent="-285750">
              <a:buFont typeface="Wingdings" pitchFamily="2" charset="2"/>
              <a:buChar char="v"/>
            </a:pPr>
            <a:endParaRPr lang="en-US" sz="2800" dirty="0">
              <a:latin typeface="American Typewriter" panose="02090604020004020304" pitchFamily="18" charset="77"/>
            </a:endParaRPr>
          </a:p>
          <a:p>
            <a:pPr marL="285750" indent="-285750">
              <a:buFont typeface="Wingdings" pitchFamily="2" charset="2"/>
              <a:buChar char="v"/>
            </a:pPr>
            <a:r>
              <a:rPr lang="en-US" sz="2800" dirty="0">
                <a:latin typeface="American Typewriter" panose="02090604020004020304" pitchFamily="18" charset="77"/>
              </a:rPr>
              <a:t>Pachychoroid: Choroidal thickness </a:t>
            </a:r>
            <a:r>
              <a:rPr lang="en-US" sz="2800" b="1" dirty="0">
                <a:latin typeface="American Typewriter" panose="02090604020004020304" pitchFamily="18" charset="77"/>
              </a:rPr>
              <a:t>&gt;390 </a:t>
            </a:r>
            <a:r>
              <a:rPr lang="en-US" sz="2800" b="1" i="1" dirty="0">
                <a:latin typeface="American Typewriter" panose="02090604020004020304" pitchFamily="18" charset="77"/>
              </a:rPr>
              <a:t>u</a:t>
            </a:r>
            <a:r>
              <a:rPr lang="en-US" sz="2800" b="1" dirty="0">
                <a:latin typeface="American Typewriter" panose="02090604020004020304" pitchFamily="18" charset="77"/>
              </a:rPr>
              <a:t>m</a:t>
            </a:r>
            <a:r>
              <a:rPr lang="en-US" sz="2800" dirty="0">
                <a:latin typeface="American Typewriter" panose="02090604020004020304" pitchFamily="18" charset="77"/>
              </a:rPr>
              <a:t>; </a:t>
            </a:r>
          </a:p>
          <a:p>
            <a:pPr marL="742950" lvl="1" indent="-285750">
              <a:buFont typeface="Wingdings" pitchFamily="2" charset="2"/>
              <a:buChar char="v"/>
            </a:pPr>
            <a:r>
              <a:rPr lang="en-US" sz="2800" dirty="0">
                <a:latin typeface="American Typewriter" panose="02090604020004020304" pitchFamily="18" charset="77"/>
              </a:rPr>
              <a:t>Extrafoveal thickness exceeding </a:t>
            </a:r>
            <a:r>
              <a:rPr lang="en-US" sz="2800" dirty="0" err="1">
                <a:latin typeface="American Typewriter" panose="02090604020004020304" pitchFamily="18" charset="77"/>
              </a:rPr>
              <a:t>subfoveal</a:t>
            </a:r>
            <a:r>
              <a:rPr lang="en-US" sz="2800" dirty="0">
                <a:latin typeface="American Typewriter" panose="02090604020004020304" pitchFamily="18" charset="77"/>
              </a:rPr>
              <a:t> by 50 </a:t>
            </a:r>
            <a:r>
              <a:rPr lang="en-US" sz="2800" i="1" dirty="0">
                <a:latin typeface="American Typewriter" panose="02090604020004020304" pitchFamily="18" charset="77"/>
              </a:rPr>
              <a:t>u</a:t>
            </a:r>
            <a:r>
              <a:rPr lang="en-US" sz="2800" dirty="0">
                <a:latin typeface="American Typewriter" panose="02090604020004020304" pitchFamily="18" charset="77"/>
              </a:rPr>
              <a:t>m</a:t>
            </a:r>
          </a:p>
        </p:txBody>
      </p:sp>
      <p:sp>
        <p:nvSpPr>
          <p:cNvPr id="8" name="Rectangle 7">
            <a:extLst>
              <a:ext uri="{FF2B5EF4-FFF2-40B4-BE49-F238E27FC236}">
                <a16:creationId xmlns:a16="http://schemas.microsoft.com/office/drawing/2014/main" id="{559E4E2B-5797-E34B-AA88-1D2DD7A873E6}"/>
              </a:ext>
            </a:extLst>
          </p:cNvPr>
          <p:cNvSpPr/>
          <p:nvPr/>
        </p:nvSpPr>
        <p:spPr>
          <a:xfrm>
            <a:off x="9014848" y="6688818"/>
            <a:ext cx="6096000" cy="184666"/>
          </a:xfrm>
          <a:prstGeom prst="rect">
            <a:avLst/>
          </a:prstGeom>
        </p:spPr>
        <p:txBody>
          <a:bodyPr>
            <a:spAutoFit/>
          </a:bodyPr>
          <a:lstStyle/>
          <a:p>
            <a:r>
              <a:rPr lang="en-US" sz="600" dirty="0"/>
              <a:t>https://</a:t>
            </a:r>
            <a:r>
              <a:rPr lang="en-US" sz="600" dirty="0" err="1"/>
              <a:t>link.springer.com</a:t>
            </a:r>
            <a:r>
              <a:rPr lang="en-US" sz="600" dirty="0"/>
              <a:t>/article/10.1007/s10384-020-00740-5/figures/1</a:t>
            </a:r>
          </a:p>
        </p:txBody>
      </p:sp>
    </p:spTree>
    <p:extLst>
      <p:ext uri="{BB962C8B-B14F-4D97-AF65-F5344CB8AC3E}">
        <p14:creationId xmlns:p14="http://schemas.microsoft.com/office/powerpoint/2010/main" val="37093883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9E4E2B-5797-E34B-AA88-1D2DD7A873E6}"/>
              </a:ext>
            </a:extLst>
          </p:cNvPr>
          <p:cNvSpPr/>
          <p:nvPr/>
        </p:nvSpPr>
        <p:spPr>
          <a:xfrm>
            <a:off x="9014848" y="6688818"/>
            <a:ext cx="6096000" cy="184666"/>
          </a:xfrm>
          <a:prstGeom prst="rect">
            <a:avLst/>
          </a:prstGeom>
        </p:spPr>
        <p:txBody>
          <a:bodyPr>
            <a:spAutoFit/>
          </a:bodyPr>
          <a:lstStyle/>
          <a:p>
            <a:r>
              <a:rPr lang="en-US" sz="600" dirty="0"/>
              <a:t>https://</a:t>
            </a:r>
            <a:r>
              <a:rPr lang="en-US" sz="600" dirty="0" err="1"/>
              <a:t>link.springer.com</a:t>
            </a:r>
            <a:r>
              <a:rPr lang="en-US" sz="600" dirty="0"/>
              <a:t>/article/10.1007/s10384-020-00740-5/figures/1</a:t>
            </a:r>
          </a:p>
        </p:txBody>
      </p:sp>
      <p:sp>
        <p:nvSpPr>
          <p:cNvPr id="3" name="TextBox 2">
            <a:extLst>
              <a:ext uri="{FF2B5EF4-FFF2-40B4-BE49-F238E27FC236}">
                <a16:creationId xmlns:a16="http://schemas.microsoft.com/office/drawing/2014/main" id="{8C3E131D-FFEE-A44F-A3AE-D2C4D000DD32}"/>
              </a:ext>
            </a:extLst>
          </p:cNvPr>
          <p:cNvSpPr txBox="1"/>
          <p:nvPr/>
        </p:nvSpPr>
        <p:spPr>
          <a:xfrm>
            <a:off x="124660" y="198782"/>
            <a:ext cx="12191979" cy="646331"/>
          </a:xfrm>
          <a:prstGeom prst="rect">
            <a:avLst/>
          </a:prstGeom>
          <a:noFill/>
        </p:spPr>
        <p:txBody>
          <a:bodyPr wrap="square" rtlCol="0">
            <a:spAutoFit/>
          </a:bodyPr>
          <a:lstStyle/>
          <a:p>
            <a:r>
              <a:rPr lang="en-US" sz="3600" dirty="0" err="1">
                <a:latin typeface="American Typewriter" panose="02090604020004020304" pitchFamily="18" charset="77"/>
              </a:rPr>
              <a:t>Chorioretinal</a:t>
            </a:r>
            <a:r>
              <a:rPr lang="en-US" sz="3600" dirty="0">
                <a:latin typeface="American Typewriter" panose="02090604020004020304" pitchFamily="18" charset="77"/>
              </a:rPr>
              <a:t> Disease affects choroidal thickness!</a:t>
            </a:r>
          </a:p>
        </p:txBody>
      </p:sp>
      <p:sp>
        <p:nvSpPr>
          <p:cNvPr id="5" name="TextBox 4">
            <a:extLst>
              <a:ext uri="{FF2B5EF4-FFF2-40B4-BE49-F238E27FC236}">
                <a16:creationId xmlns:a16="http://schemas.microsoft.com/office/drawing/2014/main" id="{DA566F27-E945-4E49-9DF5-7E11DBF8962A}"/>
              </a:ext>
            </a:extLst>
          </p:cNvPr>
          <p:cNvSpPr txBox="1"/>
          <p:nvPr/>
        </p:nvSpPr>
        <p:spPr>
          <a:xfrm>
            <a:off x="463827" y="1258956"/>
            <a:ext cx="9806608" cy="5416868"/>
          </a:xfrm>
          <a:prstGeom prst="rect">
            <a:avLst/>
          </a:prstGeom>
          <a:noFill/>
        </p:spPr>
        <p:txBody>
          <a:bodyPr wrap="square" rtlCol="0">
            <a:spAutoFit/>
          </a:bodyPr>
          <a:lstStyle/>
          <a:p>
            <a:r>
              <a:rPr lang="en-US" sz="3200" u="sng" dirty="0">
                <a:solidFill>
                  <a:schemeClr val="tx1">
                    <a:lumMod val="65000"/>
                    <a:lumOff val="35000"/>
                  </a:schemeClr>
                </a:solidFill>
                <a:latin typeface="American Typewriter" panose="02090604020004020304" pitchFamily="18" charset="77"/>
              </a:rPr>
              <a:t>Thicker</a:t>
            </a:r>
          </a:p>
          <a:p>
            <a:endParaRPr lang="en-US" sz="3200" dirty="0">
              <a:solidFill>
                <a:schemeClr val="tx1">
                  <a:lumMod val="65000"/>
                  <a:lumOff val="35000"/>
                </a:schemeClr>
              </a:solidFill>
              <a:latin typeface="American Typewriter" panose="02090604020004020304" pitchFamily="18" charset="77"/>
            </a:endParaRPr>
          </a:p>
          <a:p>
            <a:pPr marL="457200" indent="-457200">
              <a:buFont typeface="Wingdings" pitchFamily="2" charset="2"/>
              <a:buChar char="v"/>
            </a:pPr>
            <a:r>
              <a:rPr lang="en-US" sz="2800" dirty="0">
                <a:solidFill>
                  <a:schemeClr val="tx1">
                    <a:lumMod val="65000"/>
                    <a:lumOff val="35000"/>
                  </a:schemeClr>
                </a:solidFill>
                <a:latin typeface="American Typewriter" panose="02090604020004020304" pitchFamily="18" charset="77"/>
              </a:rPr>
              <a:t>Central Serous Chorioretinopathy</a:t>
            </a:r>
          </a:p>
          <a:p>
            <a:pPr marL="457200" indent="-457200">
              <a:buFont typeface="Wingdings" pitchFamily="2" charset="2"/>
              <a:buChar char="v"/>
            </a:pPr>
            <a:r>
              <a:rPr lang="en-US" sz="2800" dirty="0">
                <a:solidFill>
                  <a:schemeClr val="tx1">
                    <a:lumMod val="65000"/>
                    <a:lumOff val="35000"/>
                  </a:schemeClr>
                </a:solidFill>
                <a:latin typeface="American Typewriter" panose="02090604020004020304" pitchFamily="18" charset="77"/>
              </a:rPr>
              <a:t>Polypoidal Choroidal Vasculopathy</a:t>
            </a:r>
          </a:p>
          <a:p>
            <a:pPr marL="457200" indent="-457200">
              <a:buFont typeface="Wingdings" pitchFamily="2" charset="2"/>
              <a:buChar char="v"/>
            </a:pPr>
            <a:endParaRPr lang="en-US" sz="2800" dirty="0">
              <a:solidFill>
                <a:schemeClr val="tx1">
                  <a:lumMod val="65000"/>
                  <a:lumOff val="35000"/>
                </a:schemeClr>
              </a:solidFill>
              <a:latin typeface="American Typewriter" panose="02090604020004020304" pitchFamily="18" charset="77"/>
            </a:endParaRPr>
          </a:p>
          <a:p>
            <a:r>
              <a:rPr lang="en-US" sz="3200" u="sng" dirty="0">
                <a:solidFill>
                  <a:schemeClr val="tx1">
                    <a:lumMod val="65000"/>
                    <a:lumOff val="35000"/>
                  </a:schemeClr>
                </a:solidFill>
                <a:latin typeface="American Typewriter" panose="02090604020004020304" pitchFamily="18" charset="77"/>
              </a:rPr>
              <a:t>Thinner</a:t>
            </a:r>
            <a:r>
              <a:rPr lang="en-US" sz="3200" dirty="0">
                <a:solidFill>
                  <a:schemeClr val="tx1">
                    <a:lumMod val="65000"/>
                    <a:lumOff val="35000"/>
                  </a:schemeClr>
                </a:solidFill>
                <a:latin typeface="American Typewriter" panose="02090604020004020304" pitchFamily="18" charset="77"/>
              </a:rPr>
              <a:t>	</a:t>
            </a:r>
          </a:p>
          <a:p>
            <a:endParaRPr lang="en-US" sz="3200" dirty="0">
              <a:solidFill>
                <a:schemeClr val="tx1">
                  <a:lumMod val="65000"/>
                  <a:lumOff val="35000"/>
                </a:schemeClr>
              </a:solidFill>
              <a:latin typeface="American Typewriter" panose="02090604020004020304" pitchFamily="18" charset="77"/>
            </a:endParaRPr>
          </a:p>
          <a:p>
            <a:pPr marL="457200" indent="-457200">
              <a:buFont typeface="Wingdings" pitchFamily="2" charset="2"/>
              <a:buChar char="v"/>
            </a:pPr>
            <a:r>
              <a:rPr lang="en-US" sz="2800" dirty="0">
                <a:solidFill>
                  <a:schemeClr val="tx1">
                    <a:lumMod val="65000"/>
                    <a:lumOff val="35000"/>
                  </a:schemeClr>
                </a:solidFill>
                <a:latin typeface="American Typewriter" panose="02090604020004020304" pitchFamily="18" charset="77"/>
              </a:rPr>
              <a:t>Age Related Macular Degeneration</a:t>
            </a:r>
          </a:p>
          <a:p>
            <a:pPr marL="457200" indent="-457200">
              <a:buFont typeface="Wingdings" pitchFamily="2" charset="2"/>
              <a:buChar char="v"/>
            </a:pPr>
            <a:r>
              <a:rPr lang="en-US" sz="2800" dirty="0">
                <a:solidFill>
                  <a:schemeClr val="tx1">
                    <a:lumMod val="65000"/>
                    <a:lumOff val="35000"/>
                  </a:schemeClr>
                </a:solidFill>
                <a:latin typeface="American Typewriter" panose="02090604020004020304" pitchFamily="18" charset="77"/>
              </a:rPr>
              <a:t>Proliferative DR/ DME</a:t>
            </a:r>
          </a:p>
          <a:p>
            <a:pPr marL="457200" indent="-457200">
              <a:buFont typeface="Wingdings" pitchFamily="2" charset="2"/>
              <a:buChar char="v"/>
            </a:pPr>
            <a:r>
              <a:rPr lang="en-US" sz="2800" dirty="0">
                <a:solidFill>
                  <a:schemeClr val="tx1">
                    <a:lumMod val="65000"/>
                    <a:lumOff val="35000"/>
                  </a:schemeClr>
                </a:solidFill>
                <a:latin typeface="American Typewriter" panose="02090604020004020304" pitchFamily="18" charset="77"/>
              </a:rPr>
              <a:t>Retinitis Pigmentosa</a:t>
            </a:r>
          </a:p>
          <a:p>
            <a:pPr marL="457200" indent="-457200">
              <a:buFont typeface="Wingdings" pitchFamily="2" charset="2"/>
              <a:buChar char="v"/>
            </a:pPr>
            <a:r>
              <a:rPr lang="en-US" sz="2800" dirty="0">
                <a:solidFill>
                  <a:schemeClr val="tx1">
                    <a:lumMod val="65000"/>
                    <a:lumOff val="35000"/>
                  </a:schemeClr>
                </a:solidFill>
                <a:latin typeface="American Typewriter" panose="02090604020004020304" pitchFamily="18" charset="77"/>
              </a:rPr>
              <a:t>Glaucoma</a:t>
            </a:r>
            <a:r>
              <a:rPr lang="en-US" sz="3200" dirty="0">
                <a:solidFill>
                  <a:schemeClr val="tx1">
                    <a:lumMod val="65000"/>
                    <a:lumOff val="35000"/>
                  </a:schemeClr>
                </a:solidFill>
                <a:latin typeface="Century Gothic" panose="020B0502020202020204" pitchFamily="34" charset="0"/>
              </a:rPr>
              <a:t>												</a:t>
            </a:r>
          </a:p>
          <a:p>
            <a:endParaRPr lang="en-US" dirty="0">
              <a:latin typeface="Century Gothic" panose="020B0502020202020204" pitchFamily="34" charset="0"/>
            </a:endParaRPr>
          </a:p>
        </p:txBody>
      </p:sp>
    </p:spTree>
    <p:extLst>
      <p:ext uri="{BB962C8B-B14F-4D97-AF65-F5344CB8AC3E}">
        <p14:creationId xmlns:p14="http://schemas.microsoft.com/office/powerpoint/2010/main" val="26779813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1DFA7D-B045-2A46-BD58-928A2270CB04}"/>
              </a:ext>
            </a:extLst>
          </p:cNvPr>
          <p:cNvSpPr txBox="1"/>
          <p:nvPr/>
        </p:nvSpPr>
        <p:spPr>
          <a:xfrm>
            <a:off x="569843" y="265043"/>
            <a:ext cx="7938053" cy="646331"/>
          </a:xfrm>
          <a:prstGeom prst="rect">
            <a:avLst/>
          </a:prstGeom>
          <a:noFill/>
        </p:spPr>
        <p:txBody>
          <a:bodyPr wrap="square" rtlCol="0">
            <a:spAutoFit/>
          </a:bodyPr>
          <a:lstStyle/>
          <a:p>
            <a:r>
              <a:rPr lang="en-US" sz="3600" dirty="0">
                <a:latin typeface="American Typewriter" panose="02090604020004020304" pitchFamily="18" charset="77"/>
              </a:rPr>
              <a:t>Choroid: In Detail</a:t>
            </a:r>
          </a:p>
        </p:txBody>
      </p:sp>
      <p:pic>
        <p:nvPicPr>
          <p:cNvPr id="4" name="Picture 3" descr="A picture containing indoor&#10;&#10;Description automatically generated">
            <a:extLst>
              <a:ext uri="{FF2B5EF4-FFF2-40B4-BE49-F238E27FC236}">
                <a16:creationId xmlns:a16="http://schemas.microsoft.com/office/drawing/2014/main" id="{6C7E21AA-2999-B0EA-B64B-B7FB647DD643}"/>
              </a:ext>
            </a:extLst>
          </p:cNvPr>
          <p:cNvPicPr>
            <a:picLocks noChangeAspect="1"/>
          </p:cNvPicPr>
          <p:nvPr/>
        </p:nvPicPr>
        <p:blipFill>
          <a:blip r:embed="rId3"/>
          <a:stretch>
            <a:fillRect/>
          </a:stretch>
        </p:blipFill>
        <p:spPr>
          <a:xfrm>
            <a:off x="715617" y="1176407"/>
            <a:ext cx="10760765" cy="5466267"/>
          </a:xfrm>
          <a:prstGeom prst="rect">
            <a:avLst/>
          </a:prstGeom>
        </p:spPr>
      </p:pic>
    </p:spTree>
    <p:extLst>
      <p:ext uri="{BB962C8B-B14F-4D97-AF65-F5344CB8AC3E}">
        <p14:creationId xmlns:p14="http://schemas.microsoft.com/office/powerpoint/2010/main" val="10201737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1DFA7D-B045-2A46-BD58-928A2270CB04}"/>
              </a:ext>
            </a:extLst>
          </p:cNvPr>
          <p:cNvSpPr txBox="1"/>
          <p:nvPr/>
        </p:nvSpPr>
        <p:spPr>
          <a:xfrm>
            <a:off x="569843" y="265043"/>
            <a:ext cx="7938053" cy="646331"/>
          </a:xfrm>
          <a:prstGeom prst="rect">
            <a:avLst/>
          </a:prstGeom>
          <a:noFill/>
        </p:spPr>
        <p:txBody>
          <a:bodyPr wrap="square" rtlCol="0">
            <a:spAutoFit/>
          </a:bodyPr>
          <a:lstStyle/>
          <a:p>
            <a:r>
              <a:rPr lang="en-US" sz="3600" dirty="0">
                <a:latin typeface="American Typewriter" panose="02090604020004020304" pitchFamily="18" charset="77"/>
              </a:rPr>
              <a:t>Choroid: In Detail (</a:t>
            </a:r>
            <a:r>
              <a:rPr lang="en-US" sz="3600" dirty="0" err="1">
                <a:latin typeface="American Typewriter" panose="02090604020004020304" pitchFamily="18" charset="77"/>
              </a:rPr>
              <a:t>Pachychoroid</a:t>
            </a:r>
            <a:r>
              <a:rPr lang="en-US" sz="3600" dirty="0">
                <a:latin typeface="American Typewriter" panose="02090604020004020304" pitchFamily="18" charset="77"/>
              </a:rPr>
              <a:t>)</a:t>
            </a:r>
          </a:p>
        </p:txBody>
      </p:sp>
      <p:pic>
        <p:nvPicPr>
          <p:cNvPr id="3" name="Picture 2" descr="A picture containing graphical user interface&#10;&#10;Description automatically generated">
            <a:extLst>
              <a:ext uri="{FF2B5EF4-FFF2-40B4-BE49-F238E27FC236}">
                <a16:creationId xmlns:a16="http://schemas.microsoft.com/office/drawing/2014/main" id="{BD1C4E6E-E185-B745-ADEC-7ED5BE5D475A}"/>
              </a:ext>
            </a:extLst>
          </p:cNvPr>
          <p:cNvPicPr>
            <a:picLocks noChangeAspect="1"/>
          </p:cNvPicPr>
          <p:nvPr/>
        </p:nvPicPr>
        <p:blipFill>
          <a:blip r:embed="rId3"/>
          <a:stretch>
            <a:fillRect/>
          </a:stretch>
        </p:blipFill>
        <p:spPr>
          <a:xfrm>
            <a:off x="0" y="1243853"/>
            <a:ext cx="12192000" cy="4370294"/>
          </a:xfrm>
          <a:prstGeom prst="rect">
            <a:avLst/>
          </a:prstGeom>
        </p:spPr>
      </p:pic>
    </p:spTree>
    <p:extLst>
      <p:ext uri="{BB962C8B-B14F-4D97-AF65-F5344CB8AC3E}">
        <p14:creationId xmlns:p14="http://schemas.microsoft.com/office/powerpoint/2010/main" val="5262112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1DFA7D-B045-2A46-BD58-928A2270CB04}"/>
              </a:ext>
            </a:extLst>
          </p:cNvPr>
          <p:cNvSpPr txBox="1"/>
          <p:nvPr/>
        </p:nvSpPr>
        <p:spPr>
          <a:xfrm>
            <a:off x="569843" y="265043"/>
            <a:ext cx="7938053" cy="646331"/>
          </a:xfrm>
          <a:prstGeom prst="rect">
            <a:avLst/>
          </a:prstGeom>
          <a:noFill/>
        </p:spPr>
        <p:txBody>
          <a:bodyPr wrap="square" rtlCol="0">
            <a:spAutoFit/>
          </a:bodyPr>
          <a:lstStyle/>
          <a:p>
            <a:r>
              <a:rPr lang="en-US" sz="3600">
                <a:latin typeface="American Typewriter" panose="02090604020004020304" pitchFamily="18" charset="77"/>
              </a:rPr>
              <a:t>Enhanced Depth Imaging</a:t>
            </a:r>
            <a:endParaRPr lang="en-US" sz="3600" dirty="0">
              <a:latin typeface="American Typewriter" panose="02090604020004020304" pitchFamily="18" charset="77"/>
            </a:endParaRPr>
          </a:p>
        </p:txBody>
      </p:sp>
      <p:sp>
        <p:nvSpPr>
          <p:cNvPr id="2" name="Rectangle 1">
            <a:extLst>
              <a:ext uri="{FF2B5EF4-FFF2-40B4-BE49-F238E27FC236}">
                <a16:creationId xmlns:a16="http://schemas.microsoft.com/office/drawing/2014/main" id="{0D2F288E-B58A-634A-88D9-F492880658F3}"/>
              </a:ext>
            </a:extLst>
          </p:cNvPr>
          <p:cNvSpPr/>
          <p:nvPr/>
        </p:nvSpPr>
        <p:spPr>
          <a:xfrm>
            <a:off x="463826" y="1289890"/>
            <a:ext cx="10712092" cy="1569660"/>
          </a:xfrm>
          <a:prstGeom prst="rect">
            <a:avLst/>
          </a:prstGeom>
        </p:spPr>
        <p:txBody>
          <a:bodyPr wrap="square">
            <a:spAutoFit/>
          </a:bodyPr>
          <a:lstStyle/>
          <a:p>
            <a:r>
              <a:rPr lang="en-US" sz="2400">
                <a:latin typeface="American Typewriter" panose="02090604020004020304" pitchFamily="18" charset="77"/>
              </a:rPr>
              <a:t>Place OCT closer to patient’s eye; improves image resolution</a:t>
            </a:r>
          </a:p>
          <a:p>
            <a:endParaRPr lang="en-US" sz="2400">
              <a:latin typeface="American Typewriter" panose="02090604020004020304" pitchFamily="18" charset="77"/>
            </a:endParaRPr>
          </a:p>
          <a:p>
            <a:r>
              <a:rPr lang="en-US" sz="2400">
                <a:latin typeface="American Typewriter" panose="02090604020004020304" pitchFamily="18" charset="77"/>
              </a:rPr>
              <a:t>Inverting the image provides enhanced visualization of the RPE, Bruch’s membrane, choroid and sclera (extra 500-800 um penetration)</a:t>
            </a:r>
            <a:endParaRPr lang="en-US" sz="2400" dirty="0">
              <a:latin typeface="American Typewriter" panose="02090604020004020304" pitchFamily="18" charset="77"/>
            </a:endParaRPr>
          </a:p>
        </p:txBody>
      </p:sp>
      <p:pic>
        <p:nvPicPr>
          <p:cNvPr id="1026" name="Picture 2" descr="Spectralis (heidelberg engineering) | Bioz | Ratings For Life-Science  Research">
            <a:extLst>
              <a:ext uri="{FF2B5EF4-FFF2-40B4-BE49-F238E27FC236}">
                <a16:creationId xmlns:a16="http://schemas.microsoft.com/office/drawing/2014/main" id="{48535E72-D702-E24D-A14C-1D1E18AEDE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23351"/>
            <a:ext cx="5715000" cy="2971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EF84A74-A1E0-7340-8BC2-57FDE9FCD9C2}"/>
              </a:ext>
            </a:extLst>
          </p:cNvPr>
          <p:cNvSpPr/>
          <p:nvPr/>
        </p:nvSpPr>
        <p:spPr>
          <a:xfrm>
            <a:off x="2879013" y="7668012"/>
            <a:ext cx="6096000" cy="153888"/>
          </a:xfrm>
          <a:prstGeom prst="rect">
            <a:avLst/>
          </a:prstGeom>
        </p:spPr>
        <p:txBody>
          <a:bodyPr>
            <a:spAutoFit/>
          </a:bodyPr>
          <a:lstStyle/>
          <a:p>
            <a:r>
              <a:rPr lang="en-US" sz="400"/>
              <a:t>https://www.bioz.com/result/spectralis/product/heidelberg%20engineering</a:t>
            </a:r>
            <a:endParaRPr lang="en-US" sz="400" dirty="0"/>
          </a:p>
        </p:txBody>
      </p:sp>
      <p:pic>
        <p:nvPicPr>
          <p:cNvPr id="1028" name="Picture 4" descr="OCT scanning">
            <a:extLst>
              <a:ext uri="{FF2B5EF4-FFF2-40B4-BE49-F238E27FC236}">
                <a16:creationId xmlns:a16="http://schemas.microsoft.com/office/drawing/2014/main" id="{114D1581-D25C-1442-A98A-B299236B4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8763" y="3757801"/>
            <a:ext cx="3492500" cy="233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9264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0B3252B1-65A0-B44E-9702-2E645CAAEFB6}"/>
              </a:ext>
            </a:extLst>
          </p:cNvPr>
          <p:cNvSpPr txBox="1"/>
          <p:nvPr/>
        </p:nvSpPr>
        <p:spPr>
          <a:xfrm>
            <a:off x="6268544" y="1162598"/>
            <a:ext cx="6096000" cy="5509200"/>
          </a:xfrm>
          <a:prstGeom prst="rect">
            <a:avLst/>
          </a:prstGeom>
          <a:noFill/>
        </p:spPr>
        <p:txBody>
          <a:bodyPr wrap="square" rtlCol="0">
            <a:spAutoFit/>
          </a:bodyPr>
          <a:lstStyle/>
          <a:p>
            <a:r>
              <a:rPr lang="en-US" sz="3200" dirty="0">
                <a:latin typeface="American Typewriter" panose="02090604020004020304" pitchFamily="18" charset="77"/>
              </a:rPr>
              <a:t>CSR: Thick</a:t>
            </a:r>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r>
              <a:rPr lang="en-US" sz="3200" dirty="0">
                <a:latin typeface="American Typewriter" panose="02090604020004020304" pitchFamily="18" charset="77"/>
              </a:rPr>
              <a:t>							AMD: Thin</a:t>
            </a:r>
          </a:p>
        </p:txBody>
      </p:sp>
      <p:pic>
        <p:nvPicPr>
          <p:cNvPr id="5" name="Picture 4" descr="A screenshot of a video game&#10;&#10;Description automatically generated with medium confidence">
            <a:extLst>
              <a:ext uri="{FF2B5EF4-FFF2-40B4-BE49-F238E27FC236}">
                <a16:creationId xmlns:a16="http://schemas.microsoft.com/office/drawing/2014/main" id="{C2454E80-4B4A-D540-BF7C-4BDE91C8E0FD}"/>
              </a:ext>
            </a:extLst>
          </p:cNvPr>
          <p:cNvPicPr>
            <a:picLocks noChangeAspect="1"/>
          </p:cNvPicPr>
          <p:nvPr/>
        </p:nvPicPr>
        <p:blipFill>
          <a:blip r:embed="rId2"/>
          <a:stretch>
            <a:fillRect/>
          </a:stretch>
        </p:blipFill>
        <p:spPr>
          <a:xfrm>
            <a:off x="299278" y="4546285"/>
            <a:ext cx="8864600" cy="2108200"/>
          </a:xfrm>
          <a:prstGeom prst="rect">
            <a:avLst/>
          </a:prstGeom>
        </p:spPr>
      </p:pic>
      <p:sp>
        <p:nvSpPr>
          <p:cNvPr id="6" name="Rectangle 5">
            <a:extLst>
              <a:ext uri="{FF2B5EF4-FFF2-40B4-BE49-F238E27FC236}">
                <a16:creationId xmlns:a16="http://schemas.microsoft.com/office/drawing/2014/main" id="{C2062A81-96E7-5C45-B4EF-93DB28ECE88C}"/>
              </a:ext>
            </a:extLst>
          </p:cNvPr>
          <p:cNvSpPr/>
          <p:nvPr/>
        </p:nvSpPr>
        <p:spPr>
          <a:xfrm>
            <a:off x="34235" y="6671798"/>
            <a:ext cx="6096000" cy="153888"/>
          </a:xfrm>
          <a:prstGeom prst="rect">
            <a:avLst/>
          </a:prstGeom>
        </p:spPr>
        <p:txBody>
          <a:bodyPr>
            <a:spAutoFit/>
          </a:bodyPr>
          <a:lstStyle/>
          <a:p>
            <a:r>
              <a:rPr lang="en-US" sz="400" dirty="0"/>
              <a:t>https://</a:t>
            </a:r>
            <a:r>
              <a:rPr lang="en-US" sz="400" dirty="0" err="1"/>
              <a:t>www.researchgate.net</a:t>
            </a:r>
            <a:r>
              <a:rPr lang="en-US" sz="400" dirty="0"/>
              <a:t>/figure/Optical-coherence-tomography-in-dry-AMD-The-choroid-is-thin-the-choroidal-vessels_fig3_258955680</a:t>
            </a:r>
          </a:p>
        </p:txBody>
      </p:sp>
      <p:pic>
        <p:nvPicPr>
          <p:cNvPr id="2052" name="Picture 4" descr="figure1">
            <a:extLst>
              <a:ext uri="{FF2B5EF4-FFF2-40B4-BE49-F238E27FC236}">
                <a16:creationId xmlns:a16="http://schemas.microsoft.com/office/drawing/2014/main" id="{1CB140F1-3504-B343-9440-49F32927C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35" y="186202"/>
            <a:ext cx="5539409" cy="4156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178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9" name="Picture 2718"/>
          <p:cNvPicPr/>
          <p:nvPr/>
        </p:nvPicPr>
        <p:blipFill>
          <a:blip r:embed="rId2"/>
          <a:stretch>
            <a:fillRect/>
          </a:stretch>
        </p:blipFill>
        <p:spPr>
          <a:xfrm>
            <a:off x="2095500" y="4170164"/>
            <a:ext cx="6313289" cy="1884164"/>
          </a:xfrm>
          <a:prstGeom prst="rect">
            <a:avLst/>
          </a:prstGeom>
        </p:spPr>
      </p:pic>
      <p:pic>
        <p:nvPicPr>
          <p:cNvPr id="2720" name="Picture 2719"/>
          <p:cNvPicPr/>
          <p:nvPr/>
        </p:nvPicPr>
        <p:blipFill>
          <a:blip r:embed="rId3"/>
          <a:stretch>
            <a:fillRect/>
          </a:stretch>
        </p:blipFill>
        <p:spPr>
          <a:xfrm>
            <a:off x="2068711" y="1250156"/>
            <a:ext cx="6259711" cy="2652117"/>
          </a:xfrm>
          <a:prstGeom prst="rect">
            <a:avLst/>
          </a:prstGeom>
        </p:spPr>
      </p:pic>
      <p:sp>
        <p:nvSpPr>
          <p:cNvPr id="2721" name="Shape 2721"/>
          <p:cNvSpPr/>
          <p:nvPr/>
        </p:nvSpPr>
        <p:spPr>
          <a:xfrm>
            <a:off x="8364141" y="2321719"/>
            <a:ext cx="2062758" cy="703782"/>
          </a:xfrm>
          <a:prstGeom prst="rect">
            <a:avLst/>
          </a:prstGeom>
          <a:ln>
            <a:solidFill>
              <a:srgbClr val="DDB8FF"/>
            </a:solidFill>
            <a:miter lim="400000"/>
          </a:ln>
          <a:extLst>
            <a:ext uri="{C572A759-6A51-4108-AA02-DFA0A04FC94B}">
              <ma14:wrappingTextBoxFlag xmlns:ma14="http://schemas.microsoft.com/office/mac/drawingml/2011/main" xmlns="" val="1"/>
            </a:ext>
          </a:extLst>
        </p:spPr>
        <p:txBody>
          <a:bodyPr lIns="0" tIns="0" rIns="0" bIns="0">
            <a:spAutoFit/>
          </a:bodyPr>
          <a:lstStyle>
            <a:lvl1pPr marL="40639" marR="40639" algn="ctr" defTabSz="584200">
              <a:lnSpc>
                <a:spcPct val="150000"/>
              </a:lnSpc>
              <a:buClr>
                <a:srgbClr val="FFFFFF"/>
              </a:buClr>
              <a:buFont typeface="Helvetica Light"/>
              <a:defRPr sz="4800">
                <a:solidFill>
                  <a:srgbClr val="FFFFFF"/>
                </a:solidFill>
                <a:uFill>
                  <a:solidFill>
                    <a:srgbClr val="FFFFFF"/>
                  </a:solidFill>
                </a:uFill>
                <a:latin typeface="Helvetica Light"/>
                <a:ea typeface="Helvetica Light"/>
                <a:cs typeface="Helvetica Light"/>
                <a:sym typeface="Helvetica Light"/>
              </a:defRPr>
            </a:lvl1pPr>
          </a:lstStyle>
          <a:p>
            <a:pPr lvl="0">
              <a:defRPr sz="1800">
                <a:solidFill>
                  <a:srgbClr val="000000"/>
                </a:solidFill>
                <a:uFillTx/>
              </a:defRPr>
            </a:pPr>
            <a:r>
              <a:rPr sz="3375"/>
              <a:t>65 yo</a:t>
            </a:r>
          </a:p>
        </p:txBody>
      </p:sp>
      <p:sp>
        <p:nvSpPr>
          <p:cNvPr id="2722" name="Shape 2722"/>
          <p:cNvSpPr/>
          <p:nvPr/>
        </p:nvSpPr>
        <p:spPr>
          <a:xfrm>
            <a:off x="8364141" y="5143500"/>
            <a:ext cx="2062758" cy="703782"/>
          </a:xfrm>
          <a:prstGeom prst="rect">
            <a:avLst/>
          </a:prstGeom>
          <a:ln>
            <a:solidFill>
              <a:srgbClr val="DDB8FF"/>
            </a:solidFill>
            <a:miter lim="400000"/>
          </a:ln>
          <a:extLst>
            <a:ext uri="{C572A759-6A51-4108-AA02-DFA0A04FC94B}">
              <ma14:wrappingTextBoxFlag xmlns:ma14="http://schemas.microsoft.com/office/mac/drawingml/2011/main" xmlns="" val="1"/>
            </a:ext>
          </a:extLst>
        </p:spPr>
        <p:txBody>
          <a:bodyPr lIns="0" tIns="0" rIns="0" bIns="0">
            <a:spAutoFit/>
          </a:bodyPr>
          <a:lstStyle>
            <a:lvl1pPr marL="40639" marR="40639" algn="ctr" defTabSz="584200">
              <a:lnSpc>
                <a:spcPct val="150000"/>
              </a:lnSpc>
              <a:buClr>
                <a:srgbClr val="FFFFFF"/>
              </a:buClr>
              <a:buFont typeface="Helvetica Light"/>
              <a:defRPr sz="4800">
                <a:solidFill>
                  <a:srgbClr val="FFFFFF"/>
                </a:solidFill>
                <a:uFill>
                  <a:solidFill>
                    <a:srgbClr val="FFFFFF"/>
                  </a:solidFill>
                </a:uFill>
                <a:latin typeface="Helvetica Light"/>
                <a:ea typeface="Helvetica Light"/>
                <a:cs typeface="Helvetica Light"/>
                <a:sym typeface="Helvetica Light"/>
              </a:defRPr>
            </a:lvl1pPr>
          </a:lstStyle>
          <a:p>
            <a:pPr lvl="0">
              <a:defRPr sz="1800">
                <a:solidFill>
                  <a:srgbClr val="000000"/>
                </a:solidFill>
                <a:uFillTx/>
              </a:defRPr>
            </a:pPr>
            <a:r>
              <a:rPr sz="3375"/>
              <a:t> 66 yo</a:t>
            </a:r>
          </a:p>
        </p:txBody>
      </p:sp>
      <p:sp>
        <p:nvSpPr>
          <p:cNvPr id="2723" name="Shape 2723"/>
          <p:cNvSpPr/>
          <p:nvPr/>
        </p:nvSpPr>
        <p:spPr>
          <a:xfrm>
            <a:off x="4704871" y="3885688"/>
            <a:ext cx="1484382" cy="407612"/>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ctr" defTabSz="584200">
              <a:defRPr sz="3100">
                <a:solidFill>
                  <a:srgbClr val="FFFFFF"/>
                </a:solidFill>
                <a:latin typeface="Helvetica Light"/>
                <a:ea typeface="Helvetica Light"/>
                <a:cs typeface="Helvetica Light"/>
                <a:sym typeface="Helvetica Light"/>
              </a:defRPr>
            </a:lvl1pPr>
          </a:lstStyle>
          <a:p>
            <a:pPr lvl="0">
              <a:defRPr sz="1800">
                <a:solidFill>
                  <a:srgbClr val="000000"/>
                </a:solidFill>
              </a:defRPr>
            </a:pPr>
            <a:r>
              <a:rPr sz="2180" dirty="0"/>
              <a:t>Active CS</a:t>
            </a:r>
            <a:r>
              <a:rPr lang="en-US" sz="2180" dirty="0"/>
              <a:t>R</a:t>
            </a:r>
            <a:endParaRPr sz="2180" dirty="0"/>
          </a:p>
        </p:txBody>
      </p:sp>
      <p:sp>
        <p:nvSpPr>
          <p:cNvPr id="2724" name="Shape 2724"/>
          <p:cNvSpPr/>
          <p:nvPr/>
        </p:nvSpPr>
        <p:spPr>
          <a:xfrm>
            <a:off x="4448391" y="6131808"/>
            <a:ext cx="1997343" cy="407612"/>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ctr" defTabSz="584200">
              <a:defRPr sz="3100">
                <a:solidFill>
                  <a:srgbClr val="FFFFFF"/>
                </a:solidFill>
                <a:latin typeface="Helvetica Light"/>
                <a:ea typeface="Helvetica Light"/>
                <a:cs typeface="Helvetica Light"/>
                <a:sym typeface="Helvetica Light"/>
              </a:defRPr>
            </a:lvl1pPr>
          </a:lstStyle>
          <a:p>
            <a:pPr lvl="0">
              <a:defRPr sz="1800">
                <a:solidFill>
                  <a:srgbClr val="000000"/>
                </a:solidFill>
              </a:defRPr>
            </a:pPr>
            <a:r>
              <a:rPr sz="2180"/>
              <a:t>Exudative AMD</a:t>
            </a:r>
          </a:p>
        </p:txBody>
      </p:sp>
      <p:grpSp>
        <p:nvGrpSpPr>
          <p:cNvPr id="2727" name="Group 2727"/>
          <p:cNvGrpSpPr/>
          <p:nvPr/>
        </p:nvGrpSpPr>
        <p:grpSpPr>
          <a:xfrm>
            <a:off x="1780631" y="314456"/>
            <a:ext cx="8429723" cy="892969"/>
            <a:chOff x="-282714" y="0"/>
            <a:chExt cx="11988939" cy="1270000"/>
          </a:xfrm>
        </p:grpSpPr>
        <p:sp>
          <p:nvSpPr>
            <p:cNvPr id="2725" name="Shape 2725"/>
            <p:cNvSpPr/>
            <p:nvPr/>
          </p:nvSpPr>
          <p:spPr>
            <a:xfrm>
              <a:off x="3175" y="0"/>
              <a:ext cx="11703050" cy="1270000"/>
            </a:xfrm>
            <a:prstGeom prst="rect">
              <a:avLst/>
            </a:prstGeom>
            <a:solidFill>
              <a:srgbClr val="929000">
                <a:alpha val="52940"/>
              </a:srgbClr>
            </a:solidFill>
            <a:ln w="9525" cap="flat">
              <a:solidFill>
                <a:srgbClr val="DDB8FF"/>
              </a:solidFill>
              <a:prstDash val="solid"/>
              <a:miter lim="400000"/>
            </a:ln>
            <a:effectLst/>
          </p:spPr>
          <p:txBody>
            <a:bodyPr wrap="square" lIns="0" tIns="0" rIns="0" bIns="0" numCol="1" anchor="ctr">
              <a:noAutofit/>
            </a:bodyPr>
            <a:lstStyle/>
            <a:p>
              <a:pPr marL="28573" marR="28573" algn="ctr" defTabSz="410751">
                <a:defRPr sz="4200">
                  <a:solidFill>
                    <a:srgbClr val="FFFFFF"/>
                  </a:solidFill>
                  <a:uFill>
                    <a:solidFill>
                      <a:srgbClr val="FFFFFF"/>
                    </a:solidFill>
                  </a:uFill>
                  <a:latin typeface="Helvetica Light"/>
                  <a:ea typeface="Helvetica Light"/>
                  <a:cs typeface="Helvetica Light"/>
                  <a:sym typeface="Helvetica Light"/>
                </a:defRPr>
              </a:pPr>
              <a:endParaRPr sz="2953"/>
            </a:p>
          </p:txBody>
        </p:sp>
        <p:sp>
          <p:nvSpPr>
            <p:cNvPr id="2726" name="Shape 2726"/>
            <p:cNvSpPr/>
            <p:nvPr/>
          </p:nvSpPr>
          <p:spPr>
            <a:xfrm>
              <a:off x="-282714" y="127430"/>
              <a:ext cx="11709400" cy="10223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b">
              <a:noAutofit/>
            </a:bodyPr>
            <a:lstStyle>
              <a:lvl1pPr marL="40639" marR="40639" algn="ctr" defTabSz="584200">
                <a:buClr>
                  <a:srgbClr val="DDB8FF"/>
                </a:buClr>
                <a:buFont typeface="Helvetica Light"/>
                <a:defRPr sz="7300">
                  <a:solidFill>
                    <a:srgbClr val="DDB8FF"/>
                  </a:solidFill>
                  <a:uFill>
                    <a:solidFill>
                      <a:srgbClr val="DDB8FF"/>
                    </a:solidFill>
                  </a:uFill>
                  <a:latin typeface="Helvetica Light"/>
                  <a:ea typeface="Helvetica Light"/>
                  <a:cs typeface="Helvetica Light"/>
                  <a:sym typeface="Helvetica Light"/>
                </a:defRPr>
              </a:lvl1pPr>
            </a:lstStyle>
            <a:p>
              <a:pPr lvl="0">
                <a:defRPr sz="1800">
                  <a:solidFill>
                    <a:srgbClr val="000000"/>
                  </a:solidFill>
                  <a:uFillTx/>
                </a:defRPr>
              </a:pPr>
              <a:r>
                <a:rPr sz="5133" dirty="0"/>
                <a:t>CS</a:t>
              </a:r>
              <a:r>
                <a:rPr lang="en-US" sz="5133" dirty="0"/>
                <a:t>R</a:t>
              </a:r>
              <a:r>
                <a:rPr sz="5133" dirty="0"/>
                <a:t> vs AMD</a:t>
              </a: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2723"/>
                                        </p:tgtEl>
                                        <p:attrNameLst>
                                          <p:attrName>style.visibility</p:attrName>
                                        </p:attrNameLst>
                                      </p:cBhvr>
                                      <p:to>
                                        <p:strVal val="visible"/>
                                      </p:to>
                                    </p:set>
                                    <p:animEffect transition="in" filter="dissolve">
                                      <p:cBhvr>
                                        <p:cTn id="7" dur="1000"/>
                                        <p:tgtEl>
                                          <p:spTgt spid="2723"/>
                                        </p:tgtEl>
                                      </p:cBhvr>
                                    </p:animEffect>
                                  </p:childTnLst>
                                </p:cTn>
                              </p:par>
                            </p:childTnLst>
                          </p:cTn>
                        </p:par>
                        <p:par>
                          <p:cTn id="8" fill="hold">
                            <p:stCondLst>
                              <p:cond delay="1000"/>
                            </p:stCondLst>
                            <p:childTnLst>
                              <p:par>
                                <p:cTn id="9" presetID="9" presetClass="entr" presetSubtype="0" fill="hold" grpId="0" nodeType="afterEffect">
                                  <p:stCondLst>
                                    <p:cond delay="0"/>
                                  </p:stCondLst>
                                  <p:iterate>
                                    <p:tmAbs val="0"/>
                                  </p:iterate>
                                  <p:childTnLst>
                                    <p:set>
                                      <p:cBhvr>
                                        <p:cTn id="10" fill="hold"/>
                                        <p:tgtEl>
                                          <p:spTgt spid="2724"/>
                                        </p:tgtEl>
                                        <p:attrNameLst>
                                          <p:attrName>style.visibility</p:attrName>
                                        </p:attrNameLst>
                                      </p:cBhvr>
                                      <p:to>
                                        <p:strVal val="visible"/>
                                      </p:to>
                                    </p:set>
                                    <p:animEffect transition="in" filter="dissolve">
                                      <p:cBhvr>
                                        <p:cTn id="11" dur="1000"/>
                                        <p:tgtEl>
                                          <p:spTgt spid="2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 grpId="0" animBg="1" advAuto="0"/>
      <p:bldP spid="2724" grpId="0" animBg="1" advAuto="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8414795" cy="584775"/>
          </a:xfrm>
          <a:prstGeom prst="rect">
            <a:avLst/>
          </a:prstGeom>
          <a:solidFill>
            <a:schemeClr val="bg1"/>
          </a:solidFill>
          <a:ln>
            <a:noFill/>
          </a:ln>
        </p:spPr>
        <p:txBody>
          <a:bodyPr wrap="square" rtlCol="0">
            <a:spAutoFit/>
          </a:bodyPr>
          <a:lstStyle/>
          <a:p>
            <a:r>
              <a:rPr lang="en-US" sz="3200" dirty="0">
                <a:latin typeface="Century Gothic" panose="020B0502020202020204" pitchFamily="34" charset="0"/>
              </a:rPr>
              <a:t>Pachychoroid Clinical Spectrum </a:t>
            </a:r>
          </a:p>
        </p:txBody>
      </p:sp>
      <p:sp>
        <p:nvSpPr>
          <p:cNvPr id="2" name="Rectangle 1">
            <a:extLst>
              <a:ext uri="{FF2B5EF4-FFF2-40B4-BE49-F238E27FC236}">
                <a16:creationId xmlns:a16="http://schemas.microsoft.com/office/drawing/2014/main" id="{49E6A50A-8C8C-9149-8BBC-25A1E087A3DA}"/>
              </a:ext>
            </a:extLst>
          </p:cNvPr>
          <p:cNvSpPr/>
          <p:nvPr/>
        </p:nvSpPr>
        <p:spPr>
          <a:xfrm>
            <a:off x="243068" y="1490008"/>
            <a:ext cx="11146421" cy="3416320"/>
          </a:xfrm>
          <a:prstGeom prst="rect">
            <a:avLst/>
          </a:prstGeom>
        </p:spPr>
        <p:txBody>
          <a:bodyPr wrap="square">
            <a:spAutoFit/>
          </a:bodyPr>
          <a:lstStyle/>
          <a:p>
            <a:pPr marL="285750" indent="-285750">
              <a:buFont typeface="Wingdings" pitchFamily="2" charset="2"/>
              <a:buChar char="v"/>
            </a:pPr>
            <a:r>
              <a:rPr lang="en-US" sz="2400" dirty="0">
                <a:solidFill>
                  <a:srgbClr val="2C3E50"/>
                </a:solidFill>
                <a:latin typeface="Century Gothic" panose="020B0502020202020204" pitchFamily="34" charset="0"/>
              </a:rPr>
              <a:t>Uncomplicated </a:t>
            </a:r>
            <a:r>
              <a:rPr lang="en-US" sz="2400" dirty="0" err="1">
                <a:solidFill>
                  <a:srgbClr val="2C3E50"/>
                </a:solidFill>
                <a:latin typeface="Century Gothic" panose="020B0502020202020204" pitchFamily="34" charset="0"/>
              </a:rPr>
              <a:t>Pachychoroid</a:t>
            </a:r>
            <a:endParaRPr lang="en-US" sz="2400" dirty="0">
              <a:solidFill>
                <a:srgbClr val="2C3E50"/>
              </a:solidFill>
              <a:latin typeface="Century Gothic" panose="020B0502020202020204" pitchFamily="34" charset="0"/>
            </a:endParaRPr>
          </a:p>
          <a:p>
            <a:pPr marL="285750" indent="-285750">
              <a:buFont typeface="Wingdings" pitchFamily="2" charset="2"/>
              <a:buChar char="v"/>
            </a:pPr>
            <a:endParaRPr lang="en-US" sz="2400" dirty="0">
              <a:solidFill>
                <a:srgbClr val="2C3E50"/>
              </a:solidFill>
              <a:latin typeface="Century Gothic" panose="020B0502020202020204" pitchFamily="34" charset="0"/>
            </a:endParaRPr>
          </a:p>
          <a:p>
            <a:pPr marL="285750" indent="-285750">
              <a:buFont typeface="Wingdings" pitchFamily="2" charset="2"/>
              <a:buChar char="v"/>
            </a:pPr>
            <a:r>
              <a:rPr lang="en-US" sz="2400" dirty="0">
                <a:solidFill>
                  <a:srgbClr val="2C3E50"/>
                </a:solidFill>
                <a:latin typeface="Century Gothic" panose="020B0502020202020204" pitchFamily="34" charset="0"/>
              </a:rPr>
              <a:t>Central serous chorioretinopathy (CSC)</a:t>
            </a:r>
          </a:p>
          <a:p>
            <a:pPr marL="285750" indent="-285750">
              <a:buFont typeface="Wingdings" pitchFamily="2" charset="2"/>
              <a:buChar char="v"/>
            </a:pPr>
            <a:endParaRPr lang="en-US" sz="2400" dirty="0">
              <a:solidFill>
                <a:srgbClr val="2C3E50"/>
              </a:solidFill>
              <a:latin typeface="Century Gothic" panose="020B0502020202020204" pitchFamily="34" charset="0"/>
            </a:endParaRPr>
          </a:p>
          <a:p>
            <a:pPr marL="285750" indent="-285750">
              <a:buFont typeface="Wingdings" pitchFamily="2" charset="2"/>
              <a:buChar char="v"/>
            </a:pPr>
            <a:r>
              <a:rPr lang="en-US" sz="2400" dirty="0">
                <a:solidFill>
                  <a:srgbClr val="2C3E50"/>
                </a:solidFill>
                <a:latin typeface="Century Gothic" panose="020B0502020202020204" pitchFamily="34" charset="0"/>
              </a:rPr>
              <a:t>Pachychoroid </a:t>
            </a:r>
            <a:r>
              <a:rPr lang="en-US" sz="2400" dirty="0" err="1">
                <a:solidFill>
                  <a:srgbClr val="2C3E50"/>
                </a:solidFill>
                <a:latin typeface="Century Gothic" panose="020B0502020202020204" pitchFamily="34" charset="0"/>
              </a:rPr>
              <a:t>neovasculopathy</a:t>
            </a:r>
            <a:r>
              <a:rPr lang="en-US" sz="2400" dirty="0">
                <a:solidFill>
                  <a:srgbClr val="2C3E50"/>
                </a:solidFill>
                <a:latin typeface="Century Gothic" panose="020B0502020202020204" pitchFamily="34" charset="0"/>
              </a:rPr>
              <a:t> </a:t>
            </a:r>
          </a:p>
          <a:p>
            <a:pPr marL="285750" indent="-285750">
              <a:buFont typeface="Wingdings" pitchFamily="2" charset="2"/>
              <a:buChar char="v"/>
            </a:pPr>
            <a:endParaRPr lang="en-US" sz="2400" dirty="0">
              <a:solidFill>
                <a:srgbClr val="2C3E50"/>
              </a:solidFill>
              <a:latin typeface="Century Gothic" panose="020B0502020202020204" pitchFamily="34" charset="0"/>
            </a:endParaRPr>
          </a:p>
          <a:p>
            <a:pPr marL="285750" indent="-285750">
              <a:buFont typeface="Wingdings" pitchFamily="2" charset="2"/>
              <a:buChar char="v"/>
            </a:pPr>
            <a:r>
              <a:rPr lang="en-US" sz="2400" dirty="0">
                <a:solidFill>
                  <a:srgbClr val="2C3E50"/>
                </a:solidFill>
                <a:latin typeface="Century Gothic" panose="020B0502020202020204" pitchFamily="34" charset="0"/>
              </a:rPr>
              <a:t>Polypoidal choroidal vasculopathy</a:t>
            </a:r>
          </a:p>
          <a:p>
            <a:pPr marL="285750" indent="-285750">
              <a:buFont typeface="Wingdings" pitchFamily="2" charset="2"/>
              <a:buChar char="v"/>
            </a:pPr>
            <a:endParaRPr lang="en-US" sz="2400" dirty="0">
              <a:solidFill>
                <a:srgbClr val="2C3E50"/>
              </a:solidFill>
              <a:latin typeface="Century Gothic" panose="020B0502020202020204" pitchFamily="34" charset="0"/>
            </a:endParaRPr>
          </a:p>
          <a:p>
            <a:pPr marL="285750" indent="-285750">
              <a:buFont typeface="Wingdings" pitchFamily="2" charset="2"/>
              <a:buChar char="v"/>
            </a:pPr>
            <a:r>
              <a:rPr lang="en-US" sz="2400" dirty="0">
                <a:solidFill>
                  <a:srgbClr val="2C3E50"/>
                </a:solidFill>
                <a:latin typeface="Century Gothic" panose="020B0502020202020204" pitchFamily="34" charset="0"/>
              </a:rPr>
              <a:t>Focal Choroidal Excavation</a:t>
            </a:r>
            <a:endParaRPr lang="en-US" sz="2400" dirty="0">
              <a:latin typeface="Century Gothic" panose="020B0502020202020204" pitchFamily="34" charset="0"/>
            </a:endParaRPr>
          </a:p>
        </p:txBody>
      </p:sp>
    </p:spTree>
    <p:extLst>
      <p:ext uri="{BB962C8B-B14F-4D97-AF65-F5344CB8AC3E}">
        <p14:creationId xmlns:p14="http://schemas.microsoft.com/office/powerpoint/2010/main" val="23618218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8414795" cy="707886"/>
          </a:xfrm>
          <a:prstGeom prst="rect">
            <a:avLst/>
          </a:prstGeom>
          <a:solidFill>
            <a:schemeClr val="bg1"/>
          </a:solidFill>
        </p:spPr>
        <p:txBody>
          <a:bodyPr wrap="square" rtlCol="0">
            <a:spAutoFit/>
          </a:bodyPr>
          <a:lstStyle/>
          <a:p>
            <a:r>
              <a:rPr lang="en-US" sz="4000" dirty="0">
                <a:latin typeface="American Typewriter" panose="02090604020004020304" pitchFamily="18" charset="77"/>
              </a:rPr>
              <a:t>Pachychoroid Clinical Spectrum </a:t>
            </a:r>
          </a:p>
        </p:txBody>
      </p:sp>
      <p:sp>
        <p:nvSpPr>
          <p:cNvPr id="2" name="Rectangle 1">
            <a:extLst>
              <a:ext uri="{FF2B5EF4-FFF2-40B4-BE49-F238E27FC236}">
                <a16:creationId xmlns:a16="http://schemas.microsoft.com/office/drawing/2014/main" id="{49E6A50A-8C8C-9149-8BBC-25A1E087A3DA}"/>
              </a:ext>
            </a:extLst>
          </p:cNvPr>
          <p:cNvSpPr/>
          <p:nvPr/>
        </p:nvSpPr>
        <p:spPr>
          <a:xfrm>
            <a:off x="522789" y="927573"/>
            <a:ext cx="11146421" cy="584775"/>
          </a:xfrm>
          <a:prstGeom prst="rect">
            <a:avLst/>
          </a:prstGeom>
        </p:spPr>
        <p:txBody>
          <a:bodyPr wrap="square">
            <a:spAutoFit/>
          </a:bodyPr>
          <a:lstStyle/>
          <a:p>
            <a:pPr marL="285750" indent="-285750">
              <a:buFont typeface="Wingdings" pitchFamily="2" charset="2"/>
              <a:buChar char="v"/>
            </a:pPr>
            <a:r>
              <a:rPr lang="en-US" sz="3200" i="1" dirty="0">
                <a:solidFill>
                  <a:srgbClr val="2C3E50"/>
                </a:solidFill>
                <a:latin typeface="American Typewriter" panose="02090604020004020304" pitchFamily="18" charset="77"/>
              </a:rPr>
              <a:t>Uncomplicated </a:t>
            </a:r>
            <a:r>
              <a:rPr lang="en-US" sz="3200" i="1" dirty="0" err="1">
                <a:solidFill>
                  <a:srgbClr val="2C3E50"/>
                </a:solidFill>
                <a:latin typeface="American Typewriter" panose="02090604020004020304" pitchFamily="18" charset="77"/>
              </a:rPr>
              <a:t>Pachychoroid</a:t>
            </a:r>
            <a:endParaRPr lang="en-US" sz="3200" i="1" dirty="0">
              <a:solidFill>
                <a:srgbClr val="2C3E50"/>
              </a:solidFill>
              <a:latin typeface="American Typewriter" panose="02090604020004020304" pitchFamily="18" charset="77"/>
            </a:endParaRPr>
          </a:p>
        </p:txBody>
      </p:sp>
      <p:sp>
        <p:nvSpPr>
          <p:cNvPr id="3" name="Rectangle 2">
            <a:extLst>
              <a:ext uri="{FF2B5EF4-FFF2-40B4-BE49-F238E27FC236}">
                <a16:creationId xmlns:a16="http://schemas.microsoft.com/office/drawing/2014/main" id="{5C099390-98CF-BF47-B8EC-8F52087A34ED}"/>
              </a:ext>
            </a:extLst>
          </p:cNvPr>
          <p:cNvSpPr/>
          <p:nvPr/>
        </p:nvSpPr>
        <p:spPr>
          <a:xfrm>
            <a:off x="178694" y="2913605"/>
            <a:ext cx="8954947" cy="1384995"/>
          </a:xfrm>
          <a:prstGeom prst="rect">
            <a:avLst/>
          </a:prstGeom>
        </p:spPr>
        <p:txBody>
          <a:bodyPr wrap="square">
            <a:spAutoFit/>
          </a:bodyPr>
          <a:lstStyle/>
          <a:p>
            <a:pPr>
              <a:buFont typeface="Arial" panose="020B0604020202020204" pitchFamily="34" charset="0"/>
              <a:buChar char="•"/>
            </a:pPr>
            <a:r>
              <a:rPr lang="en-US" sz="2800" dirty="0">
                <a:latin typeface="American Typewriter" panose="02090604020004020304" pitchFamily="18" charset="77"/>
              </a:rPr>
              <a:t>No RPE alterations</a:t>
            </a:r>
          </a:p>
          <a:p>
            <a:pPr>
              <a:buFont typeface="Arial" panose="020B0604020202020204" pitchFamily="34" charset="0"/>
              <a:buChar char="•"/>
            </a:pPr>
            <a:endParaRPr lang="en-US" sz="2800" dirty="0">
              <a:latin typeface="American Typewriter" panose="02090604020004020304" pitchFamily="18" charset="77"/>
            </a:endParaRPr>
          </a:p>
          <a:p>
            <a:pPr>
              <a:buFont typeface="Arial" panose="020B0604020202020204" pitchFamily="34" charset="0"/>
              <a:buChar char="•"/>
            </a:pPr>
            <a:r>
              <a:rPr lang="en-US" sz="2800" dirty="0">
                <a:latin typeface="American Typewriter" panose="02090604020004020304" pitchFamily="18" charset="77"/>
              </a:rPr>
              <a:t>No subretinal fluid</a:t>
            </a:r>
          </a:p>
        </p:txBody>
      </p:sp>
      <p:pic>
        <p:nvPicPr>
          <p:cNvPr id="6" name="Picture 5" descr="A picture containing graphical user interface&#10;&#10;Description automatically generated">
            <a:extLst>
              <a:ext uri="{FF2B5EF4-FFF2-40B4-BE49-F238E27FC236}">
                <a16:creationId xmlns:a16="http://schemas.microsoft.com/office/drawing/2014/main" id="{F986264A-5AB2-7244-A756-D98E0665DD37}"/>
              </a:ext>
            </a:extLst>
          </p:cNvPr>
          <p:cNvPicPr>
            <a:picLocks noChangeAspect="1"/>
          </p:cNvPicPr>
          <p:nvPr/>
        </p:nvPicPr>
        <p:blipFill>
          <a:blip r:embed="rId3"/>
          <a:stretch>
            <a:fillRect/>
          </a:stretch>
        </p:blipFill>
        <p:spPr>
          <a:xfrm>
            <a:off x="3986906" y="2343674"/>
            <a:ext cx="8026400" cy="3683000"/>
          </a:xfrm>
          <a:prstGeom prst="rect">
            <a:avLst/>
          </a:prstGeom>
        </p:spPr>
      </p:pic>
      <p:sp>
        <p:nvSpPr>
          <p:cNvPr id="7" name="TextBox 6">
            <a:extLst>
              <a:ext uri="{FF2B5EF4-FFF2-40B4-BE49-F238E27FC236}">
                <a16:creationId xmlns:a16="http://schemas.microsoft.com/office/drawing/2014/main" id="{7E870109-EFAA-574D-AE69-BBB4A66018F8}"/>
              </a:ext>
            </a:extLst>
          </p:cNvPr>
          <p:cNvSpPr txBox="1"/>
          <p:nvPr/>
        </p:nvSpPr>
        <p:spPr>
          <a:xfrm>
            <a:off x="0" y="6622956"/>
            <a:ext cx="2517913" cy="215444"/>
          </a:xfrm>
          <a:prstGeom prst="rect">
            <a:avLst/>
          </a:prstGeom>
          <a:noFill/>
        </p:spPr>
        <p:txBody>
          <a:bodyPr wrap="square" rtlCol="0">
            <a:spAutoFit/>
          </a:bodyPr>
          <a:lstStyle/>
          <a:p>
            <a:r>
              <a:rPr lang="en-US" sz="800" dirty="0"/>
              <a:t>Retina Imaging Channel</a:t>
            </a:r>
          </a:p>
        </p:txBody>
      </p:sp>
      <p:sp>
        <p:nvSpPr>
          <p:cNvPr id="8" name="TextBox 7">
            <a:extLst>
              <a:ext uri="{FF2B5EF4-FFF2-40B4-BE49-F238E27FC236}">
                <a16:creationId xmlns:a16="http://schemas.microsoft.com/office/drawing/2014/main" id="{41DFDC67-FF5E-FE40-8195-30C9578EB79B}"/>
              </a:ext>
            </a:extLst>
          </p:cNvPr>
          <p:cNvSpPr txBox="1"/>
          <p:nvPr/>
        </p:nvSpPr>
        <p:spPr>
          <a:xfrm>
            <a:off x="3986906" y="6026674"/>
            <a:ext cx="7682304" cy="369332"/>
          </a:xfrm>
          <a:prstGeom prst="rect">
            <a:avLst/>
          </a:prstGeom>
          <a:noFill/>
        </p:spPr>
        <p:txBody>
          <a:bodyPr wrap="square" rtlCol="0">
            <a:spAutoFit/>
          </a:bodyPr>
          <a:lstStyle/>
          <a:p>
            <a:r>
              <a:rPr lang="en-US" dirty="0">
                <a:latin typeface="American Typewriter" panose="02090604020004020304" pitchFamily="18" charset="77"/>
              </a:rPr>
              <a:t>Thick choroid, dilated Haller’s layer vessels</a:t>
            </a:r>
          </a:p>
        </p:txBody>
      </p:sp>
      <p:cxnSp>
        <p:nvCxnSpPr>
          <p:cNvPr id="9" name="Straight Arrow Connector 8">
            <a:extLst>
              <a:ext uri="{FF2B5EF4-FFF2-40B4-BE49-F238E27FC236}">
                <a16:creationId xmlns:a16="http://schemas.microsoft.com/office/drawing/2014/main" id="{04294AE9-637B-3C4A-96B4-9A3870E8DB45}"/>
              </a:ext>
            </a:extLst>
          </p:cNvPr>
          <p:cNvCxnSpPr/>
          <p:nvPr/>
        </p:nvCxnSpPr>
        <p:spPr>
          <a:xfrm flipV="1">
            <a:off x="9568070" y="5340626"/>
            <a:ext cx="636104" cy="9276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02442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8414795" cy="584775"/>
          </a:xfrm>
          <a:prstGeom prst="rect">
            <a:avLst/>
          </a:prstGeom>
          <a:noFill/>
        </p:spPr>
        <p:txBody>
          <a:bodyPr wrap="square" rtlCol="0">
            <a:spAutoFit/>
          </a:bodyPr>
          <a:lstStyle/>
          <a:p>
            <a:r>
              <a:rPr lang="en-US" sz="3200" dirty="0">
                <a:latin typeface="American Typewriter" panose="02090604020004020304" pitchFamily="18" charset="77"/>
              </a:rPr>
              <a:t>Pachychoroid Clinical Spectrum </a:t>
            </a:r>
          </a:p>
        </p:txBody>
      </p:sp>
      <p:sp>
        <p:nvSpPr>
          <p:cNvPr id="2" name="Rectangle 1">
            <a:extLst>
              <a:ext uri="{FF2B5EF4-FFF2-40B4-BE49-F238E27FC236}">
                <a16:creationId xmlns:a16="http://schemas.microsoft.com/office/drawing/2014/main" id="{49E6A50A-8C8C-9149-8BBC-25A1E087A3DA}"/>
              </a:ext>
            </a:extLst>
          </p:cNvPr>
          <p:cNvSpPr/>
          <p:nvPr/>
        </p:nvSpPr>
        <p:spPr>
          <a:xfrm>
            <a:off x="243068" y="839409"/>
            <a:ext cx="11146421" cy="584775"/>
          </a:xfrm>
          <a:prstGeom prst="rect">
            <a:avLst/>
          </a:prstGeom>
        </p:spPr>
        <p:txBody>
          <a:bodyPr wrap="square">
            <a:spAutoFit/>
          </a:bodyPr>
          <a:lstStyle/>
          <a:p>
            <a:pPr marL="285750" indent="-285750">
              <a:buFont typeface="Wingdings" pitchFamily="2" charset="2"/>
              <a:buChar char="v"/>
            </a:pPr>
            <a:r>
              <a:rPr lang="en-US" sz="3200" i="1" dirty="0">
                <a:solidFill>
                  <a:srgbClr val="2C3E50"/>
                </a:solidFill>
                <a:latin typeface="American Typewriter" panose="02090604020004020304" pitchFamily="18" charset="77"/>
              </a:rPr>
              <a:t>Central Serous Chorioretinopathy</a:t>
            </a:r>
          </a:p>
        </p:txBody>
      </p:sp>
      <p:sp>
        <p:nvSpPr>
          <p:cNvPr id="3" name="Rectangle 2">
            <a:extLst>
              <a:ext uri="{FF2B5EF4-FFF2-40B4-BE49-F238E27FC236}">
                <a16:creationId xmlns:a16="http://schemas.microsoft.com/office/drawing/2014/main" id="{545CF6D3-184A-4140-8455-55BB6ECB1AC4}"/>
              </a:ext>
            </a:extLst>
          </p:cNvPr>
          <p:cNvSpPr/>
          <p:nvPr/>
        </p:nvSpPr>
        <p:spPr>
          <a:xfrm>
            <a:off x="9884719" y="6671352"/>
            <a:ext cx="6096000" cy="153888"/>
          </a:xfrm>
          <a:prstGeom prst="rect">
            <a:avLst/>
          </a:prstGeom>
        </p:spPr>
        <p:txBody>
          <a:bodyPr>
            <a:spAutoFit/>
          </a:bodyPr>
          <a:lstStyle/>
          <a:p>
            <a:r>
              <a:rPr lang="en-US" sz="400" dirty="0"/>
              <a:t>https://</a:t>
            </a:r>
            <a:r>
              <a:rPr lang="en-US" sz="400" dirty="0" err="1"/>
              <a:t>entokey.com</a:t>
            </a:r>
            <a:r>
              <a:rPr lang="en-US" sz="400" dirty="0"/>
              <a:t>/central-serous-chorioretinopathy-and-</a:t>
            </a:r>
            <a:r>
              <a:rPr lang="en-US" sz="400" dirty="0" err="1"/>
              <a:t>pachychoroid</a:t>
            </a:r>
            <a:r>
              <a:rPr lang="en-US" sz="400" dirty="0"/>
              <a:t>-disease/</a:t>
            </a:r>
          </a:p>
        </p:txBody>
      </p:sp>
      <p:pic>
        <p:nvPicPr>
          <p:cNvPr id="6" name="Picture 5">
            <a:extLst>
              <a:ext uri="{FF2B5EF4-FFF2-40B4-BE49-F238E27FC236}">
                <a16:creationId xmlns:a16="http://schemas.microsoft.com/office/drawing/2014/main" id="{01E125C3-0503-F740-AB83-03FE80F2A034}"/>
              </a:ext>
            </a:extLst>
          </p:cNvPr>
          <p:cNvPicPr>
            <a:picLocks noChangeAspect="1"/>
          </p:cNvPicPr>
          <p:nvPr/>
        </p:nvPicPr>
        <p:blipFill>
          <a:blip r:embed="rId2"/>
          <a:stretch>
            <a:fillRect/>
          </a:stretch>
        </p:blipFill>
        <p:spPr>
          <a:xfrm>
            <a:off x="243068" y="4218991"/>
            <a:ext cx="4896476" cy="2529305"/>
          </a:xfrm>
          <a:prstGeom prst="rect">
            <a:avLst/>
          </a:prstGeom>
        </p:spPr>
      </p:pic>
      <p:sp>
        <p:nvSpPr>
          <p:cNvPr id="8" name="Rectangle 7">
            <a:extLst>
              <a:ext uri="{FF2B5EF4-FFF2-40B4-BE49-F238E27FC236}">
                <a16:creationId xmlns:a16="http://schemas.microsoft.com/office/drawing/2014/main" id="{27A3210F-2AA5-1D40-BF1E-AB66103017CC}"/>
              </a:ext>
            </a:extLst>
          </p:cNvPr>
          <p:cNvSpPr/>
          <p:nvPr/>
        </p:nvSpPr>
        <p:spPr>
          <a:xfrm>
            <a:off x="10049821" y="6524358"/>
            <a:ext cx="6096000" cy="153888"/>
          </a:xfrm>
          <a:prstGeom prst="rect">
            <a:avLst/>
          </a:prstGeom>
        </p:spPr>
        <p:txBody>
          <a:bodyPr>
            <a:spAutoFit/>
          </a:bodyPr>
          <a:lstStyle/>
          <a:p>
            <a:r>
              <a:rPr lang="en-US" sz="400" dirty="0"/>
              <a:t>https://</a:t>
            </a:r>
            <a:r>
              <a:rPr lang="en-US" sz="400" dirty="0" err="1"/>
              <a:t>en.wikipedia.org</a:t>
            </a:r>
            <a:r>
              <a:rPr lang="en-US" sz="400" dirty="0"/>
              <a:t>/wiki/</a:t>
            </a:r>
            <a:r>
              <a:rPr lang="en-US" sz="400" dirty="0" err="1"/>
              <a:t>Pachychoroid_disorders_of_the_macula</a:t>
            </a:r>
            <a:endParaRPr lang="en-US" sz="400" dirty="0"/>
          </a:p>
        </p:txBody>
      </p:sp>
      <p:pic>
        <p:nvPicPr>
          <p:cNvPr id="10" name="Picture 9" descr="A screenshot of a video game&#10;&#10;Description automatically generated with medium confidence">
            <a:extLst>
              <a:ext uri="{FF2B5EF4-FFF2-40B4-BE49-F238E27FC236}">
                <a16:creationId xmlns:a16="http://schemas.microsoft.com/office/drawing/2014/main" id="{E88756CC-3AFB-A940-9975-E6519E2D1B52}"/>
              </a:ext>
            </a:extLst>
          </p:cNvPr>
          <p:cNvPicPr>
            <a:picLocks noChangeAspect="1"/>
          </p:cNvPicPr>
          <p:nvPr/>
        </p:nvPicPr>
        <p:blipFill>
          <a:blip r:embed="rId3"/>
          <a:stretch>
            <a:fillRect/>
          </a:stretch>
        </p:blipFill>
        <p:spPr>
          <a:xfrm>
            <a:off x="5876067" y="2070100"/>
            <a:ext cx="5473700" cy="2717800"/>
          </a:xfrm>
          <a:prstGeom prst="rect">
            <a:avLst/>
          </a:prstGeom>
        </p:spPr>
      </p:pic>
    </p:spTree>
    <p:extLst>
      <p:ext uri="{BB962C8B-B14F-4D97-AF65-F5344CB8AC3E}">
        <p14:creationId xmlns:p14="http://schemas.microsoft.com/office/powerpoint/2010/main" val="9412256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6994640" cy="584775"/>
          </a:xfrm>
          <a:prstGeom prst="rect">
            <a:avLst/>
          </a:prstGeom>
          <a:solidFill>
            <a:schemeClr val="bg1"/>
          </a:solidFill>
          <a:ln>
            <a:noFill/>
          </a:ln>
        </p:spPr>
        <p:txBody>
          <a:bodyPr wrap="square" rtlCol="0">
            <a:spAutoFit/>
          </a:bodyPr>
          <a:lstStyle/>
          <a:p>
            <a:r>
              <a:rPr lang="en-US" sz="3200" dirty="0">
                <a:latin typeface="American Typewriter" panose="02090604020004020304" pitchFamily="18" charset="77"/>
              </a:rPr>
              <a:t>Pachychoroid Clinical Spectrum </a:t>
            </a:r>
          </a:p>
        </p:txBody>
      </p:sp>
      <p:sp>
        <p:nvSpPr>
          <p:cNvPr id="2" name="Rectangle 1">
            <a:extLst>
              <a:ext uri="{FF2B5EF4-FFF2-40B4-BE49-F238E27FC236}">
                <a16:creationId xmlns:a16="http://schemas.microsoft.com/office/drawing/2014/main" id="{49E6A50A-8C8C-9149-8BBC-25A1E087A3DA}"/>
              </a:ext>
            </a:extLst>
          </p:cNvPr>
          <p:cNvSpPr/>
          <p:nvPr/>
        </p:nvSpPr>
        <p:spPr>
          <a:xfrm>
            <a:off x="243068" y="839409"/>
            <a:ext cx="11146421" cy="584775"/>
          </a:xfrm>
          <a:prstGeom prst="rect">
            <a:avLst/>
          </a:prstGeom>
        </p:spPr>
        <p:txBody>
          <a:bodyPr wrap="square">
            <a:spAutoFit/>
          </a:bodyPr>
          <a:lstStyle/>
          <a:p>
            <a:pPr marL="285750" indent="-285750">
              <a:buFont typeface="Wingdings" pitchFamily="2" charset="2"/>
              <a:buChar char="v"/>
            </a:pPr>
            <a:r>
              <a:rPr lang="en-US" sz="3200" i="1" dirty="0">
                <a:solidFill>
                  <a:srgbClr val="2C3E50"/>
                </a:solidFill>
                <a:latin typeface="American Typewriter" panose="02090604020004020304" pitchFamily="18" charset="77"/>
              </a:rPr>
              <a:t>Pachychoroid </a:t>
            </a:r>
            <a:r>
              <a:rPr lang="en-US" sz="3200" i="1" dirty="0" err="1">
                <a:solidFill>
                  <a:srgbClr val="2C3E50"/>
                </a:solidFill>
                <a:latin typeface="American Typewriter" panose="02090604020004020304" pitchFamily="18" charset="77"/>
              </a:rPr>
              <a:t>Neovasculopathy</a:t>
            </a:r>
            <a:endParaRPr lang="en-US" sz="3200" i="1" dirty="0">
              <a:solidFill>
                <a:srgbClr val="2C3E50"/>
              </a:solidFill>
              <a:latin typeface="American Typewriter" panose="02090604020004020304" pitchFamily="18" charset="77"/>
            </a:endParaRPr>
          </a:p>
        </p:txBody>
      </p:sp>
      <p:sp>
        <p:nvSpPr>
          <p:cNvPr id="3" name="Rectangle 2">
            <a:extLst>
              <a:ext uri="{FF2B5EF4-FFF2-40B4-BE49-F238E27FC236}">
                <a16:creationId xmlns:a16="http://schemas.microsoft.com/office/drawing/2014/main" id="{5C099390-98CF-BF47-B8EC-8F52087A34ED}"/>
              </a:ext>
            </a:extLst>
          </p:cNvPr>
          <p:cNvSpPr/>
          <p:nvPr/>
        </p:nvSpPr>
        <p:spPr>
          <a:xfrm>
            <a:off x="389680" y="2004084"/>
            <a:ext cx="10853196" cy="523220"/>
          </a:xfrm>
          <a:prstGeom prst="rect">
            <a:avLst/>
          </a:prstGeom>
        </p:spPr>
        <p:txBody>
          <a:bodyPr wrap="square">
            <a:spAutoFit/>
          </a:bodyPr>
          <a:lstStyle/>
          <a:p>
            <a:pPr marL="342900" indent="-342900">
              <a:buFont typeface="Arial" panose="020B0604020202020204" pitchFamily="34" charset="0"/>
              <a:buChar char="•"/>
            </a:pPr>
            <a:r>
              <a:rPr lang="en-US" sz="2800" dirty="0">
                <a:latin typeface="American Typewriter" panose="02090604020004020304" pitchFamily="18" charset="77"/>
              </a:rPr>
              <a:t>Type 1 CNV with thick choroid!</a:t>
            </a:r>
          </a:p>
        </p:txBody>
      </p:sp>
      <p:pic>
        <p:nvPicPr>
          <p:cNvPr id="6" name="Picture 2" descr="Acute central serous chorioretinopathy. (a) Spectral domain optical coherence tomography (b) with enhanced depth imaging demonstrates serous macular detachment associated with a nasal serous pigment e">
            <a:extLst>
              <a:ext uri="{FF2B5EF4-FFF2-40B4-BE49-F238E27FC236}">
                <a16:creationId xmlns:a16="http://schemas.microsoft.com/office/drawing/2014/main" id="{3F5B21B7-4C60-1847-A317-32B109DD9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453" y="2933659"/>
            <a:ext cx="9878992" cy="24148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C02400A-A9D5-E144-8EC3-0AAB6F90DE5C}"/>
              </a:ext>
            </a:extLst>
          </p:cNvPr>
          <p:cNvSpPr/>
          <p:nvPr/>
        </p:nvSpPr>
        <p:spPr>
          <a:xfrm>
            <a:off x="8027053" y="6513929"/>
            <a:ext cx="3041217" cy="184666"/>
          </a:xfrm>
          <a:prstGeom prst="rect">
            <a:avLst/>
          </a:prstGeom>
        </p:spPr>
        <p:txBody>
          <a:bodyPr wrap="none">
            <a:spAutoFit/>
          </a:bodyPr>
          <a:lstStyle/>
          <a:p>
            <a:r>
              <a:rPr lang="en-US" sz="600" dirty="0"/>
              <a:t>https://</a:t>
            </a:r>
            <a:r>
              <a:rPr lang="en-US" sz="600" dirty="0" err="1"/>
              <a:t>entokey.com</a:t>
            </a:r>
            <a:r>
              <a:rPr lang="en-US" sz="600" dirty="0"/>
              <a:t>/central-serous-chorioretinopathy-and-</a:t>
            </a:r>
            <a:r>
              <a:rPr lang="en-US" sz="600" dirty="0" err="1"/>
              <a:t>pachychoroid</a:t>
            </a:r>
            <a:r>
              <a:rPr lang="en-US" sz="600" dirty="0"/>
              <a:t>-disease/</a:t>
            </a:r>
          </a:p>
        </p:txBody>
      </p:sp>
    </p:spTree>
    <p:extLst>
      <p:ext uri="{BB962C8B-B14F-4D97-AF65-F5344CB8AC3E}">
        <p14:creationId xmlns:p14="http://schemas.microsoft.com/office/powerpoint/2010/main" val="30453644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7010139" cy="584775"/>
          </a:xfrm>
          <a:prstGeom prst="rect">
            <a:avLst/>
          </a:prstGeom>
          <a:solidFill>
            <a:schemeClr val="bg1"/>
          </a:solidFill>
          <a:ln>
            <a:noFill/>
          </a:ln>
        </p:spPr>
        <p:txBody>
          <a:bodyPr wrap="square" rtlCol="0">
            <a:spAutoFit/>
          </a:bodyPr>
          <a:lstStyle/>
          <a:p>
            <a:r>
              <a:rPr lang="en-US" sz="3200" dirty="0">
                <a:latin typeface="American Typewriter" panose="02090604020004020304" pitchFamily="18" charset="77"/>
              </a:rPr>
              <a:t>Pachychoroid Clinical Spectrum </a:t>
            </a:r>
          </a:p>
        </p:txBody>
      </p:sp>
      <p:sp>
        <p:nvSpPr>
          <p:cNvPr id="2" name="Rectangle 1">
            <a:extLst>
              <a:ext uri="{FF2B5EF4-FFF2-40B4-BE49-F238E27FC236}">
                <a16:creationId xmlns:a16="http://schemas.microsoft.com/office/drawing/2014/main" id="{49E6A50A-8C8C-9149-8BBC-25A1E087A3DA}"/>
              </a:ext>
            </a:extLst>
          </p:cNvPr>
          <p:cNvSpPr/>
          <p:nvPr/>
        </p:nvSpPr>
        <p:spPr>
          <a:xfrm>
            <a:off x="243068" y="839409"/>
            <a:ext cx="11146421" cy="584775"/>
          </a:xfrm>
          <a:prstGeom prst="rect">
            <a:avLst/>
          </a:prstGeom>
        </p:spPr>
        <p:txBody>
          <a:bodyPr wrap="square">
            <a:spAutoFit/>
          </a:bodyPr>
          <a:lstStyle/>
          <a:p>
            <a:pPr marL="285750" indent="-285750">
              <a:buFont typeface="Wingdings" pitchFamily="2" charset="2"/>
              <a:buChar char="v"/>
            </a:pPr>
            <a:r>
              <a:rPr lang="en-US" sz="3200" i="1" dirty="0">
                <a:solidFill>
                  <a:srgbClr val="2C3E50"/>
                </a:solidFill>
                <a:latin typeface="American Typewriter" panose="02090604020004020304" pitchFamily="18" charset="77"/>
              </a:rPr>
              <a:t>Polypoidal Choroidal Vasculopathy</a:t>
            </a:r>
          </a:p>
        </p:txBody>
      </p:sp>
      <p:pic>
        <p:nvPicPr>
          <p:cNvPr id="6" name="Picture 5" descr="A picture containing indoor, sitting, table, computer&#10;&#10;Description automatically generated">
            <a:extLst>
              <a:ext uri="{FF2B5EF4-FFF2-40B4-BE49-F238E27FC236}">
                <a16:creationId xmlns:a16="http://schemas.microsoft.com/office/drawing/2014/main" id="{B5FCC03D-2E8B-3C40-9C67-6B6F58BC52AA}"/>
              </a:ext>
            </a:extLst>
          </p:cNvPr>
          <p:cNvPicPr>
            <a:picLocks noChangeAspect="1"/>
          </p:cNvPicPr>
          <p:nvPr/>
        </p:nvPicPr>
        <p:blipFill>
          <a:blip r:embed="rId2"/>
          <a:stretch>
            <a:fillRect/>
          </a:stretch>
        </p:blipFill>
        <p:spPr>
          <a:xfrm>
            <a:off x="1900182" y="1672944"/>
            <a:ext cx="7175500" cy="3975100"/>
          </a:xfrm>
          <a:prstGeom prst="rect">
            <a:avLst/>
          </a:prstGeom>
        </p:spPr>
      </p:pic>
    </p:spTree>
    <p:extLst>
      <p:ext uri="{BB962C8B-B14F-4D97-AF65-F5344CB8AC3E}">
        <p14:creationId xmlns:p14="http://schemas.microsoft.com/office/powerpoint/2010/main" val="29814591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3CEE9A-6BA9-914D-BDE9-C5736D88BCF3}"/>
              </a:ext>
            </a:extLst>
          </p:cNvPr>
          <p:cNvSpPr txBox="1"/>
          <p:nvPr/>
        </p:nvSpPr>
        <p:spPr>
          <a:xfrm>
            <a:off x="540487" y="341102"/>
            <a:ext cx="11920220" cy="830997"/>
          </a:xfrm>
          <a:prstGeom prst="rect">
            <a:avLst/>
          </a:prstGeom>
          <a:noFill/>
        </p:spPr>
        <p:txBody>
          <a:bodyPr wrap="square" rtlCol="0">
            <a:spAutoFit/>
          </a:bodyPr>
          <a:lstStyle/>
          <a:p>
            <a:r>
              <a:rPr lang="en-US" sz="4800" i="1" dirty="0">
                <a:latin typeface="Montserrat" pitchFamily="2" charset="77"/>
              </a:rPr>
              <a:t>Serosanguinous RPE detachments</a:t>
            </a:r>
          </a:p>
        </p:txBody>
      </p:sp>
      <p:sp>
        <p:nvSpPr>
          <p:cNvPr id="8" name="TextBox 7">
            <a:extLst>
              <a:ext uri="{FF2B5EF4-FFF2-40B4-BE49-F238E27FC236}">
                <a16:creationId xmlns:a16="http://schemas.microsoft.com/office/drawing/2014/main" id="{AEE39250-C8AB-C340-A145-4DF27FAF7187}"/>
              </a:ext>
            </a:extLst>
          </p:cNvPr>
          <p:cNvSpPr txBox="1"/>
          <p:nvPr/>
        </p:nvSpPr>
        <p:spPr>
          <a:xfrm>
            <a:off x="540487" y="1889761"/>
            <a:ext cx="3261360" cy="461665"/>
          </a:xfrm>
          <a:prstGeom prst="rect">
            <a:avLst/>
          </a:prstGeom>
          <a:noFill/>
        </p:spPr>
        <p:txBody>
          <a:bodyPr wrap="square" rtlCol="0">
            <a:spAutoFit/>
          </a:bodyPr>
          <a:lstStyle/>
          <a:p>
            <a:r>
              <a:rPr lang="en-US" sz="2400" dirty="0">
                <a:latin typeface="Montserrat" pitchFamily="2" charset="77"/>
              </a:rPr>
              <a:t>Serous Fluid</a:t>
            </a:r>
          </a:p>
        </p:txBody>
      </p:sp>
      <p:sp>
        <p:nvSpPr>
          <p:cNvPr id="9" name="TextBox 8">
            <a:extLst>
              <a:ext uri="{FF2B5EF4-FFF2-40B4-BE49-F238E27FC236}">
                <a16:creationId xmlns:a16="http://schemas.microsoft.com/office/drawing/2014/main" id="{A857E90E-0168-6C48-83D9-CA9AEE246F73}"/>
              </a:ext>
            </a:extLst>
          </p:cNvPr>
          <p:cNvSpPr txBox="1"/>
          <p:nvPr/>
        </p:nvSpPr>
        <p:spPr>
          <a:xfrm>
            <a:off x="3665327" y="1889761"/>
            <a:ext cx="3535680" cy="461665"/>
          </a:xfrm>
          <a:prstGeom prst="rect">
            <a:avLst/>
          </a:prstGeom>
          <a:noFill/>
        </p:spPr>
        <p:txBody>
          <a:bodyPr wrap="square" rtlCol="0">
            <a:spAutoFit/>
          </a:bodyPr>
          <a:lstStyle/>
          <a:p>
            <a:r>
              <a:rPr lang="en-US" sz="2400" dirty="0">
                <a:latin typeface="Montserrat" pitchFamily="2" charset="77"/>
              </a:rPr>
              <a:t>Blood</a:t>
            </a:r>
          </a:p>
        </p:txBody>
      </p:sp>
      <p:pic>
        <p:nvPicPr>
          <p:cNvPr id="12" name="Picture 11" descr="A worm in the dark&#10;&#10;Description automatically generated">
            <a:extLst>
              <a:ext uri="{FF2B5EF4-FFF2-40B4-BE49-F238E27FC236}">
                <a16:creationId xmlns:a16="http://schemas.microsoft.com/office/drawing/2014/main" id="{C5A7E27E-49D3-9147-A206-1821DE4474E7}"/>
              </a:ext>
            </a:extLst>
          </p:cNvPr>
          <p:cNvPicPr>
            <a:picLocks noChangeAspect="1"/>
          </p:cNvPicPr>
          <p:nvPr/>
        </p:nvPicPr>
        <p:blipFill>
          <a:blip r:embed="rId2"/>
          <a:stretch>
            <a:fillRect/>
          </a:stretch>
        </p:blipFill>
        <p:spPr>
          <a:xfrm>
            <a:off x="501396" y="2850199"/>
            <a:ext cx="7035800" cy="3251200"/>
          </a:xfrm>
          <a:prstGeom prst="rect">
            <a:avLst/>
          </a:prstGeom>
        </p:spPr>
      </p:pic>
      <p:sp>
        <p:nvSpPr>
          <p:cNvPr id="13" name="Rectangle 12">
            <a:extLst>
              <a:ext uri="{FF2B5EF4-FFF2-40B4-BE49-F238E27FC236}">
                <a16:creationId xmlns:a16="http://schemas.microsoft.com/office/drawing/2014/main" id="{AFECED76-2C55-D44B-9C98-950B16803752}"/>
              </a:ext>
            </a:extLst>
          </p:cNvPr>
          <p:cNvSpPr/>
          <p:nvPr/>
        </p:nvSpPr>
        <p:spPr>
          <a:xfrm>
            <a:off x="8701378" y="6666875"/>
            <a:ext cx="6096000" cy="184666"/>
          </a:xfrm>
          <a:prstGeom prst="rect">
            <a:avLst/>
          </a:prstGeom>
        </p:spPr>
        <p:txBody>
          <a:bodyPr>
            <a:spAutoFit/>
          </a:bodyPr>
          <a:lstStyle/>
          <a:p>
            <a:r>
              <a:rPr lang="en-US" sz="600" dirty="0"/>
              <a:t>http://</a:t>
            </a:r>
            <a:r>
              <a:rPr lang="en-US" sz="600" dirty="0" err="1"/>
              <a:t>www.ijo.in</a:t>
            </a:r>
            <a:r>
              <a:rPr lang="en-US" sz="600" dirty="0"/>
              <a:t>/</a:t>
            </a:r>
            <a:r>
              <a:rPr lang="en-US" sz="600" dirty="0" err="1"/>
              <a:t>viewimage.asp?img</a:t>
            </a:r>
            <a:r>
              <a:rPr lang="en-US" sz="600" dirty="0"/>
              <a:t>=IndianJOphthalmol_2018_66_7_896_234954_f2.jpg</a:t>
            </a:r>
          </a:p>
        </p:txBody>
      </p:sp>
      <p:pic>
        <p:nvPicPr>
          <p:cNvPr id="10" name="Picture 9" descr="A picture containing indoor, sitting, table, computer&#10;&#10;Description automatically generated">
            <a:extLst>
              <a:ext uri="{FF2B5EF4-FFF2-40B4-BE49-F238E27FC236}">
                <a16:creationId xmlns:a16="http://schemas.microsoft.com/office/drawing/2014/main" id="{72758334-687F-4D48-AEDB-280DD7A7CEF6}"/>
              </a:ext>
            </a:extLst>
          </p:cNvPr>
          <p:cNvPicPr>
            <a:picLocks noChangeAspect="1"/>
          </p:cNvPicPr>
          <p:nvPr/>
        </p:nvPicPr>
        <p:blipFill>
          <a:blip r:embed="rId3"/>
          <a:stretch>
            <a:fillRect/>
          </a:stretch>
        </p:blipFill>
        <p:spPr>
          <a:xfrm>
            <a:off x="8312576" y="3610611"/>
            <a:ext cx="3123520" cy="1730375"/>
          </a:xfrm>
          <a:prstGeom prst="rect">
            <a:avLst/>
          </a:prstGeom>
        </p:spPr>
      </p:pic>
      <p:cxnSp>
        <p:nvCxnSpPr>
          <p:cNvPr id="4" name="Straight Arrow Connector 3">
            <a:extLst>
              <a:ext uri="{FF2B5EF4-FFF2-40B4-BE49-F238E27FC236}">
                <a16:creationId xmlns:a16="http://schemas.microsoft.com/office/drawing/2014/main" id="{69DD965A-3988-6AC3-6CEF-4EDF0C4CE264}"/>
              </a:ext>
            </a:extLst>
          </p:cNvPr>
          <p:cNvCxnSpPr/>
          <p:nvPr/>
        </p:nvCxnSpPr>
        <p:spPr>
          <a:xfrm>
            <a:off x="1158240" y="1158240"/>
            <a:ext cx="0" cy="731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BA34428-98F3-7F81-61CD-5B19D5A64AD6}"/>
              </a:ext>
            </a:extLst>
          </p:cNvPr>
          <p:cNvCxnSpPr/>
          <p:nvPr/>
        </p:nvCxnSpPr>
        <p:spPr>
          <a:xfrm>
            <a:off x="4019296" y="1072896"/>
            <a:ext cx="0" cy="731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7C2F989-A9EA-15D4-D039-E9AB4E6A29B9}"/>
              </a:ext>
            </a:extLst>
          </p:cNvPr>
          <p:cNvCxnSpPr/>
          <p:nvPr/>
        </p:nvCxnSpPr>
        <p:spPr>
          <a:xfrm flipH="1" flipV="1">
            <a:off x="5281684" y="4981433"/>
            <a:ext cx="1105468" cy="1337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DF20BA5-9044-652D-2C43-89B0C6BEB617}"/>
              </a:ext>
            </a:extLst>
          </p:cNvPr>
          <p:cNvSpPr txBox="1"/>
          <p:nvPr/>
        </p:nvSpPr>
        <p:spPr>
          <a:xfrm>
            <a:off x="6500596" y="6209731"/>
            <a:ext cx="4935499" cy="369332"/>
          </a:xfrm>
          <a:prstGeom prst="rect">
            <a:avLst/>
          </a:prstGeom>
          <a:noFill/>
        </p:spPr>
        <p:txBody>
          <a:bodyPr wrap="square" rtlCol="0">
            <a:spAutoFit/>
          </a:bodyPr>
          <a:lstStyle/>
          <a:p>
            <a:r>
              <a:rPr lang="en-US" dirty="0"/>
              <a:t>Double layer sign: Suggestive of CNVM</a:t>
            </a:r>
          </a:p>
        </p:txBody>
      </p:sp>
    </p:spTree>
    <p:extLst>
      <p:ext uri="{BB962C8B-B14F-4D97-AF65-F5344CB8AC3E}">
        <p14:creationId xmlns:p14="http://schemas.microsoft.com/office/powerpoint/2010/main" val="16904672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8414795" cy="584775"/>
          </a:xfrm>
          <a:prstGeom prst="rect">
            <a:avLst/>
          </a:prstGeom>
          <a:noFill/>
        </p:spPr>
        <p:txBody>
          <a:bodyPr wrap="square" rtlCol="0">
            <a:spAutoFit/>
          </a:bodyPr>
          <a:lstStyle/>
          <a:p>
            <a:r>
              <a:rPr lang="en-US" sz="3200" dirty="0">
                <a:latin typeface="American Typewriter" panose="02090604020004020304" pitchFamily="18" charset="77"/>
              </a:rPr>
              <a:t>Pachychoroid Clinical Spectrum </a:t>
            </a:r>
          </a:p>
        </p:txBody>
      </p:sp>
      <p:sp>
        <p:nvSpPr>
          <p:cNvPr id="2" name="Rectangle 1">
            <a:extLst>
              <a:ext uri="{FF2B5EF4-FFF2-40B4-BE49-F238E27FC236}">
                <a16:creationId xmlns:a16="http://schemas.microsoft.com/office/drawing/2014/main" id="{49E6A50A-8C8C-9149-8BBC-25A1E087A3DA}"/>
              </a:ext>
            </a:extLst>
          </p:cNvPr>
          <p:cNvSpPr/>
          <p:nvPr/>
        </p:nvSpPr>
        <p:spPr>
          <a:xfrm>
            <a:off x="243068" y="839409"/>
            <a:ext cx="11146421" cy="584775"/>
          </a:xfrm>
          <a:prstGeom prst="rect">
            <a:avLst/>
          </a:prstGeom>
        </p:spPr>
        <p:txBody>
          <a:bodyPr wrap="square">
            <a:spAutoFit/>
          </a:bodyPr>
          <a:lstStyle/>
          <a:p>
            <a:pPr marL="285750" indent="-285750">
              <a:buFont typeface="Wingdings" pitchFamily="2" charset="2"/>
              <a:buChar char="v"/>
            </a:pPr>
            <a:r>
              <a:rPr lang="en-US" sz="3200" i="1" dirty="0">
                <a:solidFill>
                  <a:srgbClr val="2C3E50"/>
                </a:solidFill>
                <a:latin typeface="American Typewriter" panose="02090604020004020304" pitchFamily="18" charset="77"/>
              </a:rPr>
              <a:t>Focal Choroidal Excavation</a:t>
            </a:r>
          </a:p>
        </p:txBody>
      </p:sp>
      <p:sp>
        <p:nvSpPr>
          <p:cNvPr id="3" name="Rectangle 2">
            <a:extLst>
              <a:ext uri="{FF2B5EF4-FFF2-40B4-BE49-F238E27FC236}">
                <a16:creationId xmlns:a16="http://schemas.microsoft.com/office/drawing/2014/main" id="{5C099390-98CF-BF47-B8EC-8F52087A34ED}"/>
              </a:ext>
            </a:extLst>
          </p:cNvPr>
          <p:cNvSpPr/>
          <p:nvPr/>
        </p:nvSpPr>
        <p:spPr>
          <a:xfrm>
            <a:off x="679038" y="5534551"/>
            <a:ext cx="10833904" cy="707886"/>
          </a:xfrm>
          <a:prstGeom prst="rect">
            <a:avLst/>
          </a:prstGeom>
        </p:spPr>
        <p:txBody>
          <a:bodyPr wrap="square">
            <a:spAutoFit/>
          </a:bodyPr>
          <a:lstStyle/>
          <a:p>
            <a:pPr marL="800100" lvl="1" indent="-342900">
              <a:buFont typeface="Arial" panose="020B0604020202020204" pitchFamily="34" charset="0"/>
              <a:buChar char="•"/>
            </a:pPr>
            <a:r>
              <a:rPr lang="en-US" sz="2000" dirty="0">
                <a:latin typeface="American Typewriter" panose="02090604020004020304" pitchFamily="18" charset="77"/>
              </a:rPr>
              <a:t>Conforming (photoreceptor tips are in direct contact with RPE)</a:t>
            </a:r>
          </a:p>
          <a:p>
            <a:pPr marL="800100" lvl="1" indent="-342900">
              <a:buFont typeface="Arial" panose="020B0604020202020204" pitchFamily="34" charset="0"/>
              <a:buChar char="•"/>
            </a:pPr>
            <a:r>
              <a:rPr lang="en-US" sz="2000" dirty="0">
                <a:latin typeface="American Typewriter" panose="02090604020004020304" pitchFamily="18" charset="77"/>
              </a:rPr>
              <a:t>Non-conforming (photoreceptor tips are detached from RPE) </a:t>
            </a:r>
          </a:p>
        </p:txBody>
      </p:sp>
      <p:sp>
        <p:nvSpPr>
          <p:cNvPr id="4" name="Rectangle 3">
            <a:extLst>
              <a:ext uri="{FF2B5EF4-FFF2-40B4-BE49-F238E27FC236}">
                <a16:creationId xmlns:a16="http://schemas.microsoft.com/office/drawing/2014/main" id="{FB058DE7-C5D7-1D4C-87A3-698A99667657}"/>
              </a:ext>
            </a:extLst>
          </p:cNvPr>
          <p:cNvSpPr/>
          <p:nvPr/>
        </p:nvSpPr>
        <p:spPr>
          <a:xfrm>
            <a:off x="9823018" y="6627163"/>
            <a:ext cx="6096000" cy="153888"/>
          </a:xfrm>
          <a:prstGeom prst="rect">
            <a:avLst/>
          </a:prstGeom>
        </p:spPr>
        <p:txBody>
          <a:bodyPr>
            <a:spAutoFit/>
          </a:bodyPr>
          <a:lstStyle/>
          <a:p>
            <a:r>
              <a:rPr lang="en-US" sz="400" dirty="0"/>
              <a:t>https://</a:t>
            </a:r>
            <a:r>
              <a:rPr lang="en-US" sz="400" dirty="0" err="1"/>
              <a:t>www.dovepress.com</a:t>
            </a:r>
            <a:r>
              <a:rPr lang="en-US" sz="400" dirty="0"/>
              <a:t>/choroidal-cavitary-disorders-peer-reviewed-fulltext-article-OPTH</a:t>
            </a:r>
          </a:p>
        </p:txBody>
      </p:sp>
      <p:pic>
        <p:nvPicPr>
          <p:cNvPr id="10" name="Picture 9" descr="A picture containing lamp, light&#10;&#10;Description automatically generated">
            <a:extLst>
              <a:ext uri="{FF2B5EF4-FFF2-40B4-BE49-F238E27FC236}">
                <a16:creationId xmlns:a16="http://schemas.microsoft.com/office/drawing/2014/main" id="{65D3228D-054F-0046-AD39-8700DABBA13D}"/>
              </a:ext>
            </a:extLst>
          </p:cNvPr>
          <p:cNvPicPr>
            <a:picLocks noChangeAspect="1"/>
          </p:cNvPicPr>
          <p:nvPr/>
        </p:nvPicPr>
        <p:blipFill>
          <a:blip r:embed="rId2"/>
          <a:stretch>
            <a:fillRect/>
          </a:stretch>
        </p:blipFill>
        <p:spPr>
          <a:xfrm>
            <a:off x="9224746" y="216517"/>
            <a:ext cx="2288196" cy="1830557"/>
          </a:xfrm>
          <a:prstGeom prst="rect">
            <a:avLst/>
          </a:prstGeom>
        </p:spPr>
      </p:pic>
      <p:pic>
        <p:nvPicPr>
          <p:cNvPr id="2050" name="Picture 2" descr="Focal Choroidal Excavation - OCTMD">
            <a:extLst>
              <a:ext uri="{FF2B5EF4-FFF2-40B4-BE49-F238E27FC236}">
                <a16:creationId xmlns:a16="http://schemas.microsoft.com/office/drawing/2014/main" id="{457FD8F4-79ED-8442-81DD-D61E798EB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098" y="1744179"/>
            <a:ext cx="5281180" cy="35142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cal choroidal excavation: review of literature | British Journal of  Ophthalmology">
            <a:extLst>
              <a:ext uri="{FF2B5EF4-FFF2-40B4-BE49-F238E27FC236}">
                <a16:creationId xmlns:a16="http://schemas.microsoft.com/office/drawing/2014/main" id="{544B824F-A6E6-3D4D-91BC-B9CC69E36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7481" y="2379534"/>
            <a:ext cx="5037069" cy="2561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6548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American Typewriter" panose="02090604020004020304" pitchFamily="18" charset="77"/>
              </a:rPr>
              <a:t>Melanocytic Lesions</a:t>
            </a:r>
          </a:p>
        </p:txBody>
      </p:sp>
    </p:spTree>
    <p:extLst>
      <p:ext uri="{BB962C8B-B14F-4D97-AF65-F5344CB8AC3E}">
        <p14:creationId xmlns:p14="http://schemas.microsoft.com/office/powerpoint/2010/main" val="37818066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C458C-5F61-7E87-754B-F5558F5BACBE}"/>
              </a:ext>
            </a:extLst>
          </p:cNvPr>
          <p:cNvSpPr>
            <a:spLocks noGrp="1"/>
          </p:cNvSpPr>
          <p:nvPr>
            <p:ph type="title" idx="4294967295"/>
          </p:nvPr>
        </p:nvSpPr>
        <p:spPr>
          <a:xfrm>
            <a:off x="344556" y="-46471"/>
            <a:ext cx="10515600" cy="1325563"/>
          </a:xfrm>
        </p:spPr>
        <p:txBody>
          <a:bodyPr/>
          <a:lstStyle/>
          <a:p>
            <a:r>
              <a:rPr lang="en-US" dirty="0"/>
              <a:t>Choroidal Nevus</a:t>
            </a:r>
          </a:p>
        </p:txBody>
      </p:sp>
      <p:pic>
        <p:nvPicPr>
          <p:cNvPr id="1026" name="Picture 2">
            <a:extLst>
              <a:ext uri="{FF2B5EF4-FFF2-40B4-BE49-F238E27FC236}">
                <a16:creationId xmlns:a16="http://schemas.microsoft.com/office/drawing/2014/main" id="{AC39E949-1F8A-686C-4DBA-980DDE8292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304" y="1333225"/>
            <a:ext cx="4085811" cy="34340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E18CC57-EB50-F8D8-370C-6F27AC8A0ECA}"/>
              </a:ext>
            </a:extLst>
          </p:cNvPr>
          <p:cNvSpPr txBox="1"/>
          <p:nvPr/>
        </p:nvSpPr>
        <p:spPr>
          <a:xfrm>
            <a:off x="5131904" y="1058877"/>
            <a:ext cx="6096000" cy="1754326"/>
          </a:xfrm>
          <a:prstGeom prst="rect">
            <a:avLst/>
          </a:prstGeom>
          <a:noFill/>
        </p:spPr>
        <p:txBody>
          <a:bodyPr wrap="square">
            <a:spAutoFit/>
          </a:bodyPr>
          <a:lstStyle/>
          <a:p>
            <a:pPr algn="l">
              <a:buFont typeface="Arial" panose="020B0604020202020204" pitchFamily="34" charset="0"/>
              <a:buChar char="•"/>
            </a:pPr>
            <a:r>
              <a:rPr lang="en-US" b="0" i="0" dirty="0">
                <a:solidFill>
                  <a:srgbClr val="505050"/>
                </a:solidFill>
                <a:effectLst/>
              </a:rPr>
              <a:t>Flat to minimal thickening is seen.</a:t>
            </a:r>
          </a:p>
          <a:p>
            <a:pPr algn="l">
              <a:buFont typeface="Arial" panose="020B0604020202020204" pitchFamily="34" charset="0"/>
              <a:buChar char="•"/>
            </a:pPr>
            <a:r>
              <a:rPr lang="en-US" b="0" i="0" dirty="0">
                <a:solidFill>
                  <a:srgbClr val="505050"/>
                </a:solidFill>
                <a:effectLst/>
              </a:rPr>
              <a:t>• Well-defined blocking of signal occurs in the outer choroid.</a:t>
            </a:r>
          </a:p>
          <a:p>
            <a:pPr algn="l">
              <a:buFont typeface="Arial" panose="020B0604020202020204" pitchFamily="34" charset="0"/>
              <a:buChar char="•"/>
            </a:pPr>
            <a:r>
              <a:rPr lang="en-US" b="0" i="0" dirty="0">
                <a:solidFill>
                  <a:srgbClr val="505050"/>
                </a:solidFill>
                <a:effectLst/>
              </a:rPr>
              <a:t>• Overlying choriocapillaris is compressed</a:t>
            </a:r>
          </a:p>
          <a:p>
            <a:pPr algn="l">
              <a:buFont typeface="Arial" panose="020B0604020202020204" pitchFamily="34" charset="0"/>
              <a:buChar char="•"/>
            </a:pPr>
            <a:r>
              <a:rPr lang="en-US" b="0" i="0" dirty="0">
                <a:solidFill>
                  <a:srgbClr val="505050"/>
                </a:solidFill>
                <a:effectLst/>
              </a:rPr>
              <a:t>Overlying retina may have cystic changes or localized subretinal fluid.</a:t>
            </a:r>
          </a:p>
        </p:txBody>
      </p:sp>
      <p:pic>
        <p:nvPicPr>
          <p:cNvPr id="1028" name="Picture 4" descr="Full size image for 'Choroidal Nevus'">
            <a:extLst>
              <a:ext uri="{FF2B5EF4-FFF2-40B4-BE49-F238E27FC236}">
                <a16:creationId xmlns:a16="http://schemas.microsoft.com/office/drawing/2014/main" id="{4DDE9DDE-4C2D-9F5F-CE4D-270373BBA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1904" y="3433900"/>
            <a:ext cx="6210300" cy="3086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765A3A-0B91-FCB5-E467-BC7FA6A74F6C}"/>
              </a:ext>
            </a:extLst>
          </p:cNvPr>
          <p:cNvSpPr txBox="1"/>
          <p:nvPr/>
        </p:nvSpPr>
        <p:spPr>
          <a:xfrm>
            <a:off x="106018" y="6688723"/>
            <a:ext cx="6096000" cy="169277"/>
          </a:xfrm>
          <a:prstGeom prst="rect">
            <a:avLst/>
          </a:prstGeom>
          <a:noFill/>
        </p:spPr>
        <p:txBody>
          <a:bodyPr wrap="square">
            <a:spAutoFit/>
          </a:bodyPr>
          <a:lstStyle/>
          <a:p>
            <a:r>
              <a:rPr lang="en-US" sz="500" dirty="0"/>
              <a:t>https://www-</a:t>
            </a:r>
            <a:r>
              <a:rPr lang="en-US" sz="500" dirty="0" err="1"/>
              <a:t>clinicalkey</a:t>
            </a:r>
            <a:r>
              <a:rPr lang="en-US" sz="500" dirty="0"/>
              <a:t>-</a:t>
            </a:r>
            <a:r>
              <a:rPr lang="en-US" sz="500" dirty="0" err="1"/>
              <a:t>com.ezproxylocal.library.nova.edu</a:t>
            </a:r>
            <a:r>
              <a:rPr lang="en-US" sz="500" dirty="0"/>
              <a:t>/#!/browse/book/3-s2.0-C20210017594</a:t>
            </a:r>
          </a:p>
        </p:txBody>
      </p:sp>
    </p:spTree>
    <p:extLst>
      <p:ext uri="{BB962C8B-B14F-4D97-AF65-F5344CB8AC3E}">
        <p14:creationId xmlns:p14="http://schemas.microsoft.com/office/powerpoint/2010/main" val="24582822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C458C-5F61-7E87-754B-F5558F5BACBE}"/>
              </a:ext>
            </a:extLst>
          </p:cNvPr>
          <p:cNvSpPr>
            <a:spLocks noGrp="1"/>
          </p:cNvSpPr>
          <p:nvPr>
            <p:ph type="title" idx="4294967295"/>
          </p:nvPr>
        </p:nvSpPr>
        <p:spPr>
          <a:xfrm>
            <a:off x="384310" y="0"/>
            <a:ext cx="10515600" cy="1325563"/>
          </a:xfrm>
        </p:spPr>
        <p:txBody>
          <a:bodyPr/>
          <a:lstStyle/>
          <a:p>
            <a:r>
              <a:rPr lang="en-US" dirty="0"/>
              <a:t>Choroidal Melanoma</a:t>
            </a:r>
          </a:p>
        </p:txBody>
      </p:sp>
      <p:sp>
        <p:nvSpPr>
          <p:cNvPr id="7" name="TextBox 6">
            <a:extLst>
              <a:ext uri="{FF2B5EF4-FFF2-40B4-BE49-F238E27FC236}">
                <a16:creationId xmlns:a16="http://schemas.microsoft.com/office/drawing/2014/main" id="{FE18CC57-EB50-F8D8-370C-6F27AC8A0ECA}"/>
              </a:ext>
            </a:extLst>
          </p:cNvPr>
          <p:cNvSpPr txBox="1"/>
          <p:nvPr/>
        </p:nvSpPr>
        <p:spPr>
          <a:xfrm>
            <a:off x="5301841" y="1070186"/>
            <a:ext cx="6594245" cy="1477328"/>
          </a:xfrm>
          <a:prstGeom prst="rect">
            <a:avLst/>
          </a:prstGeom>
          <a:noFill/>
        </p:spPr>
        <p:txBody>
          <a:bodyPr wrap="square">
            <a:spAutoFit/>
          </a:bodyPr>
          <a:lstStyle/>
          <a:p>
            <a:pPr algn="l">
              <a:buFont typeface="Arial" panose="020B0604020202020204" pitchFamily="34" charset="0"/>
              <a:buChar char="•"/>
            </a:pPr>
            <a:r>
              <a:rPr lang="en-US" b="0" i="0" dirty="0">
                <a:solidFill>
                  <a:srgbClr val="505050"/>
                </a:solidFill>
                <a:effectLst/>
                <a:latin typeface="+mj-lt"/>
              </a:rPr>
              <a:t>Elevated choroidal mass with extensive blocking of signal</a:t>
            </a:r>
          </a:p>
          <a:p>
            <a:pPr algn="l">
              <a:buFont typeface="Arial" panose="020B0604020202020204" pitchFamily="34" charset="0"/>
              <a:buChar char="•"/>
            </a:pPr>
            <a:r>
              <a:rPr lang="en-US" b="0" i="0" dirty="0">
                <a:solidFill>
                  <a:srgbClr val="505050"/>
                </a:solidFill>
                <a:effectLst/>
                <a:latin typeface="+mj-lt"/>
              </a:rPr>
              <a:t>Obscuration of the normal choroidal vascular pattern in the area of the tumor</a:t>
            </a:r>
            <a:endParaRPr lang="en-US" dirty="0">
              <a:solidFill>
                <a:srgbClr val="505050"/>
              </a:solidFill>
              <a:latin typeface="+mj-lt"/>
            </a:endParaRPr>
          </a:p>
          <a:p>
            <a:pPr algn="l">
              <a:buFont typeface="Arial" panose="020B0604020202020204" pitchFamily="34" charset="0"/>
              <a:buChar char="•"/>
            </a:pPr>
            <a:r>
              <a:rPr lang="en-US" b="0" i="0" dirty="0">
                <a:solidFill>
                  <a:srgbClr val="505050"/>
                </a:solidFill>
                <a:effectLst/>
                <a:latin typeface="+mj-lt"/>
              </a:rPr>
              <a:t>Overlying subretinal fluid is present with shaggy photoreceptor</a:t>
            </a:r>
          </a:p>
        </p:txBody>
      </p:sp>
      <p:pic>
        <p:nvPicPr>
          <p:cNvPr id="3074" name="Picture 2">
            <a:extLst>
              <a:ext uri="{FF2B5EF4-FFF2-40B4-BE49-F238E27FC236}">
                <a16:creationId xmlns:a16="http://schemas.microsoft.com/office/drawing/2014/main" id="{FDD650C4-C5F2-8EA1-ABA8-5D70261AA9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2" y="1946773"/>
            <a:ext cx="4657863" cy="38928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E382AF5-51E7-2604-031D-4EB5D7C54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2572" y="2654714"/>
            <a:ext cx="6108700" cy="4076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0302E02-D70D-373A-547D-F715A209956F}"/>
              </a:ext>
            </a:extLst>
          </p:cNvPr>
          <p:cNvSpPr txBox="1"/>
          <p:nvPr/>
        </p:nvSpPr>
        <p:spPr>
          <a:xfrm>
            <a:off x="0" y="6642556"/>
            <a:ext cx="6096000" cy="215444"/>
          </a:xfrm>
          <a:prstGeom prst="rect">
            <a:avLst/>
          </a:prstGeom>
          <a:noFill/>
        </p:spPr>
        <p:txBody>
          <a:bodyPr wrap="square">
            <a:spAutoFit/>
          </a:bodyPr>
          <a:lstStyle/>
          <a:p>
            <a:r>
              <a:rPr lang="en-US" sz="800" dirty="0"/>
              <a:t>https://www-</a:t>
            </a:r>
            <a:r>
              <a:rPr lang="en-US" sz="800" dirty="0" err="1"/>
              <a:t>clinicalkey</a:t>
            </a:r>
            <a:r>
              <a:rPr lang="en-US" sz="800" dirty="0"/>
              <a:t>-</a:t>
            </a:r>
            <a:r>
              <a:rPr lang="en-US" sz="800" dirty="0" err="1"/>
              <a:t>com.ezproxylocal.library.nova.edu</a:t>
            </a:r>
            <a:r>
              <a:rPr lang="en-US" sz="800" dirty="0"/>
              <a:t>/#!/browse/book/3-s2.0-C20210017594</a:t>
            </a:r>
          </a:p>
        </p:txBody>
      </p:sp>
    </p:spTree>
    <p:extLst>
      <p:ext uri="{BB962C8B-B14F-4D97-AF65-F5344CB8AC3E}">
        <p14:creationId xmlns:p14="http://schemas.microsoft.com/office/powerpoint/2010/main" val="9750128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B39C6-AAEC-D1BA-B6AB-6F2EC24466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1278" y="0"/>
            <a:ext cx="526351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E66FC7-97FA-EA79-4CDE-8B6FB3F55ADA}"/>
              </a:ext>
            </a:extLst>
          </p:cNvPr>
          <p:cNvSpPr txBox="1"/>
          <p:nvPr/>
        </p:nvSpPr>
        <p:spPr>
          <a:xfrm>
            <a:off x="6364381" y="2088108"/>
            <a:ext cx="5090615" cy="1077218"/>
          </a:xfrm>
          <a:prstGeom prst="rect">
            <a:avLst/>
          </a:prstGeom>
          <a:noFill/>
        </p:spPr>
        <p:txBody>
          <a:bodyPr wrap="square" rtlCol="0">
            <a:spAutoFit/>
          </a:bodyPr>
          <a:lstStyle/>
          <a:p>
            <a:r>
              <a:rPr lang="en-US" sz="3200" dirty="0"/>
              <a:t>Multimodal imaging of choroidal melanoma</a:t>
            </a:r>
          </a:p>
        </p:txBody>
      </p:sp>
      <p:sp>
        <p:nvSpPr>
          <p:cNvPr id="4" name="TextBox 3">
            <a:extLst>
              <a:ext uri="{FF2B5EF4-FFF2-40B4-BE49-F238E27FC236}">
                <a16:creationId xmlns:a16="http://schemas.microsoft.com/office/drawing/2014/main" id="{E28D126B-FC32-1B5E-2496-B053B586D4D9}"/>
              </a:ext>
            </a:extLst>
          </p:cNvPr>
          <p:cNvSpPr txBox="1"/>
          <p:nvPr/>
        </p:nvSpPr>
        <p:spPr>
          <a:xfrm>
            <a:off x="8014648" y="6657945"/>
            <a:ext cx="6093724" cy="200055"/>
          </a:xfrm>
          <a:prstGeom prst="rect">
            <a:avLst/>
          </a:prstGeom>
          <a:noFill/>
        </p:spPr>
        <p:txBody>
          <a:bodyPr wrap="square">
            <a:spAutoFit/>
          </a:bodyPr>
          <a:lstStyle/>
          <a:p>
            <a:r>
              <a:rPr lang="en-US" sz="700" dirty="0"/>
              <a:t>https://</a:t>
            </a:r>
            <a:r>
              <a:rPr lang="en-US" sz="700" dirty="0" err="1"/>
              <a:t>retinatoday.com</a:t>
            </a:r>
            <a:r>
              <a:rPr lang="en-US" sz="700" dirty="0"/>
              <a:t>/articles/2016-july-aug/which-tumor-what-imaging-modality</a:t>
            </a:r>
          </a:p>
        </p:txBody>
      </p:sp>
    </p:spTree>
    <p:extLst>
      <p:ext uri="{BB962C8B-B14F-4D97-AF65-F5344CB8AC3E}">
        <p14:creationId xmlns:p14="http://schemas.microsoft.com/office/powerpoint/2010/main" val="41806473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A422D-697C-297A-B0B3-7B1DDF7D97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149C3-C3E6-2BBF-286E-8F215B3446C8}"/>
              </a:ext>
            </a:extLst>
          </p:cNvPr>
          <p:cNvSpPr>
            <a:spLocks noGrp="1"/>
          </p:cNvSpPr>
          <p:nvPr>
            <p:ph type="title" idx="4294967295"/>
          </p:nvPr>
        </p:nvSpPr>
        <p:spPr>
          <a:xfrm>
            <a:off x="384310" y="0"/>
            <a:ext cx="10515600" cy="1325563"/>
          </a:xfrm>
        </p:spPr>
        <p:txBody>
          <a:bodyPr/>
          <a:lstStyle/>
          <a:p>
            <a:r>
              <a:rPr lang="en-US" dirty="0"/>
              <a:t>Simple Hamartoma of the RPE</a:t>
            </a:r>
          </a:p>
        </p:txBody>
      </p:sp>
      <p:sp>
        <p:nvSpPr>
          <p:cNvPr id="7" name="TextBox 6">
            <a:extLst>
              <a:ext uri="{FF2B5EF4-FFF2-40B4-BE49-F238E27FC236}">
                <a16:creationId xmlns:a16="http://schemas.microsoft.com/office/drawing/2014/main" id="{EEA3A7B9-B112-496A-38B6-EE0F72C5A09F}"/>
              </a:ext>
            </a:extLst>
          </p:cNvPr>
          <p:cNvSpPr txBox="1"/>
          <p:nvPr/>
        </p:nvSpPr>
        <p:spPr>
          <a:xfrm>
            <a:off x="384310" y="1441247"/>
            <a:ext cx="11392506" cy="646331"/>
          </a:xfrm>
          <a:prstGeom prst="rect">
            <a:avLst/>
          </a:prstGeom>
          <a:noFill/>
        </p:spPr>
        <p:txBody>
          <a:bodyPr wrap="square">
            <a:spAutoFit/>
          </a:bodyPr>
          <a:lstStyle/>
          <a:p>
            <a:pPr algn="l">
              <a:buFont typeface="Arial" panose="020B0604020202020204" pitchFamily="34" charset="0"/>
              <a:buChar char="•"/>
            </a:pPr>
            <a:r>
              <a:rPr lang="en-US" b="0" i="0" dirty="0">
                <a:solidFill>
                  <a:srgbClr val="505050"/>
                </a:solidFill>
                <a:effectLst/>
                <a:latin typeface="Georgia" panose="02040502050405020303" pitchFamily="18" charset="0"/>
              </a:rPr>
              <a:t>Congenital simple hamartoma of the retinal pigment epithelium (RPE) is an uncommon, benign tumor of the RPE that appears as a jet-black, well-demarcated, round lesion on the foveal surface</a:t>
            </a:r>
            <a:endParaRPr lang="en-US" b="0" i="0" dirty="0">
              <a:solidFill>
                <a:srgbClr val="505050"/>
              </a:solidFill>
              <a:effectLst/>
              <a:latin typeface="+mj-lt"/>
            </a:endParaRPr>
          </a:p>
        </p:txBody>
      </p:sp>
      <p:pic>
        <p:nvPicPr>
          <p:cNvPr id="5122" name="Picture 2">
            <a:extLst>
              <a:ext uri="{FF2B5EF4-FFF2-40B4-BE49-F238E27FC236}">
                <a16:creationId xmlns:a16="http://schemas.microsoft.com/office/drawing/2014/main" id="{AAD61B48-9E8E-19BE-0B9A-086464ADF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26" y="2353178"/>
            <a:ext cx="11569148" cy="41772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03E8ABD-DB6F-E435-9161-53D3F8ED9767}"/>
              </a:ext>
            </a:extLst>
          </p:cNvPr>
          <p:cNvSpPr txBox="1"/>
          <p:nvPr/>
        </p:nvSpPr>
        <p:spPr>
          <a:xfrm>
            <a:off x="0" y="6688301"/>
            <a:ext cx="6096000" cy="215444"/>
          </a:xfrm>
          <a:prstGeom prst="rect">
            <a:avLst/>
          </a:prstGeom>
          <a:noFill/>
        </p:spPr>
        <p:txBody>
          <a:bodyPr wrap="square">
            <a:spAutoFit/>
          </a:bodyPr>
          <a:lstStyle/>
          <a:p>
            <a:r>
              <a:rPr lang="en-US" sz="800" dirty="0"/>
              <a:t>https://www-</a:t>
            </a:r>
            <a:r>
              <a:rPr lang="en-US" sz="800" dirty="0" err="1"/>
              <a:t>clinicalkey</a:t>
            </a:r>
            <a:r>
              <a:rPr lang="en-US" sz="800" dirty="0"/>
              <a:t>-</a:t>
            </a:r>
            <a:r>
              <a:rPr lang="en-US" sz="800" dirty="0" err="1"/>
              <a:t>com.ezproxylocal.library.nova.edu</a:t>
            </a:r>
            <a:r>
              <a:rPr lang="en-US" sz="800" dirty="0"/>
              <a:t>/#!/browse/book/3-s2.0-C20210017594</a:t>
            </a:r>
          </a:p>
        </p:txBody>
      </p:sp>
    </p:spTree>
    <p:extLst>
      <p:ext uri="{BB962C8B-B14F-4D97-AF65-F5344CB8AC3E}">
        <p14:creationId xmlns:p14="http://schemas.microsoft.com/office/powerpoint/2010/main" val="26733857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CFC65-91C9-AB09-35AF-D103F5A49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06913-E32C-E04A-0F85-EBFADEE2905F}"/>
              </a:ext>
            </a:extLst>
          </p:cNvPr>
          <p:cNvSpPr>
            <a:spLocks noGrp="1"/>
          </p:cNvSpPr>
          <p:nvPr>
            <p:ph type="title" idx="4294967295"/>
          </p:nvPr>
        </p:nvSpPr>
        <p:spPr>
          <a:xfrm>
            <a:off x="384310" y="0"/>
            <a:ext cx="10515600" cy="1325563"/>
          </a:xfrm>
        </p:spPr>
        <p:txBody>
          <a:bodyPr/>
          <a:lstStyle/>
          <a:p>
            <a:r>
              <a:rPr lang="en-US" dirty="0"/>
              <a:t>Simple Hamartoma of the RPE</a:t>
            </a:r>
          </a:p>
        </p:txBody>
      </p:sp>
      <p:sp>
        <p:nvSpPr>
          <p:cNvPr id="7" name="TextBox 6">
            <a:extLst>
              <a:ext uri="{FF2B5EF4-FFF2-40B4-BE49-F238E27FC236}">
                <a16:creationId xmlns:a16="http://schemas.microsoft.com/office/drawing/2014/main" id="{9CA43348-80E3-7E5C-3693-3897EB11FF8E}"/>
              </a:ext>
            </a:extLst>
          </p:cNvPr>
          <p:cNvSpPr txBox="1"/>
          <p:nvPr/>
        </p:nvSpPr>
        <p:spPr>
          <a:xfrm>
            <a:off x="384310" y="1441247"/>
            <a:ext cx="11392506" cy="646331"/>
          </a:xfrm>
          <a:prstGeom prst="rect">
            <a:avLst/>
          </a:prstGeom>
          <a:noFill/>
        </p:spPr>
        <p:txBody>
          <a:bodyPr wrap="square">
            <a:spAutoFit/>
          </a:bodyPr>
          <a:lstStyle/>
          <a:p>
            <a:pPr algn="l">
              <a:buFont typeface="Arial" panose="020B0604020202020204" pitchFamily="34" charset="0"/>
              <a:buChar char="•"/>
            </a:pPr>
            <a:r>
              <a:rPr lang="en-US" b="0" i="0" dirty="0">
                <a:solidFill>
                  <a:srgbClr val="505050"/>
                </a:solidFill>
                <a:effectLst/>
                <a:latin typeface="Georgia" panose="02040502050405020303" pitchFamily="18" charset="0"/>
              </a:rPr>
              <a:t>Congenital simple hamartoma of the retinal pigment epithelium (RPE) is an uncommon, benign tumor of the RPE that appears as a jet-black, well-demarcated, round lesion on the foveal surface</a:t>
            </a:r>
            <a:endParaRPr lang="en-US" b="0" i="0" dirty="0">
              <a:solidFill>
                <a:srgbClr val="505050"/>
              </a:solidFill>
              <a:effectLst/>
              <a:latin typeface="+mj-lt"/>
            </a:endParaRPr>
          </a:p>
        </p:txBody>
      </p:sp>
      <p:pic>
        <p:nvPicPr>
          <p:cNvPr id="7170" name="Picture 2">
            <a:extLst>
              <a:ext uri="{FF2B5EF4-FFF2-40B4-BE49-F238E27FC236}">
                <a16:creationId xmlns:a16="http://schemas.microsoft.com/office/drawing/2014/main" id="{91EEBF7E-9D02-FEEF-CD90-1F66DEB12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0882" y="2311400"/>
            <a:ext cx="6402456" cy="42683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4A10F2-0F06-B848-CF5F-9A82E4C60125}"/>
              </a:ext>
            </a:extLst>
          </p:cNvPr>
          <p:cNvSpPr txBox="1"/>
          <p:nvPr/>
        </p:nvSpPr>
        <p:spPr>
          <a:xfrm>
            <a:off x="172279" y="6642556"/>
            <a:ext cx="6096000" cy="215444"/>
          </a:xfrm>
          <a:prstGeom prst="rect">
            <a:avLst/>
          </a:prstGeom>
          <a:noFill/>
        </p:spPr>
        <p:txBody>
          <a:bodyPr wrap="square">
            <a:spAutoFit/>
          </a:bodyPr>
          <a:lstStyle/>
          <a:p>
            <a:r>
              <a:rPr lang="en-US" sz="800" dirty="0"/>
              <a:t>https://www-</a:t>
            </a:r>
            <a:r>
              <a:rPr lang="en-US" sz="800" dirty="0" err="1"/>
              <a:t>clinicalkey</a:t>
            </a:r>
            <a:r>
              <a:rPr lang="en-US" sz="800" dirty="0"/>
              <a:t>-</a:t>
            </a:r>
            <a:r>
              <a:rPr lang="en-US" sz="800" dirty="0" err="1"/>
              <a:t>com.ezproxylocal.library.nova.edu</a:t>
            </a:r>
            <a:r>
              <a:rPr lang="en-US" sz="800" dirty="0"/>
              <a:t>/#!/browse/book/3-s2.0-C20210017594</a:t>
            </a:r>
          </a:p>
        </p:txBody>
      </p:sp>
    </p:spTree>
    <p:extLst>
      <p:ext uri="{BB962C8B-B14F-4D97-AF65-F5344CB8AC3E}">
        <p14:creationId xmlns:p14="http://schemas.microsoft.com/office/powerpoint/2010/main" val="35815251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A99E2-E832-E03F-E196-99333DF67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79805-E57C-0915-D411-97D0278E97BA}"/>
              </a:ext>
            </a:extLst>
          </p:cNvPr>
          <p:cNvSpPr>
            <a:spLocks noGrp="1"/>
          </p:cNvSpPr>
          <p:nvPr>
            <p:ph type="title" idx="4294967295"/>
          </p:nvPr>
        </p:nvSpPr>
        <p:spPr>
          <a:xfrm>
            <a:off x="225284" y="211145"/>
            <a:ext cx="11966716" cy="1325563"/>
          </a:xfrm>
        </p:spPr>
        <p:txBody>
          <a:bodyPr>
            <a:normAutofit/>
          </a:bodyPr>
          <a:lstStyle/>
          <a:p>
            <a:r>
              <a:rPr lang="en-US" sz="4000" dirty="0"/>
              <a:t>Combined Hamartoma of the Retina and RPE</a:t>
            </a:r>
          </a:p>
        </p:txBody>
      </p:sp>
      <p:sp>
        <p:nvSpPr>
          <p:cNvPr id="4" name="TextBox 3">
            <a:extLst>
              <a:ext uri="{FF2B5EF4-FFF2-40B4-BE49-F238E27FC236}">
                <a16:creationId xmlns:a16="http://schemas.microsoft.com/office/drawing/2014/main" id="{EF640AAF-2D04-422D-1B00-69EFC0BE51E7}"/>
              </a:ext>
            </a:extLst>
          </p:cNvPr>
          <p:cNvSpPr txBox="1"/>
          <p:nvPr/>
        </p:nvSpPr>
        <p:spPr>
          <a:xfrm>
            <a:off x="397565" y="1536708"/>
            <a:ext cx="11396870" cy="1200329"/>
          </a:xfrm>
          <a:prstGeom prst="rect">
            <a:avLst/>
          </a:prstGeom>
          <a:noFill/>
        </p:spPr>
        <p:txBody>
          <a:bodyPr wrap="square">
            <a:spAutoFit/>
          </a:bodyPr>
          <a:lstStyle/>
          <a:p>
            <a:pPr marL="285750" indent="-285750">
              <a:buFont typeface="Wingdings" pitchFamily="2" charset="2"/>
              <a:buChar char="v"/>
            </a:pPr>
            <a:r>
              <a:rPr lang="en-US" b="0" i="0" dirty="0">
                <a:solidFill>
                  <a:srgbClr val="505050"/>
                </a:solidFill>
                <a:effectLst/>
                <a:latin typeface="Georgia" panose="02040502050405020303" pitchFamily="18" charset="0"/>
              </a:rPr>
              <a:t>Combined hamartoma of the retina and retinal pigment epithelium (RPE) is a rare, benign </a:t>
            </a:r>
            <a:r>
              <a:rPr lang="en-US" b="0" i="0" dirty="0" err="1">
                <a:solidFill>
                  <a:srgbClr val="505050"/>
                </a:solidFill>
                <a:effectLst/>
                <a:latin typeface="Georgia" panose="02040502050405020303" pitchFamily="18" charset="0"/>
              </a:rPr>
              <a:t>hamartomatous</a:t>
            </a:r>
            <a:r>
              <a:rPr lang="en-US" b="0" i="0" dirty="0">
                <a:solidFill>
                  <a:srgbClr val="505050"/>
                </a:solidFill>
                <a:effectLst/>
                <a:latin typeface="Georgia" panose="02040502050405020303" pitchFamily="18" charset="0"/>
              </a:rPr>
              <a:t> growth.</a:t>
            </a:r>
          </a:p>
          <a:p>
            <a:pPr marL="285750" indent="-285750">
              <a:buFont typeface="Wingdings" pitchFamily="2" charset="2"/>
              <a:buChar char="v"/>
            </a:pPr>
            <a:r>
              <a:rPr lang="en-US" b="0" i="0" dirty="0">
                <a:solidFill>
                  <a:srgbClr val="505050"/>
                </a:solidFill>
                <a:effectLst/>
                <a:latin typeface="Georgia" panose="02040502050405020303" pitchFamily="18" charset="0"/>
              </a:rPr>
              <a:t>The usual clinical appearance is a peripapillary, pigmented, focal disorganization of the retina, with overlying fibrosis.</a:t>
            </a:r>
            <a:endParaRPr lang="en-US" dirty="0"/>
          </a:p>
        </p:txBody>
      </p:sp>
      <p:pic>
        <p:nvPicPr>
          <p:cNvPr id="9218" name="Picture 2">
            <a:extLst>
              <a:ext uri="{FF2B5EF4-FFF2-40B4-BE49-F238E27FC236}">
                <a16:creationId xmlns:a16="http://schemas.microsoft.com/office/drawing/2014/main" id="{9E989B85-5AEC-C1ED-5C8C-EAF9674A0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343" y="3021737"/>
            <a:ext cx="4278759" cy="359266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ombined Hamartoma of the Retina and Retinal Pigment Epithelium: An Optical  Coherence Tomography–Based Reappraisal - ScienceDirect">
            <a:extLst>
              <a:ext uri="{FF2B5EF4-FFF2-40B4-BE49-F238E27FC236}">
                <a16:creationId xmlns:a16="http://schemas.microsoft.com/office/drawing/2014/main" id="{50776FD7-C4B8-B7CC-C57C-37ECACE73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18669"/>
            <a:ext cx="4278760" cy="39957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84C7EAC-5051-DFCB-F52F-D6EE1D1A536A}"/>
              </a:ext>
            </a:extLst>
          </p:cNvPr>
          <p:cNvSpPr txBox="1"/>
          <p:nvPr/>
        </p:nvSpPr>
        <p:spPr>
          <a:xfrm>
            <a:off x="0" y="6683654"/>
            <a:ext cx="6096000" cy="215444"/>
          </a:xfrm>
          <a:prstGeom prst="rect">
            <a:avLst/>
          </a:prstGeom>
          <a:noFill/>
        </p:spPr>
        <p:txBody>
          <a:bodyPr wrap="square">
            <a:spAutoFit/>
          </a:bodyPr>
          <a:lstStyle/>
          <a:p>
            <a:r>
              <a:rPr lang="en-US" sz="800" dirty="0"/>
              <a:t>https://www-</a:t>
            </a:r>
            <a:r>
              <a:rPr lang="en-US" sz="800" dirty="0" err="1"/>
              <a:t>clinicalkey</a:t>
            </a:r>
            <a:r>
              <a:rPr lang="en-US" sz="800" dirty="0"/>
              <a:t>-</a:t>
            </a:r>
            <a:r>
              <a:rPr lang="en-US" sz="800" dirty="0" err="1"/>
              <a:t>com.ezproxylocal.library.nova.edu</a:t>
            </a:r>
            <a:r>
              <a:rPr lang="en-US" sz="800" dirty="0"/>
              <a:t>/#!/browse/book/3-s2.0-C20210017594</a:t>
            </a:r>
          </a:p>
        </p:txBody>
      </p:sp>
    </p:spTree>
    <p:extLst>
      <p:ext uri="{BB962C8B-B14F-4D97-AF65-F5344CB8AC3E}">
        <p14:creationId xmlns:p14="http://schemas.microsoft.com/office/powerpoint/2010/main" val="7444989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American Typewriter" panose="02090604020004020304" pitchFamily="18" charset="77"/>
              </a:rPr>
              <a:t>Plaquenil Toxicity</a:t>
            </a:r>
          </a:p>
        </p:txBody>
      </p:sp>
    </p:spTree>
    <p:extLst>
      <p:ext uri="{BB962C8B-B14F-4D97-AF65-F5344CB8AC3E}">
        <p14:creationId xmlns:p14="http://schemas.microsoft.com/office/powerpoint/2010/main" val="11711957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3132" y="489748"/>
            <a:ext cx="8950036" cy="1323439"/>
          </a:xfrm>
          <a:prstGeom prst="rect">
            <a:avLst/>
          </a:prstGeom>
        </p:spPr>
        <p:txBody>
          <a:bodyPr wrap="square">
            <a:spAutoFit/>
          </a:bodyPr>
          <a:lstStyle/>
          <a:p>
            <a:r>
              <a:rPr lang="en-US" sz="4000" i="1" dirty="0">
                <a:solidFill>
                  <a:schemeClr val="accent1"/>
                </a:solidFill>
                <a:latin typeface="+mj-lt"/>
              </a:rPr>
              <a:t>What is Hydroxychloroquine (Plaquenil)?</a:t>
            </a:r>
          </a:p>
        </p:txBody>
      </p:sp>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8A8DFEEB-E78F-0949-8EBA-BC7588F57B67}"/>
              </a:ext>
            </a:extLst>
          </p:cNvPr>
          <p:cNvSpPr txBox="1"/>
          <p:nvPr/>
        </p:nvSpPr>
        <p:spPr>
          <a:xfrm>
            <a:off x="599607" y="2023110"/>
            <a:ext cx="7790013" cy="4339650"/>
          </a:xfrm>
          <a:prstGeom prst="rect">
            <a:avLst/>
          </a:prstGeom>
          <a:noFill/>
        </p:spPr>
        <p:txBody>
          <a:bodyPr wrap="square" rtlCol="0">
            <a:spAutoFit/>
          </a:bodyPr>
          <a:lstStyle/>
          <a:p>
            <a:pPr marL="285750" indent="-285750">
              <a:buFont typeface="Wingdings" pitchFamily="2" charset="2"/>
              <a:buChar char="v"/>
            </a:pPr>
            <a:r>
              <a:rPr lang="en-US" sz="3200" dirty="0">
                <a:latin typeface="+mj-lt"/>
              </a:rPr>
              <a:t>Disease-modifying anti-rheumatic drug (DMARD)</a:t>
            </a:r>
          </a:p>
          <a:p>
            <a:pPr marL="285750" indent="-285750">
              <a:buFont typeface="Wingdings" pitchFamily="2" charset="2"/>
              <a:buChar char="v"/>
            </a:pPr>
            <a:r>
              <a:rPr lang="en-US" sz="3200" dirty="0">
                <a:latin typeface="+mj-lt"/>
              </a:rPr>
              <a:t>Originally anti-malarial</a:t>
            </a:r>
          </a:p>
          <a:p>
            <a:endParaRPr lang="en-US" sz="2800" dirty="0">
              <a:latin typeface="+mj-lt"/>
            </a:endParaRPr>
          </a:p>
          <a:p>
            <a:pPr marL="285750" indent="-285750">
              <a:buFont typeface="Wingdings" pitchFamily="2" charset="2"/>
              <a:buChar char="v"/>
            </a:pPr>
            <a:endParaRPr lang="en-US" sz="2800" dirty="0">
              <a:latin typeface="+mj-lt"/>
            </a:endParaRPr>
          </a:p>
          <a:p>
            <a:pPr marL="285750" indent="-285750">
              <a:buFont typeface="Wingdings" pitchFamily="2" charset="2"/>
              <a:buChar char="v"/>
            </a:pPr>
            <a:endParaRPr lang="en-US" sz="2800" dirty="0">
              <a:latin typeface="+mj-lt"/>
            </a:endParaRPr>
          </a:p>
          <a:p>
            <a:pPr marL="285750" indent="-285750">
              <a:buFont typeface="Wingdings" pitchFamily="2" charset="2"/>
              <a:buChar char="v"/>
            </a:pPr>
            <a:r>
              <a:rPr lang="en-US" sz="3200" dirty="0">
                <a:latin typeface="+mj-lt"/>
              </a:rPr>
              <a:t>Used to treat rheumatoid arthritis, lupus, and other inflammatory and dermatologic conditions</a:t>
            </a:r>
            <a:endParaRPr lang="en-US" sz="3200" dirty="0"/>
          </a:p>
        </p:txBody>
      </p:sp>
      <p:pic>
        <p:nvPicPr>
          <p:cNvPr id="14" name="Picture 13">
            <a:extLst>
              <a:ext uri="{FF2B5EF4-FFF2-40B4-BE49-F238E27FC236}">
                <a16:creationId xmlns:a16="http://schemas.microsoft.com/office/drawing/2014/main" id="{B391EE09-E0DB-134A-A022-2F91181A512E}"/>
              </a:ext>
            </a:extLst>
          </p:cNvPr>
          <p:cNvPicPr>
            <a:picLocks noChangeAspect="1"/>
          </p:cNvPicPr>
          <p:nvPr/>
        </p:nvPicPr>
        <p:blipFill>
          <a:blip r:embed="rId2"/>
          <a:stretch>
            <a:fillRect/>
          </a:stretch>
        </p:blipFill>
        <p:spPr>
          <a:xfrm>
            <a:off x="9150484" y="2023110"/>
            <a:ext cx="1562100" cy="1727200"/>
          </a:xfrm>
          <a:prstGeom prst="rect">
            <a:avLst/>
          </a:prstGeom>
        </p:spPr>
      </p:pic>
      <p:pic>
        <p:nvPicPr>
          <p:cNvPr id="18" name="Picture 17" descr="A picture containing lotion, bottle&#10;&#10;Description automatically generated">
            <a:extLst>
              <a:ext uri="{FF2B5EF4-FFF2-40B4-BE49-F238E27FC236}">
                <a16:creationId xmlns:a16="http://schemas.microsoft.com/office/drawing/2014/main" id="{78A32A00-4215-FA41-B10D-75CD406CE45D}"/>
              </a:ext>
            </a:extLst>
          </p:cNvPr>
          <p:cNvPicPr>
            <a:picLocks noChangeAspect="1"/>
          </p:cNvPicPr>
          <p:nvPr/>
        </p:nvPicPr>
        <p:blipFill>
          <a:blip r:embed="rId3"/>
          <a:stretch>
            <a:fillRect/>
          </a:stretch>
        </p:blipFill>
        <p:spPr>
          <a:xfrm>
            <a:off x="9150484" y="3990048"/>
            <a:ext cx="1524000" cy="2235200"/>
          </a:xfrm>
          <a:prstGeom prst="rect">
            <a:avLst/>
          </a:prstGeom>
        </p:spPr>
      </p:pic>
    </p:spTree>
    <p:extLst>
      <p:ext uri="{BB962C8B-B14F-4D97-AF65-F5344CB8AC3E}">
        <p14:creationId xmlns:p14="http://schemas.microsoft.com/office/powerpoint/2010/main" val="25128797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3132" y="489748"/>
            <a:ext cx="8950036" cy="1323439"/>
          </a:xfrm>
          <a:prstGeom prst="rect">
            <a:avLst/>
          </a:prstGeom>
        </p:spPr>
        <p:txBody>
          <a:bodyPr wrap="square">
            <a:spAutoFit/>
          </a:bodyPr>
          <a:lstStyle/>
          <a:p>
            <a:r>
              <a:rPr lang="en-US" sz="4000" i="1" dirty="0">
                <a:solidFill>
                  <a:schemeClr val="accent1"/>
                </a:solidFill>
                <a:latin typeface="+mj-lt"/>
              </a:rPr>
              <a:t>What is Hydroxychloroquine (Plaquenil)?</a:t>
            </a:r>
          </a:p>
        </p:txBody>
      </p:sp>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12" name="Picture 11" descr="A close up of a logo&#10;&#10;Description automatically generated">
            <a:extLst>
              <a:ext uri="{FF2B5EF4-FFF2-40B4-BE49-F238E27FC236}">
                <a16:creationId xmlns:a16="http://schemas.microsoft.com/office/drawing/2014/main" id="{68490602-1549-2D49-897A-D2298755B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3131" y="2023672"/>
            <a:ext cx="5313297" cy="4034975"/>
          </a:xfrm>
          <a:prstGeom prst="rect">
            <a:avLst/>
          </a:prstGeom>
        </p:spPr>
      </p:pic>
      <p:sp>
        <p:nvSpPr>
          <p:cNvPr id="2" name="TextBox 1">
            <a:extLst>
              <a:ext uri="{FF2B5EF4-FFF2-40B4-BE49-F238E27FC236}">
                <a16:creationId xmlns:a16="http://schemas.microsoft.com/office/drawing/2014/main" id="{978EB8B7-4463-4E4C-BE95-45D13ADCEBB1}"/>
              </a:ext>
            </a:extLst>
          </p:cNvPr>
          <p:cNvSpPr txBox="1"/>
          <p:nvPr/>
        </p:nvSpPr>
        <p:spPr>
          <a:xfrm>
            <a:off x="517227" y="1843937"/>
            <a:ext cx="5154703" cy="4770537"/>
          </a:xfrm>
          <a:prstGeom prst="rect">
            <a:avLst/>
          </a:prstGeom>
          <a:noFill/>
        </p:spPr>
        <p:txBody>
          <a:bodyPr wrap="square" rtlCol="0">
            <a:spAutoFit/>
          </a:bodyPr>
          <a:lstStyle/>
          <a:p>
            <a:pPr marL="342900" indent="-342900">
              <a:buFont typeface="Wingdings" pitchFamily="2" charset="2"/>
              <a:buChar char="v"/>
            </a:pPr>
            <a:r>
              <a:rPr lang="en-US" sz="2800" dirty="0">
                <a:latin typeface="+mj-lt"/>
              </a:rPr>
              <a:t>Metabolite of chloroquine</a:t>
            </a:r>
          </a:p>
          <a:p>
            <a:pPr marL="342900" indent="-342900">
              <a:buFont typeface="Wingdings" pitchFamily="2" charset="2"/>
              <a:buChar char="v"/>
            </a:pPr>
            <a:r>
              <a:rPr lang="en-US" sz="2800" dirty="0">
                <a:latin typeface="+mj-lt"/>
              </a:rPr>
              <a:t>Longer half life</a:t>
            </a:r>
          </a:p>
          <a:p>
            <a:pPr marL="800100" lvl="1" indent="-342900">
              <a:buFont typeface="Wingdings" pitchFamily="2" charset="2"/>
              <a:buChar char="v"/>
            </a:pPr>
            <a:r>
              <a:rPr lang="en-US" sz="2800" dirty="0">
                <a:latin typeface="+mj-lt"/>
              </a:rPr>
              <a:t>Less drug needed for efficacy</a:t>
            </a:r>
          </a:p>
          <a:p>
            <a:endParaRPr lang="en-US" sz="2800" dirty="0">
              <a:latin typeface="+mj-lt"/>
            </a:endParaRPr>
          </a:p>
          <a:p>
            <a:endParaRPr lang="en-US" sz="2800" dirty="0">
              <a:latin typeface="+mj-lt"/>
            </a:endParaRPr>
          </a:p>
          <a:p>
            <a:pPr marL="342900" indent="-342900">
              <a:buFont typeface="Wingdings" pitchFamily="2" charset="2"/>
              <a:buChar char="v"/>
            </a:pPr>
            <a:endParaRPr lang="en-US" sz="2800" dirty="0">
              <a:latin typeface="+mj-lt"/>
            </a:endParaRPr>
          </a:p>
          <a:p>
            <a:pPr marL="342900" indent="-342900">
              <a:buFont typeface="Wingdings" pitchFamily="2" charset="2"/>
              <a:buChar char="v"/>
            </a:pPr>
            <a:r>
              <a:rPr lang="en-US" sz="2800" dirty="0">
                <a:latin typeface="+mj-lt"/>
              </a:rPr>
              <a:t>Binds to melanin in RPE</a:t>
            </a:r>
          </a:p>
          <a:p>
            <a:pPr marL="800100" lvl="1" indent="-342900">
              <a:buFont typeface="Wingdings" pitchFamily="2" charset="2"/>
              <a:buChar char="v"/>
            </a:pPr>
            <a:r>
              <a:rPr lang="en-US" sz="2800" dirty="0">
                <a:latin typeface="+mj-lt"/>
              </a:rPr>
              <a:t>Results in Bulls-Eye Maculopathy</a:t>
            </a:r>
          </a:p>
          <a:p>
            <a:endParaRPr lang="en-US" sz="2400" dirty="0">
              <a:latin typeface="+mj-lt"/>
            </a:endParaRPr>
          </a:p>
        </p:txBody>
      </p:sp>
    </p:spTree>
    <p:extLst>
      <p:ext uri="{BB962C8B-B14F-4D97-AF65-F5344CB8AC3E}">
        <p14:creationId xmlns:p14="http://schemas.microsoft.com/office/powerpoint/2010/main" val="23342427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4" name="Picture 3" descr="A picture containing bottle, red, photo, black&#10;&#10;Description automatically generated">
            <a:extLst>
              <a:ext uri="{FF2B5EF4-FFF2-40B4-BE49-F238E27FC236}">
                <a16:creationId xmlns:a16="http://schemas.microsoft.com/office/drawing/2014/main" id="{BA86EC76-3809-9545-80CE-24113CE85EF4}"/>
              </a:ext>
            </a:extLst>
          </p:cNvPr>
          <p:cNvPicPr>
            <a:picLocks noChangeAspect="1"/>
          </p:cNvPicPr>
          <p:nvPr/>
        </p:nvPicPr>
        <p:blipFill>
          <a:blip r:embed="rId2"/>
          <a:stretch>
            <a:fillRect/>
          </a:stretch>
        </p:blipFill>
        <p:spPr>
          <a:xfrm>
            <a:off x="198203" y="158680"/>
            <a:ext cx="8737600" cy="1485900"/>
          </a:xfrm>
          <a:prstGeom prst="rect">
            <a:avLst/>
          </a:prstGeom>
        </p:spPr>
      </p:pic>
      <p:pic>
        <p:nvPicPr>
          <p:cNvPr id="12" name="Picture 11">
            <a:extLst>
              <a:ext uri="{FF2B5EF4-FFF2-40B4-BE49-F238E27FC236}">
                <a16:creationId xmlns:a16="http://schemas.microsoft.com/office/drawing/2014/main" id="{F55F75E4-5E24-2149-B762-E61C368456AB}"/>
              </a:ext>
            </a:extLst>
          </p:cNvPr>
          <p:cNvPicPr>
            <a:picLocks noChangeAspect="1"/>
          </p:cNvPicPr>
          <p:nvPr/>
        </p:nvPicPr>
        <p:blipFill>
          <a:blip r:embed="rId3"/>
          <a:stretch>
            <a:fillRect/>
          </a:stretch>
        </p:blipFill>
        <p:spPr>
          <a:xfrm>
            <a:off x="7042756" y="1123880"/>
            <a:ext cx="1930400" cy="520700"/>
          </a:xfrm>
          <a:prstGeom prst="rect">
            <a:avLst/>
          </a:prstGeom>
        </p:spPr>
      </p:pic>
      <p:sp>
        <p:nvSpPr>
          <p:cNvPr id="15" name="TextBox 14">
            <a:extLst>
              <a:ext uri="{FF2B5EF4-FFF2-40B4-BE49-F238E27FC236}">
                <a16:creationId xmlns:a16="http://schemas.microsoft.com/office/drawing/2014/main" id="{ACD45E39-A277-D14F-869B-687B5FF9D8CE}"/>
              </a:ext>
            </a:extLst>
          </p:cNvPr>
          <p:cNvSpPr txBox="1"/>
          <p:nvPr/>
        </p:nvSpPr>
        <p:spPr>
          <a:xfrm>
            <a:off x="198203" y="2113613"/>
            <a:ext cx="8737600" cy="5139869"/>
          </a:xfrm>
          <a:prstGeom prst="rect">
            <a:avLst/>
          </a:prstGeom>
          <a:noFill/>
        </p:spPr>
        <p:txBody>
          <a:bodyPr wrap="square" rtlCol="0">
            <a:spAutoFit/>
          </a:bodyPr>
          <a:lstStyle/>
          <a:p>
            <a:pPr marL="285750" indent="-285750">
              <a:buFont typeface="Wingdings" pitchFamily="2" charset="2"/>
              <a:buChar char="v"/>
            </a:pPr>
            <a:r>
              <a:rPr lang="en-US" sz="3600" b="1" i="1" dirty="0">
                <a:latin typeface="+mj-lt"/>
              </a:rPr>
              <a:t>Dose:</a:t>
            </a:r>
          </a:p>
          <a:p>
            <a:pPr marL="742950" lvl="1" indent="-285750">
              <a:buFont typeface="Wingdings" pitchFamily="2" charset="2"/>
              <a:buChar char="v"/>
            </a:pPr>
            <a:r>
              <a:rPr lang="en-US" sz="3200" dirty="0"/>
              <a:t> </a:t>
            </a:r>
            <a:r>
              <a:rPr lang="en-US" sz="3200" dirty="0">
                <a:latin typeface="+mj-lt"/>
              </a:rPr>
              <a:t>Maximum daily HCQ use of </a:t>
            </a:r>
            <a:r>
              <a:rPr lang="en-US" sz="3200" u="sng" dirty="0">
                <a:latin typeface="+mj-lt"/>
              </a:rPr>
              <a:t>&lt;</a:t>
            </a:r>
            <a:r>
              <a:rPr lang="en-US" sz="3200" dirty="0">
                <a:latin typeface="+mj-lt"/>
              </a:rPr>
              <a:t> 5.0 mg/kg real weight</a:t>
            </a:r>
          </a:p>
          <a:p>
            <a:pPr marL="742950" lvl="1" indent="-285750">
              <a:buFont typeface="Wingdings" pitchFamily="2" charset="2"/>
              <a:buChar char="v"/>
            </a:pPr>
            <a:endParaRPr lang="en-US" sz="3200" u="sng" dirty="0"/>
          </a:p>
          <a:p>
            <a:pPr marL="285750" indent="-285750">
              <a:buFont typeface="Wingdings" pitchFamily="2" charset="2"/>
              <a:buChar char="v"/>
            </a:pPr>
            <a:r>
              <a:rPr lang="en-US" sz="3600" b="1" i="1" dirty="0">
                <a:latin typeface="+mj-lt"/>
              </a:rPr>
              <a:t>Duration:</a:t>
            </a:r>
            <a:r>
              <a:rPr lang="en-US" sz="3600" b="1" u="sng" dirty="0">
                <a:latin typeface="+mj-lt"/>
              </a:rPr>
              <a:t> </a:t>
            </a:r>
          </a:p>
          <a:p>
            <a:pPr marL="742950" lvl="1" indent="-285750">
              <a:buFont typeface="Wingdings" pitchFamily="2" charset="2"/>
              <a:buChar char="v"/>
            </a:pPr>
            <a:r>
              <a:rPr lang="en-US" sz="3200" dirty="0">
                <a:latin typeface="+mj-lt"/>
              </a:rPr>
              <a:t>At recommended dosage, risk of toxicity up to 5 years is under 1% and up to 10 years is under 2%...	</a:t>
            </a:r>
            <a:r>
              <a:rPr lang="en-US" sz="3200" b="1" dirty="0">
                <a:latin typeface="+mj-lt"/>
              </a:rPr>
              <a:t>BUT 20% AFTER 20 YEARS!!!</a:t>
            </a:r>
            <a:endParaRPr lang="en-US" sz="3200" b="1" u="sng" dirty="0">
              <a:latin typeface="+mj-lt"/>
            </a:endParaRPr>
          </a:p>
          <a:p>
            <a:pPr marL="742950" lvl="1" indent="-285750">
              <a:buFont typeface="Wingdings" pitchFamily="2" charset="2"/>
              <a:buChar char="v"/>
            </a:pPr>
            <a:endParaRPr lang="en-US" sz="3200" b="1" u="sng" dirty="0"/>
          </a:p>
          <a:p>
            <a:pPr marL="742950" lvl="1" indent="-285750">
              <a:buFont typeface="Wingdings" pitchFamily="2" charset="2"/>
              <a:buChar char="v"/>
            </a:pPr>
            <a:endParaRPr lang="en-US" sz="3200" b="1" u="sng" dirty="0"/>
          </a:p>
        </p:txBody>
      </p:sp>
      <p:sp>
        <p:nvSpPr>
          <p:cNvPr id="19" name="TextBox 18">
            <a:extLst>
              <a:ext uri="{FF2B5EF4-FFF2-40B4-BE49-F238E27FC236}">
                <a16:creationId xmlns:a16="http://schemas.microsoft.com/office/drawing/2014/main" id="{08861B62-A63D-3E44-BD27-A1474CFB8F27}"/>
              </a:ext>
            </a:extLst>
          </p:cNvPr>
          <p:cNvSpPr txBox="1"/>
          <p:nvPr/>
        </p:nvSpPr>
        <p:spPr>
          <a:xfrm>
            <a:off x="8973156" y="2636145"/>
            <a:ext cx="2809420" cy="2286545"/>
          </a:xfrm>
          <a:prstGeom prst="rect">
            <a:avLst/>
          </a:prstGeom>
          <a:solidFill>
            <a:srgbClr val="FF9300"/>
          </a:solidFill>
          <a:ln>
            <a:solidFill>
              <a:srgbClr val="FFC000"/>
            </a:solidFill>
          </a:ln>
        </p:spPr>
        <p:txBody>
          <a:bodyPr wrap="square" rtlCol="0">
            <a:spAutoFit/>
          </a:bodyPr>
          <a:lstStyle/>
          <a:p>
            <a:endParaRPr lang="en-US" dirty="0"/>
          </a:p>
        </p:txBody>
      </p:sp>
      <p:sp>
        <p:nvSpPr>
          <p:cNvPr id="20" name="TextBox 19">
            <a:extLst>
              <a:ext uri="{FF2B5EF4-FFF2-40B4-BE49-F238E27FC236}">
                <a16:creationId xmlns:a16="http://schemas.microsoft.com/office/drawing/2014/main" id="{DBB648BD-D9F5-6044-9897-6AB9E9E7BE68}"/>
              </a:ext>
            </a:extLst>
          </p:cNvPr>
          <p:cNvSpPr txBox="1"/>
          <p:nvPr/>
        </p:nvSpPr>
        <p:spPr>
          <a:xfrm>
            <a:off x="9220022" y="2636145"/>
            <a:ext cx="2315688" cy="1938992"/>
          </a:xfrm>
          <a:prstGeom prst="rect">
            <a:avLst/>
          </a:prstGeom>
          <a:noFill/>
        </p:spPr>
        <p:txBody>
          <a:bodyPr wrap="square" rtlCol="0">
            <a:spAutoFit/>
          </a:bodyPr>
          <a:lstStyle/>
          <a:p>
            <a:r>
              <a:rPr lang="en-US" sz="2400" i="1" dirty="0">
                <a:latin typeface="+mj-lt"/>
              </a:rPr>
              <a:t>High dose and long duration of use are most significant risk factors</a:t>
            </a:r>
          </a:p>
        </p:txBody>
      </p:sp>
    </p:spTree>
    <p:extLst>
      <p:ext uri="{BB962C8B-B14F-4D97-AF65-F5344CB8AC3E}">
        <p14:creationId xmlns:p14="http://schemas.microsoft.com/office/powerpoint/2010/main" val="9097401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4" name="Picture 3" descr="A picture containing bottle, red, photo, black&#10;&#10;Description automatically generated">
            <a:extLst>
              <a:ext uri="{FF2B5EF4-FFF2-40B4-BE49-F238E27FC236}">
                <a16:creationId xmlns:a16="http://schemas.microsoft.com/office/drawing/2014/main" id="{BA86EC76-3809-9545-80CE-24113CE85EF4}"/>
              </a:ext>
            </a:extLst>
          </p:cNvPr>
          <p:cNvPicPr>
            <a:picLocks noChangeAspect="1"/>
          </p:cNvPicPr>
          <p:nvPr/>
        </p:nvPicPr>
        <p:blipFill>
          <a:blip r:embed="rId3"/>
          <a:stretch>
            <a:fillRect/>
          </a:stretch>
        </p:blipFill>
        <p:spPr>
          <a:xfrm>
            <a:off x="198203" y="158680"/>
            <a:ext cx="8737600" cy="1485900"/>
          </a:xfrm>
          <a:prstGeom prst="rect">
            <a:avLst/>
          </a:prstGeom>
        </p:spPr>
      </p:pic>
      <p:pic>
        <p:nvPicPr>
          <p:cNvPr id="12" name="Picture 11">
            <a:extLst>
              <a:ext uri="{FF2B5EF4-FFF2-40B4-BE49-F238E27FC236}">
                <a16:creationId xmlns:a16="http://schemas.microsoft.com/office/drawing/2014/main" id="{F55F75E4-5E24-2149-B762-E61C368456AB}"/>
              </a:ext>
            </a:extLst>
          </p:cNvPr>
          <p:cNvPicPr>
            <a:picLocks noChangeAspect="1"/>
          </p:cNvPicPr>
          <p:nvPr/>
        </p:nvPicPr>
        <p:blipFill>
          <a:blip r:embed="rId4"/>
          <a:stretch>
            <a:fillRect/>
          </a:stretch>
        </p:blipFill>
        <p:spPr>
          <a:xfrm>
            <a:off x="7042756" y="1123880"/>
            <a:ext cx="1930400" cy="520700"/>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63C9CC56-4315-4844-9A34-CEE86699EE75}"/>
              </a:ext>
            </a:extLst>
          </p:cNvPr>
          <p:cNvPicPr>
            <a:picLocks noChangeAspect="1"/>
          </p:cNvPicPr>
          <p:nvPr/>
        </p:nvPicPr>
        <p:blipFill>
          <a:blip r:embed="rId5"/>
          <a:stretch>
            <a:fillRect/>
          </a:stretch>
        </p:blipFill>
        <p:spPr>
          <a:xfrm>
            <a:off x="3135085" y="1842140"/>
            <a:ext cx="6680530" cy="4415413"/>
          </a:xfrm>
          <a:prstGeom prst="rect">
            <a:avLst/>
          </a:prstGeom>
        </p:spPr>
      </p:pic>
      <p:sp>
        <p:nvSpPr>
          <p:cNvPr id="14" name="Rectangle 13">
            <a:extLst>
              <a:ext uri="{FF2B5EF4-FFF2-40B4-BE49-F238E27FC236}">
                <a16:creationId xmlns:a16="http://schemas.microsoft.com/office/drawing/2014/main" id="{BB4AF89A-86D2-B44B-BBCF-C85BB711A5B7}"/>
              </a:ext>
            </a:extLst>
          </p:cNvPr>
          <p:cNvSpPr/>
          <p:nvPr/>
        </p:nvSpPr>
        <p:spPr>
          <a:xfrm>
            <a:off x="132273" y="6472482"/>
            <a:ext cx="1762021" cy="215444"/>
          </a:xfrm>
          <a:prstGeom prst="rect">
            <a:avLst/>
          </a:prstGeom>
        </p:spPr>
        <p:txBody>
          <a:bodyPr wrap="none">
            <a:spAutoFit/>
          </a:bodyPr>
          <a:lstStyle/>
          <a:p>
            <a:r>
              <a:rPr lang="en-US" sz="800" dirty="0">
                <a:latin typeface="AdvOT027dcb46"/>
              </a:rPr>
              <a:t>JAMA </a:t>
            </a:r>
            <a:r>
              <a:rPr lang="en-US" sz="800" dirty="0" err="1">
                <a:latin typeface="AdvOT027dcb46"/>
              </a:rPr>
              <a:t>Ophthalmol</a:t>
            </a:r>
            <a:r>
              <a:rPr lang="en-US" sz="800" dirty="0">
                <a:latin typeface="AdvOT027dcb46"/>
              </a:rPr>
              <a:t> 2014;132:1453</a:t>
            </a:r>
            <a:r>
              <a:rPr lang="en-US" sz="800" dirty="0">
                <a:latin typeface="AdvPS44A44B"/>
              </a:rPr>
              <a:t>e</a:t>
            </a:r>
            <a:r>
              <a:rPr lang="en-US" sz="800" dirty="0">
                <a:latin typeface="AdvOT027dcb46"/>
              </a:rPr>
              <a:t>60 </a:t>
            </a:r>
            <a:endParaRPr lang="en-US" sz="800" dirty="0"/>
          </a:p>
        </p:txBody>
      </p:sp>
    </p:spTree>
    <p:extLst>
      <p:ext uri="{BB962C8B-B14F-4D97-AF65-F5344CB8AC3E}">
        <p14:creationId xmlns:p14="http://schemas.microsoft.com/office/powerpoint/2010/main" val="21799436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4" name="Picture 3" descr="A picture containing bottle, red, photo, black&#10;&#10;Description automatically generated">
            <a:extLst>
              <a:ext uri="{FF2B5EF4-FFF2-40B4-BE49-F238E27FC236}">
                <a16:creationId xmlns:a16="http://schemas.microsoft.com/office/drawing/2014/main" id="{BA86EC76-3809-9545-80CE-24113CE85EF4}"/>
              </a:ext>
            </a:extLst>
          </p:cNvPr>
          <p:cNvPicPr>
            <a:picLocks noChangeAspect="1"/>
          </p:cNvPicPr>
          <p:nvPr/>
        </p:nvPicPr>
        <p:blipFill>
          <a:blip r:embed="rId3"/>
          <a:stretch>
            <a:fillRect/>
          </a:stretch>
        </p:blipFill>
        <p:spPr>
          <a:xfrm>
            <a:off x="198203" y="158680"/>
            <a:ext cx="8737600" cy="1485900"/>
          </a:xfrm>
          <a:prstGeom prst="rect">
            <a:avLst/>
          </a:prstGeom>
        </p:spPr>
      </p:pic>
      <p:pic>
        <p:nvPicPr>
          <p:cNvPr id="12" name="Picture 11">
            <a:extLst>
              <a:ext uri="{FF2B5EF4-FFF2-40B4-BE49-F238E27FC236}">
                <a16:creationId xmlns:a16="http://schemas.microsoft.com/office/drawing/2014/main" id="{F55F75E4-5E24-2149-B762-E61C368456AB}"/>
              </a:ext>
            </a:extLst>
          </p:cNvPr>
          <p:cNvPicPr>
            <a:picLocks noChangeAspect="1"/>
          </p:cNvPicPr>
          <p:nvPr/>
        </p:nvPicPr>
        <p:blipFill>
          <a:blip r:embed="rId4"/>
          <a:stretch>
            <a:fillRect/>
          </a:stretch>
        </p:blipFill>
        <p:spPr>
          <a:xfrm>
            <a:off x="7042756" y="1123880"/>
            <a:ext cx="1930400" cy="520700"/>
          </a:xfrm>
          <a:prstGeom prst="rect">
            <a:avLst/>
          </a:prstGeom>
        </p:spPr>
      </p:pic>
      <p:sp>
        <p:nvSpPr>
          <p:cNvPr id="15" name="TextBox 14">
            <a:extLst>
              <a:ext uri="{FF2B5EF4-FFF2-40B4-BE49-F238E27FC236}">
                <a16:creationId xmlns:a16="http://schemas.microsoft.com/office/drawing/2014/main" id="{ACD45E39-A277-D14F-869B-687B5FF9D8CE}"/>
              </a:ext>
            </a:extLst>
          </p:cNvPr>
          <p:cNvSpPr txBox="1"/>
          <p:nvPr/>
        </p:nvSpPr>
        <p:spPr>
          <a:xfrm>
            <a:off x="198203" y="2113613"/>
            <a:ext cx="8737600" cy="3539430"/>
          </a:xfrm>
          <a:prstGeom prst="rect">
            <a:avLst/>
          </a:prstGeom>
          <a:noFill/>
        </p:spPr>
        <p:txBody>
          <a:bodyPr wrap="square" rtlCol="0">
            <a:spAutoFit/>
          </a:bodyPr>
          <a:lstStyle/>
          <a:p>
            <a:pPr marL="285750" indent="-285750">
              <a:buFont typeface="Wingdings" pitchFamily="2" charset="2"/>
              <a:buChar char="v"/>
            </a:pPr>
            <a:r>
              <a:rPr lang="en-US" sz="3600" b="1" i="1" dirty="0">
                <a:latin typeface="+mj-lt"/>
              </a:rPr>
              <a:t>Major Risk Factors:</a:t>
            </a:r>
          </a:p>
          <a:p>
            <a:pPr marL="742950" lvl="1" indent="-285750">
              <a:buFont typeface="Wingdings" pitchFamily="2" charset="2"/>
              <a:buChar char="v"/>
            </a:pPr>
            <a:r>
              <a:rPr lang="en-US" sz="3200" dirty="0"/>
              <a:t> </a:t>
            </a:r>
            <a:r>
              <a:rPr lang="en-US" sz="3200" dirty="0">
                <a:latin typeface="+mj-lt"/>
              </a:rPr>
              <a:t>Concomitant renal disease</a:t>
            </a:r>
          </a:p>
          <a:p>
            <a:pPr marL="1200150" lvl="2" indent="-285750">
              <a:buFont typeface="Wingdings" pitchFamily="2" charset="2"/>
              <a:buChar char="v"/>
            </a:pPr>
            <a:r>
              <a:rPr lang="en-US" sz="2800" dirty="0">
                <a:latin typeface="+mj-lt"/>
              </a:rPr>
              <a:t>Subnormal glomerular filtration rate</a:t>
            </a:r>
          </a:p>
          <a:p>
            <a:pPr marL="742950" lvl="1" indent="-285750">
              <a:buFont typeface="Wingdings" pitchFamily="2" charset="2"/>
              <a:buChar char="v"/>
            </a:pPr>
            <a:endParaRPr lang="en-US" sz="3200" b="1" u="sng" dirty="0">
              <a:latin typeface="+mj-lt"/>
            </a:endParaRPr>
          </a:p>
          <a:p>
            <a:pPr marL="742950" lvl="1" indent="-285750">
              <a:buFont typeface="Wingdings" pitchFamily="2" charset="2"/>
              <a:buChar char="v"/>
            </a:pPr>
            <a:r>
              <a:rPr lang="en-US" sz="3200" dirty="0">
                <a:latin typeface="+mj-lt"/>
              </a:rPr>
              <a:t>Concomitant Drugs</a:t>
            </a:r>
          </a:p>
          <a:p>
            <a:pPr marL="1200150" lvl="2" indent="-285750">
              <a:buFont typeface="Wingdings" pitchFamily="2" charset="2"/>
              <a:buChar char="v"/>
            </a:pPr>
            <a:r>
              <a:rPr lang="en-US" sz="2800" dirty="0">
                <a:latin typeface="+mj-lt"/>
              </a:rPr>
              <a:t>Tamoxifen Use</a:t>
            </a:r>
            <a:endParaRPr lang="en-US" sz="2800" dirty="0"/>
          </a:p>
          <a:p>
            <a:pPr marL="742950" lvl="1" indent="-285750">
              <a:buFont typeface="Wingdings" pitchFamily="2" charset="2"/>
              <a:buChar char="v"/>
            </a:pPr>
            <a:endParaRPr lang="en-US" sz="3200" b="1" u="sng" dirty="0"/>
          </a:p>
        </p:txBody>
      </p:sp>
      <p:sp>
        <p:nvSpPr>
          <p:cNvPr id="14" name="TextBox 13">
            <a:extLst>
              <a:ext uri="{FF2B5EF4-FFF2-40B4-BE49-F238E27FC236}">
                <a16:creationId xmlns:a16="http://schemas.microsoft.com/office/drawing/2014/main" id="{FA1A0D70-9CC3-3942-9257-91A73A121D73}"/>
              </a:ext>
            </a:extLst>
          </p:cNvPr>
          <p:cNvSpPr txBox="1"/>
          <p:nvPr/>
        </p:nvSpPr>
        <p:spPr>
          <a:xfrm>
            <a:off x="8973156" y="2636145"/>
            <a:ext cx="2809420" cy="2286545"/>
          </a:xfrm>
          <a:prstGeom prst="rect">
            <a:avLst/>
          </a:prstGeom>
          <a:solidFill>
            <a:srgbClr val="FF9300"/>
          </a:solidFill>
          <a:ln>
            <a:solidFill>
              <a:srgbClr val="FFC000"/>
            </a:solidFill>
          </a:ln>
        </p:spPr>
        <p:txBody>
          <a:bodyPr wrap="square" rtlCol="0">
            <a:spAutoFit/>
          </a:bodyPr>
          <a:lstStyle/>
          <a:p>
            <a:endParaRPr lang="en-US" dirty="0"/>
          </a:p>
        </p:txBody>
      </p:sp>
      <p:sp>
        <p:nvSpPr>
          <p:cNvPr id="2" name="TextBox 1">
            <a:extLst>
              <a:ext uri="{FF2B5EF4-FFF2-40B4-BE49-F238E27FC236}">
                <a16:creationId xmlns:a16="http://schemas.microsoft.com/office/drawing/2014/main" id="{F3BCDD8F-7853-9A4A-BCF5-6578710BA2B8}"/>
              </a:ext>
            </a:extLst>
          </p:cNvPr>
          <p:cNvSpPr txBox="1"/>
          <p:nvPr/>
        </p:nvSpPr>
        <p:spPr>
          <a:xfrm>
            <a:off x="8973157" y="2839459"/>
            <a:ext cx="2809420" cy="1569660"/>
          </a:xfrm>
          <a:prstGeom prst="rect">
            <a:avLst/>
          </a:prstGeom>
          <a:noFill/>
        </p:spPr>
        <p:txBody>
          <a:bodyPr wrap="square" rtlCol="0">
            <a:spAutoFit/>
          </a:bodyPr>
          <a:lstStyle/>
          <a:p>
            <a:r>
              <a:rPr lang="en-US" sz="3200" i="1" dirty="0">
                <a:latin typeface="+mj-lt"/>
              </a:rPr>
              <a:t>Retinopathy is not reversible!!</a:t>
            </a:r>
          </a:p>
        </p:txBody>
      </p:sp>
    </p:spTree>
    <p:extLst>
      <p:ext uri="{BB962C8B-B14F-4D97-AF65-F5344CB8AC3E}">
        <p14:creationId xmlns:p14="http://schemas.microsoft.com/office/powerpoint/2010/main" val="1977635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4" name="Picture 3" descr="A picture containing bottle, red, photo, black&#10;&#10;Description automatically generated">
            <a:extLst>
              <a:ext uri="{FF2B5EF4-FFF2-40B4-BE49-F238E27FC236}">
                <a16:creationId xmlns:a16="http://schemas.microsoft.com/office/drawing/2014/main" id="{BA86EC76-3809-9545-80CE-24113CE85EF4}"/>
              </a:ext>
            </a:extLst>
          </p:cNvPr>
          <p:cNvPicPr>
            <a:picLocks noChangeAspect="1"/>
          </p:cNvPicPr>
          <p:nvPr/>
        </p:nvPicPr>
        <p:blipFill>
          <a:blip r:embed="rId3"/>
          <a:stretch>
            <a:fillRect/>
          </a:stretch>
        </p:blipFill>
        <p:spPr>
          <a:xfrm>
            <a:off x="198203" y="158680"/>
            <a:ext cx="8737600" cy="1485900"/>
          </a:xfrm>
          <a:prstGeom prst="rect">
            <a:avLst/>
          </a:prstGeom>
        </p:spPr>
      </p:pic>
      <p:pic>
        <p:nvPicPr>
          <p:cNvPr id="12" name="Picture 11">
            <a:extLst>
              <a:ext uri="{FF2B5EF4-FFF2-40B4-BE49-F238E27FC236}">
                <a16:creationId xmlns:a16="http://schemas.microsoft.com/office/drawing/2014/main" id="{F55F75E4-5E24-2149-B762-E61C368456AB}"/>
              </a:ext>
            </a:extLst>
          </p:cNvPr>
          <p:cNvPicPr>
            <a:picLocks noChangeAspect="1"/>
          </p:cNvPicPr>
          <p:nvPr/>
        </p:nvPicPr>
        <p:blipFill>
          <a:blip r:embed="rId4"/>
          <a:stretch>
            <a:fillRect/>
          </a:stretch>
        </p:blipFill>
        <p:spPr>
          <a:xfrm>
            <a:off x="7042756" y="1123880"/>
            <a:ext cx="1930400" cy="520700"/>
          </a:xfrm>
          <a:prstGeom prst="rect">
            <a:avLst/>
          </a:prstGeom>
        </p:spPr>
      </p:pic>
      <p:sp>
        <p:nvSpPr>
          <p:cNvPr id="15" name="TextBox 14">
            <a:extLst>
              <a:ext uri="{FF2B5EF4-FFF2-40B4-BE49-F238E27FC236}">
                <a16:creationId xmlns:a16="http://schemas.microsoft.com/office/drawing/2014/main" id="{ACD45E39-A277-D14F-869B-687B5FF9D8CE}"/>
              </a:ext>
            </a:extLst>
          </p:cNvPr>
          <p:cNvSpPr txBox="1"/>
          <p:nvPr/>
        </p:nvSpPr>
        <p:spPr>
          <a:xfrm>
            <a:off x="1016004" y="1934880"/>
            <a:ext cx="8737600" cy="1138773"/>
          </a:xfrm>
          <a:prstGeom prst="rect">
            <a:avLst/>
          </a:prstGeom>
          <a:noFill/>
        </p:spPr>
        <p:txBody>
          <a:bodyPr wrap="square" rtlCol="0">
            <a:spAutoFit/>
          </a:bodyPr>
          <a:lstStyle/>
          <a:p>
            <a:pPr algn="ctr"/>
            <a:r>
              <a:rPr lang="en-US" sz="3600" b="1" i="1" dirty="0">
                <a:latin typeface="+mj-lt"/>
              </a:rPr>
              <a:t>Screening Schedule</a:t>
            </a:r>
            <a:endParaRPr lang="en-US" sz="2800" dirty="0"/>
          </a:p>
          <a:p>
            <a:pPr marL="742950" lvl="1" indent="-285750">
              <a:buFont typeface="Wingdings" pitchFamily="2" charset="2"/>
              <a:buChar char="v"/>
            </a:pPr>
            <a:endParaRPr lang="en-US" sz="3200" b="1" u="sng" dirty="0"/>
          </a:p>
        </p:txBody>
      </p:sp>
      <p:sp>
        <p:nvSpPr>
          <p:cNvPr id="3" name="TextBox 2">
            <a:extLst>
              <a:ext uri="{FF2B5EF4-FFF2-40B4-BE49-F238E27FC236}">
                <a16:creationId xmlns:a16="http://schemas.microsoft.com/office/drawing/2014/main" id="{515FA00B-947A-D34A-AD76-FF33DBA79F95}"/>
              </a:ext>
            </a:extLst>
          </p:cNvPr>
          <p:cNvSpPr txBox="1"/>
          <p:nvPr/>
        </p:nvSpPr>
        <p:spPr>
          <a:xfrm>
            <a:off x="510988" y="2743200"/>
            <a:ext cx="10919012" cy="3662541"/>
          </a:xfrm>
          <a:prstGeom prst="rect">
            <a:avLst/>
          </a:prstGeom>
          <a:noFill/>
        </p:spPr>
        <p:txBody>
          <a:bodyPr wrap="square" rtlCol="0">
            <a:spAutoFit/>
          </a:bodyPr>
          <a:lstStyle/>
          <a:p>
            <a:pPr marL="457200" indent="-457200">
              <a:buFont typeface="Wingdings" pitchFamily="2" charset="2"/>
              <a:buChar char="v"/>
            </a:pPr>
            <a:r>
              <a:rPr lang="en-US" sz="3200" dirty="0">
                <a:latin typeface="+mj-lt"/>
              </a:rPr>
              <a:t>Baseline Screening</a:t>
            </a:r>
          </a:p>
          <a:p>
            <a:pPr marL="914400" lvl="1" indent="-457200">
              <a:buFont typeface="Wingdings" pitchFamily="2" charset="2"/>
              <a:buChar char="v"/>
            </a:pPr>
            <a:r>
              <a:rPr lang="en-US" sz="2800" dirty="0">
                <a:latin typeface="+mj-lt"/>
              </a:rPr>
              <a:t>Fundus examination within first year of use </a:t>
            </a:r>
          </a:p>
          <a:p>
            <a:pPr marL="914400" lvl="1" indent="-457200">
              <a:buFont typeface="Wingdings" pitchFamily="2" charset="2"/>
              <a:buChar char="v"/>
            </a:pPr>
            <a:r>
              <a:rPr lang="en-US" sz="2800" dirty="0">
                <a:latin typeface="+mj-lt"/>
              </a:rPr>
              <a:t>Add VFs and OCT if maculopathy is present</a:t>
            </a:r>
          </a:p>
          <a:p>
            <a:pPr marL="914400" lvl="1" indent="-457200">
              <a:buFont typeface="Wingdings" pitchFamily="2" charset="2"/>
              <a:buChar char="v"/>
            </a:pPr>
            <a:endParaRPr lang="en-US" sz="2800" dirty="0">
              <a:latin typeface="+mj-lt"/>
            </a:endParaRPr>
          </a:p>
          <a:p>
            <a:pPr marL="457200" indent="-457200">
              <a:buFont typeface="Wingdings" pitchFamily="2" charset="2"/>
              <a:buChar char="v"/>
            </a:pPr>
            <a:r>
              <a:rPr lang="en-US" sz="3200" dirty="0">
                <a:latin typeface="+mj-lt"/>
              </a:rPr>
              <a:t>Annual Screening</a:t>
            </a:r>
          </a:p>
          <a:p>
            <a:pPr marL="914400" lvl="1" indent="-457200">
              <a:buFont typeface="Wingdings" pitchFamily="2" charset="2"/>
              <a:buChar char="v"/>
            </a:pPr>
            <a:r>
              <a:rPr lang="en-US" sz="2800" dirty="0">
                <a:latin typeface="+mj-lt"/>
              </a:rPr>
              <a:t>Begin after 5 years of use</a:t>
            </a:r>
          </a:p>
          <a:p>
            <a:pPr marL="914400" lvl="1" indent="-457200">
              <a:buFont typeface="Wingdings" pitchFamily="2" charset="2"/>
              <a:buChar char="v"/>
            </a:pPr>
            <a:r>
              <a:rPr lang="en-US" sz="2800" dirty="0">
                <a:latin typeface="+mj-lt"/>
              </a:rPr>
              <a:t>Sooner in the presence of major risk factors</a:t>
            </a:r>
          </a:p>
          <a:p>
            <a:pPr marL="914400" lvl="1" indent="-457200">
              <a:buFont typeface="Wingdings" pitchFamily="2" charset="2"/>
              <a:buChar char="v"/>
            </a:pPr>
            <a:endParaRPr lang="en-US" sz="2800" dirty="0">
              <a:latin typeface="+mj-lt"/>
            </a:endParaRPr>
          </a:p>
        </p:txBody>
      </p:sp>
      <p:sp>
        <p:nvSpPr>
          <p:cNvPr id="16" name="Rectangle 15">
            <a:extLst>
              <a:ext uri="{FF2B5EF4-FFF2-40B4-BE49-F238E27FC236}">
                <a16:creationId xmlns:a16="http://schemas.microsoft.com/office/drawing/2014/main" id="{052FD734-CAFC-E64F-9CC7-3CDFAE6285C4}"/>
              </a:ext>
            </a:extLst>
          </p:cNvPr>
          <p:cNvSpPr/>
          <p:nvPr/>
        </p:nvSpPr>
        <p:spPr>
          <a:xfrm>
            <a:off x="132273" y="6472482"/>
            <a:ext cx="1762021" cy="215444"/>
          </a:xfrm>
          <a:prstGeom prst="rect">
            <a:avLst/>
          </a:prstGeom>
        </p:spPr>
        <p:txBody>
          <a:bodyPr wrap="none">
            <a:spAutoFit/>
          </a:bodyPr>
          <a:lstStyle/>
          <a:p>
            <a:r>
              <a:rPr lang="en-US" sz="800" dirty="0">
                <a:latin typeface="AdvOT027dcb46"/>
              </a:rPr>
              <a:t>JAMA </a:t>
            </a:r>
            <a:r>
              <a:rPr lang="en-US" sz="800" dirty="0" err="1">
                <a:latin typeface="AdvOT027dcb46"/>
              </a:rPr>
              <a:t>Ophthalmol</a:t>
            </a:r>
            <a:r>
              <a:rPr lang="en-US" sz="800" dirty="0">
                <a:latin typeface="AdvOT027dcb46"/>
              </a:rPr>
              <a:t> 2014;132:1453</a:t>
            </a:r>
            <a:r>
              <a:rPr lang="en-US" sz="800" dirty="0">
                <a:latin typeface="AdvPS44A44B"/>
              </a:rPr>
              <a:t>e</a:t>
            </a:r>
            <a:r>
              <a:rPr lang="en-US" sz="800" dirty="0">
                <a:latin typeface="AdvOT027dcb46"/>
              </a:rPr>
              <a:t>60 </a:t>
            </a:r>
            <a:endParaRPr lang="en-US" sz="800" dirty="0"/>
          </a:p>
        </p:txBody>
      </p:sp>
      <p:pic>
        <p:nvPicPr>
          <p:cNvPr id="8" name="Picture 7" descr="A picture containing light, sitting, clock, white&#10;&#10;Description automatically generated">
            <a:extLst>
              <a:ext uri="{FF2B5EF4-FFF2-40B4-BE49-F238E27FC236}">
                <a16:creationId xmlns:a16="http://schemas.microsoft.com/office/drawing/2014/main" id="{74DCA251-FFAF-5A49-ACEB-A5EE78B5A38A}"/>
              </a:ext>
            </a:extLst>
          </p:cNvPr>
          <p:cNvPicPr>
            <a:picLocks noChangeAspect="1"/>
          </p:cNvPicPr>
          <p:nvPr/>
        </p:nvPicPr>
        <p:blipFill>
          <a:blip r:embed="rId5"/>
          <a:stretch>
            <a:fillRect/>
          </a:stretch>
        </p:blipFill>
        <p:spPr>
          <a:xfrm>
            <a:off x="8438505" y="3047667"/>
            <a:ext cx="3496511" cy="2080203"/>
          </a:xfrm>
          <a:prstGeom prst="rect">
            <a:avLst/>
          </a:prstGeom>
        </p:spPr>
      </p:pic>
    </p:spTree>
    <p:extLst>
      <p:ext uri="{BB962C8B-B14F-4D97-AF65-F5344CB8AC3E}">
        <p14:creationId xmlns:p14="http://schemas.microsoft.com/office/powerpoint/2010/main" val="384956425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3132" y="489748"/>
            <a:ext cx="8950036" cy="707886"/>
          </a:xfrm>
          <a:prstGeom prst="rect">
            <a:avLst/>
          </a:prstGeom>
        </p:spPr>
        <p:txBody>
          <a:bodyPr wrap="square">
            <a:spAutoFit/>
          </a:bodyPr>
          <a:lstStyle/>
          <a:p>
            <a:r>
              <a:rPr lang="en-US" sz="4000" i="1" dirty="0">
                <a:solidFill>
                  <a:schemeClr val="accent1"/>
                </a:solidFill>
                <a:latin typeface="+mj-lt"/>
              </a:rPr>
              <a:t>65-year-old Caucasian Female</a:t>
            </a:r>
          </a:p>
        </p:txBody>
      </p:sp>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8A8DFEEB-E78F-0949-8EBA-BC7588F57B67}"/>
              </a:ext>
            </a:extLst>
          </p:cNvPr>
          <p:cNvSpPr txBox="1"/>
          <p:nvPr/>
        </p:nvSpPr>
        <p:spPr>
          <a:xfrm>
            <a:off x="599607" y="2023110"/>
            <a:ext cx="7790013" cy="4339650"/>
          </a:xfrm>
          <a:prstGeom prst="rect">
            <a:avLst/>
          </a:prstGeom>
          <a:noFill/>
        </p:spPr>
        <p:txBody>
          <a:bodyPr wrap="square" rtlCol="0">
            <a:spAutoFit/>
          </a:bodyPr>
          <a:lstStyle/>
          <a:p>
            <a:pPr marL="285750" indent="-285750">
              <a:buFont typeface="Wingdings" pitchFamily="2" charset="2"/>
              <a:buChar char="v"/>
            </a:pPr>
            <a:r>
              <a:rPr lang="en-US" sz="3200" dirty="0">
                <a:latin typeface="+mj-lt"/>
              </a:rPr>
              <a:t>Complaints of “central darkening” OU</a:t>
            </a:r>
          </a:p>
          <a:p>
            <a:pPr marL="742950" lvl="1" indent="-285750">
              <a:buFont typeface="Wingdings" pitchFamily="2" charset="2"/>
              <a:buChar char="v"/>
            </a:pPr>
            <a:r>
              <a:rPr lang="en-US" sz="3200" dirty="0">
                <a:latin typeface="+mj-lt"/>
              </a:rPr>
              <a:t>Progressive worsening</a:t>
            </a:r>
          </a:p>
          <a:p>
            <a:pPr marL="285750" indent="-285750">
              <a:buFont typeface="Wingdings" pitchFamily="2" charset="2"/>
              <a:buChar char="v"/>
            </a:pPr>
            <a:r>
              <a:rPr lang="en-US" sz="3200" dirty="0">
                <a:latin typeface="+mj-lt"/>
              </a:rPr>
              <a:t>History of rheumatoid arthritis  (20+ years)</a:t>
            </a:r>
          </a:p>
          <a:p>
            <a:pPr marL="285750" indent="-285750">
              <a:buFont typeface="Wingdings" pitchFamily="2" charset="2"/>
              <a:buChar char="v"/>
            </a:pPr>
            <a:endParaRPr lang="en-US" sz="3200" dirty="0">
              <a:latin typeface="+mj-lt"/>
            </a:endParaRPr>
          </a:p>
          <a:p>
            <a:pPr marL="285750" indent="-285750">
              <a:buFont typeface="Wingdings" pitchFamily="2" charset="2"/>
              <a:buChar char="v"/>
            </a:pPr>
            <a:r>
              <a:rPr lang="en-US" sz="3200" dirty="0">
                <a:latin typeface="+mj-lt"/>
              </a:rPr>
              <a:t>BCVA:</a:t>
            </a:r>
          </a:p>
          <a:p>
            <a:pPr marL="742950" lvl="1" indent="-285750">
              <a:buFont typeface="Wingdings" pitchFamily="2" charset="2"/>
              <a:buChar char="v"/>
            </a:pPr>
            <a:r>
              <a:rPr lang="en-US" sz="3200" dirty="0">
                <a:latin typeface="+mj-lt"/>
              </a:rPr>
              <a:t>OD 20/40; OS 20/40-</a:t>
            </a:r>
          </a:p>
          <a:p>
            <a:endParaRPr lang="en-US" sz="2800" dirty="0">
              <a:latin typeface="+mj-lt"/>
            </a:endParaRPr>
          </a:p>
          <a:p>
            <a:pPr marL="285750" indent="-285750">
              <a:buFont typeface="Wingdings" pitchFamily="2" charset="2"/>
              <a:buChar char="v"/>
            </a:pPr>
            <a:endParaRPr lang="en-US" sz="2800" dirty="0">
              <a:latin typeface="+mj-lt"/>
            </a:endParaRPr>
          </a:p>
          <a:p>
            <a:endParaRPr lang="en-US" sz="2800" dirty="0">
              <a:latin typeface="+mj-lt"/>
            </a:endParaRPr>
          </a:p>
        </p:txBody>
      </p:sp>
      <p:sp>
        <p:nvSpPr>
          <p:cNvPr id="12" name="TextBox 11">
            <a:extLst>
              <a:ext uri="{FF2B5EF4-FFF2-40B4-BE49-F238E27FC236}">
                <a16:creationId xmlns:a16="http://schemas.microsoft.com/office/drawing/2014/main" id="{2012A344-CB32-1C43-94C5-804E6A1B527A}"/>
              </a:ext>
            </a:extLst>
          </p:cNvPr>
          <p:cNvSpPr txBox="1"/>
          <p:nvPr/>
        </p:nvSpPr>
        <p:spPr>
          <a:xfrm>
            <a:off x="7814984" y="3981767"/>
            <a:ext cx="4126984" cy="2404570"/>
          </a:xfrm>
          <a:prstGeom prst="rect">
            <a:avLst/>
          </a:prstGeom>
          <a:solidFill>
            <a:srgbClr val="FF9300"/>
          </a:solidFill>
          <a:ln>
            <a:solidFill>
              <a:srgbClr val="FFC000"/>
            </a:solidFill>
          </a:ln>
        </p:spPr>
        <p:txBody>
          <a:bodyPr wrap="square" rtlCol="0">
            <a:spAutoFit/>
          </a:bodyPr>
          <a:lstStyle/>
          <a:p>
            <a:endParaRPr lang="en-US" dirty="0"/>
          </a:p>
        </p:txBody>
      </p:sp>
      <p:sp>
        <p:nvSpPr>
          <p:cNvPr id="2" name="TextBox 1">
            <a:extLst>
              <a:ext uri="{FF2B5EF4-FFF2-40B4-BE49-F238E27FC236}">
                <a16:creationId xmlns:a16="http://schemas.microsoft.com/office/drawing/2014/main" id="{9C2A20D0-43C1-A54A-A074-80DA9B31438B}"/>
              </a:ext>
            </a:extLst>
          </p:cNvPr>
          <p:cNvSpPr txBox="1"/>
          <p:nvPr/>
        </p:nvSpPr>
        <p:spPr>
          <a:xfrm>
            <a:off x="7956909" y="3981767"/>
            <a:ext cx="4291355" cy="3539430"/>
          </a:xfrm>
          <a:prstGeom prst="rect">
            <a:avLst/>
          </a:prstGeom>
          <a:noFill/>
        </p:spPr>
        <p:txBody>
          <a:bodyPr wrap="square" rtlCol="0">
            <a:spAutoFit/>
          </a:bodyPr>
          <a:lstStyle/>
          <a:p>
            <a:r>
              <a:rPr lang="en-US" sz="3200" b="1" i="1" dirty="0">
                <a:latin typeface="+mj-lt"/>
              </a:rPr>
              <a:t>Medications:</a:t>
            </a:r>
          </a:p>
          <a:p>
            <a:endParaRPr lang="en-US" sz="2400" b="1" i="1" dirty="0">
              <a:latin typeface="+mj-lt"/>
            </a:endParaRPr>
          </a:p>
          <a:p>
            <a:pPr marL="342900" indent="-342900">
              <a:buFont typeface="Arial" panose="020B0604020202020204" pitchFamily="34" charset="0"/>
              <a:buChar char="•"/>
            </a:pPr>
            <a:r>
              <a:rPr lang="en-US" sz="2400" i="1" dirty="0">
                <a:latin typeface="+mj-lt"/>
              </a:rPr>
              <a:t>Methotrexate</a:t>
            </a:r>
          </a:p>
          <a:p>
            <a:pPr marL="342900" indent="-342900">
              <a:buFont typeface="Arial" panose="020B0604020202020204" pitchFamily="34" charset="0"/>
              <a:buChar char="•"/>
            </a:pPr>
            <a:r>
              <a:rPr lang="en-US" sz="3600" b="1" i="1" dirty="0">
                <a:latin typeface="+mj-lt"/>
              </a:rPr>
              <a:t>Plaquenil: 400 mg x 20 years</a:t>
            </a:r>
          </a:p>
          <a:p>
            <a:endParaRPr lang="en-US" sz="2400" i="1" dirty="0">
              <a:latin typeface="+mj-lt"/>
            </a:endParaRPr>
          </a:p>
          <a:p>
            <a:endParaRPr lang="en-US" sz="2400" i="1" dirty="0">
              <a:latin typeface="+mj-lt"/>
            </a:endParaRPr>
          </a:p>
          <a:p>
            <a:endParaRPr lang="en-US" sz="2400" i="1" dirty="0">
              <a:latin typeface="+mj-lt"/>
            </a:endParaRPr>
          </a:p>
        </p:txBody>
      </p:sp>
    </p:spTree>
    <p:extLst>
      <p:ext uri="{BB962C8B-B14F-4D97-AF65-F5344CB8AC3E}">
        <p14:creationId xmlns:p14="http://schemas.microsoft.com/office/powerpoint/2010/main" val="14794445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7926" y="507092"/>
            <a:ext cx="8950036" cy="707886"/>
          </a:xfrm>
          <a:prstGeom prst="rect">
            <a:avLst/>
          </a:prstGeom>
        </p:spPr>
        <p:txBody>
          <a:bodyPr wrap="square">
            <a:spAutoFit/>
          </a:bodyPr>
          <a:lstStyle/>
          <a:p>
            <a:r>
              <a:rPr lang="en-US" sz="4000" i="1" dirty="0">
                <a:solidFill>
                  <a:schemeClr val="accent1"/>
                </a:solidFill>
                <a:latin typeface="+mj-lt"/>
              </a:rPr>
              <a:t>Risk of Plaquenil Maculopathy</a:t>
            </a:r>
          </a:p>
        </p:txBody>
      </p:sp>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BBD20606-BC62-AF4D-AB69-5DC73F6BD1A1}"/>
              </a:ext>
            </a:extLst>
          </p:cNvPr>
          <p:cNvSpPr txBox="1"/>
          <p:nvPr/>
        </p:nvSpPr>
        <p:spPr>
          <a:xfrm>
            <a:off x="285126" y="1911802"/>
            <a:ext cx="11047751" cy="646331"/>
          </a:xfrm>
          <a:prstGeom prst="rect">
            <a:avLst/>
          </a:prstGeom>
          <a:noFill/>
        </p:spPr>
        <p:txBody>
          <a:bodyPr wrap="square" rtlCol="0">
            <a:spAutoFit/>
          </a:bodyPr>
          <a:lstStyle/>
          <a:p>
            <a:r>
              <a:rPr lang="en-US" sz="3600" dirty="0">
                <a:latin typeface="+mj-lt"/>
              </a:rPr>
              <a:t>Step 1: Evaluate the dosage:</a:t>
            </a:r>
          </a:p>
        </p:txBody>
      </p:sp>
      <p:pic>
        <p:nvPicPr>
          <p:cNvPr id="14" name="Picture 13" descr="A close up of a logo&#10;&#10;Description automatically generated">
            <a:extLst>
              <a:ext uri="{FF2B5EF4-FFF2-40B4-BE49-F238E27FC236}">
                <a16:creationId xmlns:a16="http://schemas.microsoft.com/office/drawing/2014/main" id="{4D4DF9C9-C631-F643-9949-619BD455D48A}"/>
              </a:ext>
            </a:extLst>
          </p:cNvPr>
          <p:cNvPicPr>
            <a:picLocks noChangeAspect="1"/>
          </p:cNvPicPr>
          <p:nvPr/>
        </p:nvPicPr>
        <p:blipFill>
          <a:blip r:embed="rId2"/>
          <a:stretch>
            <a:fillRect/>
          </a:stretch>
        </p:blipFill>
        <p:spPr>
          <a:xfrm>
            <a:off x="2533650" y="2906545"/>
            <a:ext cx="7124700" cy="1485900"/>
          </a:xfrm>
          <a:prstGeom prst="rect">
            <a:avLst/>
          </a:prstGeom>
        </p:spPr>
      </p:pic>
      <p:sp>
        <p:nvSpPr>
          <p:cNvPr id="15" name="TextBox 14">
            <a:extLst>
              <a:ext uri="{FF2B5EF4-FFF2-40B4-BE49-F238E27FC236}">
                <a16:creationId xmlns:a16="http://schemas.microsoft.com/office/drawing/2014/main" id="{DC5F9CD9-8094-2F4C-8707-D6046550C8EC}"/>
              </a:ext>
            </a:extLst>
          </p:cNvPr>
          <p:cNvSpPr txBox="1"/>
          <p:nvPr/>
        </p:nvSpPr>
        <p:spPr>
          <a:xfrm>
            <a:off x="449705" y="4872059"/>
            <a:ext cx="9998439" cy="1384995"/>
          </a:xfrm>
          <a:prstGeom prst="rect">
            <a:avLst/>
          </a:prstGeom>
          <a:noFill/>
        </p:spPr>
        <p:txBody>
          <a:bodyPr wrap="square" rtlCol="0">
            <a:spAutoFit/>
          </a:bodyPr>
          <a:lstStyle/>
          <a:p>
            <a:r>
              <a:rPr lang="en-US" sz="2800" i="1" dirty="0">
                <a:latin typeface="+mj-lt"/>
              </a:rPr>
              <a:t>150 lb. converts to 68 kg</a:t>
            </a:r>
          </a:p>
          <a:p>
            <a:endParaRPr lang="en-US" sz="2800" i="1" dirty="0">
              <a:latin typeface="+mj-lt"/>
            </a:endParaRPr>
          </a:p>
          <a:p>
            <a:r>
              <a:rPr lang="en-US" sz="2800" i="1" dirty="0">
                <a:latin typeface="+mj-lt"/>
              </a:rPr>
              <a:t>400mg/68 kg = 5.88 mg/kg</a:t>
            </a:r>
          </a:p>
        </p:txBody>
      </p:sp>
    </p:spTree>
    <p:extLst>
      <p:ext uri="{BB962C8B-B14F-4D97-AF65-F5344CB8AC3E}">
        <p14:creationId xmlns:p14="http://schemas.microsoft.com/office/powerpoint/2010/main" val="17036384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7926" y="507092"/>
            <a:ext cx="8950036" cy="707886"/>
          </a:xfrm>
          <a:prstGeom prst="rect">
            <a:avLst/>
          </a:prstGeom>
        </p:spPr>
        <p:txBody>
          <a:bodyPr wrap="square">
            <a:spAutoFit/>
          </a:bodyPr>
          <a:lstStyle/>
          <a:p>
            <a:r>
              <a:rPr lang="en-US" sz="4000" i="1" dirty="0">
                <a:solidFill>
                  <a:schemeClr val="accent1"/>
                </a:solidFill>
                <a:latin typeface="+mj-lt"/>
              </a:rPr>
              <a:t>Risk of Plaquenil Maculopathy</a:t>
            </a:r>
          </a:p>
        </p:txBody>
      </p:sp>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BBD20606-BC62-AF4D-AB69-5DC73F6BD1A1}"/>
              </a:ext>
            </a:extLst>
          </p:cNvPr>
          <p:cNvSpPr txBox="1"/>
          <p:nvPr/>
        </p:nvSpPr>
        <p:spPr>
          <a:xfrm>
            <a:off x="285126" y="1911802"/>
            <a:ext cx="11047751" cy="646331"/>
          </a:xfrm>
          <a:prstGeom prst="rect">
            <a:avLst/>
          </a:prstGeom>
          <a:noFill/>
        </p:spPr>
        <p:txBody>
          <a:bodyPr wrap="square" rtlCol="0">
            <a:spAutoFit/>
          </a:bodyPr>
          <a:lstStyle/>
          <a:p>
            <a:r>
              <a:rPr lang="en-US" sz="3600" dirty="0">
                <a:latin typeface="+mj-lt"/>
              </a:rPr>
              <a:t>Step 2: Evaluate the duration:</a:t>
            </a:r>
          </a:p>
        </p:txBody>
      </p:sp>
      <p:sp>
        <p:nvSpPr>
          <p:cNvPr id="15" name="TextBox 14">
            <a:extLst>
              <a:ext uri="{FF2B5EF4-FFF2-40B4-BE49-F238E27FC236}">
                <a16:creationId xmlns:a16="http://schemas.microsoft.com/office/drawing/2014/main" id="{DC5F9CD9-8094-2F4C-8707-D6046550C8EC}"/>
              </a:ext>
            </a:extLst>
          </p:cNvPr>
          <p:cNvSpPr txBox="1"/>
          <p:nvPr/>
        </p:nvSpPr>
        <p:spPr>
          <a:xfrm>
            <a:off x="463015" y="5332696"/>
            <a:ext cx="9998439" cy="523220"/>
          </a:xfrm>
          <a:prstGeom prst="rect">
            <a:avLst/>
          </a:prstGeom>
          <a:noFill/>
        </p:spPr>
        <p:txBody>
          <a:bodyPr wrap="square" rtlCol="0">
            <a:spAutoFit/>
          </a:bodyPr>
          <a:lstStyle/>
          <a:p>
            <a:r>
              <a:rPr lang="en-US" sz="2800" i="1" dirty="0">
                <a:latin typeface="+mj-lt"/>
              </a:rPr>
              <a:t>20 years of use and dosage higher than recommended</a:t>
            </a:r>
          </a:p>
        </p:txBody>
      </p:sp>
      <p:pic>
        <p:nvPicPr>
          <p:cNvPr id="12" name="Picture 11" descr="A close up of a sign&#10;&#10;Description automatically generated">
            <a:extLst>
              <a:ext uri="{FF2B5EF4-FFF2-40B4-BE49-F238E27FC236}">
                <a16:creationId xmlns:a16="http://schemas.microsoft.com/office/drawing/2014/main" id="{18E62C9A-003B-334A-83D0-32C3DA79D9D1}"/>
              </a:ext>
            </a:extLst>
          </p:cNvPr>
          <p:cNvPicPr>
            <a:picLocks noChangeAspect="1"/>
          </p:cNvPicPr>
          <p:nvPr/>
        </p:nvPicPr>
        <p:blipFill>
          <a:blip r:embed="rId2"/>
          <a:stretch>
            <a:fillRect/>
          </a:stretch>
        </p:blipFill>
        <p:spPr>
          <a:xfrm>
            <a:off x="1967274" y="2756993"/>
            <a:ext cx="7340600" cy="1930400"/>
          </a:xfrm>
          <a:prstGeom prst="rect">
            <a:avLst/>
          </a:prstGeom>
        </p:spPr>
      </p:pic>
    </p:spTree>
    <p:extLst>
      <p:ext uri="{BB962C8B-B14F-4D97-AF65-F5344CB8AC3E}">
        <p14:creationId xmlns:p14="http://schemas.microsoft.com/office/powerpoint/2010/main" val="16009825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4" name="Picture 3" descr="A picture containing bottle, red, photo, black&#10;&#10;Description automatically generated">
            <a:extLst>
              <a:ext uri="{FF2B5EF4-FFF2-40B4-BE49-F238E27FC236}">
                <a16:creationId xmlns:a16="http://schemas.microsoft.com/office/drawing/2014/main" id="{BA86EC76-3809-9545-80CE-24113CE85EF4}"/>
              </a:ext>
            </a:extLst>
          </p:cNvPr>
          <p:cNvPicPr>
            <a:picLocks noChangeAspect="1"/>
          </p:cNvPicPr>
          <p:nvPr/>
        </p:nvPicPr>
        <p:blipFill>
          <a:blip r:embed="rId3"/>
          <a:stretch>
            <a:fillRect/>
          </a:stretch>
        </p:blipFill>
        <p:spPr>
          <a:xfrm>
            <a:off x="198203" y="158680"/>
            <a:ext cx="8737600" cy="1485900"/>
          </a:xfrm>
          <a:prstGeom prst="rect">
            <a:avLst/>
          </a:prstGeom>
        </p:spPr>
      </p:pic>
      <p:pic>
        <p:nvPicPr>
          <p:cNvPr id="12" name="Picture 11">
            <a:extLst>
              <a:ext uri="{FF2B5EF4-FFF2-40B4-BE49-F238E27FC236}">
                <a16:creationId xmlns:a16="http://schemas.microsoft.com/office/drawing/2014/main" id="{F55F75E4-5E24-2149-B762-E61C368456AB}"/>
              </a:ext>
            </a:extLst>
          </p:cNvPr>
          <p:cNvPicPr>
            <a:picLocks noChangeAspect="1"/>
          </p:cNvPicPr>
          <p:nvPr/>
        </p:nvPicPr>
        <p:blipFill>
          <a:blip r:embed="rId4"/>
          <a:stretch>
            <a:fillRect/>
          </a:stretch>
        </p:blipFill>
        <p:spPr>
          <a:xfrm>
            <a:off x="7042756" y="1123880"/>
            <a:ext cx="1930400" cy="520700"/>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63C9CC56-4315-4844-9A34-CEE86699EE75}"/>
              </a:ext>
            </a:extLst>
          </p:cNvPr>
          <p:cNvPicPr>
            <a:picLocks noChangeAspect="1"/>
          </p:cNvPicPr>
          <p:nvPr/>
        </p:nvPicPr>
        <p:blipFill>
          <a:blip r:embed="rId5"/>
          <a:stretch>
            <a:fillRect/>
          </a:stretch>
        </p:blipFill>
        <p:spPr>
          <a:xfrm>
            <a:off x="3135085" y="1842140"/>
            <a:ext cx="6680530" cy="4415413"/>
          </a:xfrm>
          <a:prstGeom prst="rect">
            <a:avLst/>
          </a:prstGeom>
        </p:spPr>
      </p:pic>
      <p:sp>
        <p:nvSpPr>
          <p:cNvPr id="14" name="Rectangle 13">
            <a:extLst>
              <a:ext uri="{FF2B5EF4-FFF2-40B4-BE49-F238E27FC236}">
                <a16:creationId xmlns:a16="http://schemas.microsoft.com/office/drawing/2014/main" id="{BB4AF89A-86D2-B44B-BBCF-C85BB711A5B7}"/>
              </a:ext>
            </a:extLst>
          </p:cNvPr>
          <p:cNvSpPr/>
          <p:nvPr/>
        </p:nvSpPr>
        <p:spPr>
          <a:xfrm>
            <a:off x="132273" y="6472482"/>
            <a:ext cx="1762021" cy="215444"/>
          </a:xfrm>
          <a:prstGeom prst="rect">
            <a:avLst/>
          </a:prstGeom>
        </p:spPr>
        <p:txBody>
          <a:bodyPr wrap="none">
            <a:spAutoFit/>
          </a:bodyPr>
          <a:lstStyle/>
          <a:p>
            <a:r>
              <a:rPr lang="en-US" sz="800" dirty="0">
                <a:latin typeface="AdvOT027dcb46"/>
              </a:rPr>
              <a:t>JAMA </a:t>
            </a:r>
            <a:r>
              <a:rPr lang="en-US" sz="800" dirty="0" err="1">
                <a:latin typeface="AdvOT027dcb46"/>
              </a:rPr>
              <a:t>Ophthalmol</a:t>
            </a:r>
            <a:r>
              <a:rPr lang="en-US" sz="800" dirty="0">
                <a:latin typeface="AdvOT027dcb46"/>
              </a:rPr>
              <a:t> 2014;132:1453</a:t>
            </a:r>
            <a:r>
              <a:rPr lang="en-US" sz="800" dirty="0">
                <a:latin typeface="AdvPS44A44B"/>
              </a:rPr>
              <a:t>e</a:t>
            </a:r>
            <a:r>
              <a:rPr lang="en-US" sz="800" dirty="0">
                <a:latin typeface="AdvOT027dcb46"/>
              </a:rPr>
              <a:t>60 </a:t>
            </a:r>
            <a:endParaRPr lang="en-US" sz="800" dirty="0"/>
          </a:p>
        </p:txBody>
      </p:sp>
      <p:cxnSp>
        <p:nvCxnSpPr>
          <p:cNvPr id="15" name="Straight Arrow Connector 14">
            <a:extLst>
              <a:ext uri="{FF2B5EF4-FFF2-40B4-BE49-F238E27FC236}">
                <a16:creationId xmlns:a16="http://schemas.microsoft.com/office/drawing/2014/main" id="{0847D167-948B-1541-A387-2251AD70561D}"/>
              </a:ext>
            </a:extLst>
          </p:cNvPr>
          <p:cNvCxnSpPr/>
          <p:nvPr/>
        </p:nvCxnSpPr>
        <p:spPr>
          <a:xfrm flipV="1">
            <a:off x="7899816" y="3102964"/>
            <a:ext cx="0" cy="209862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CCD2E5B-7812-3145-BCB6-2721B28274E8}"/>
              </a:ext>
            </a:extLst>
          </p:cNvPr>
          <p:cNvCxnSpPr/>
          <p:nvPr/>
        </p:nvCxnSpPr>
        <p:spPr>
          <a:xfrm flipH="1">
            <a:off x="4002373" y="3102964"/>
            <a:ext cx="38974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0504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7926" y="507092"/>
            <a:ext cx="8950036" cy="707886"/>
          </a:xfrm>
          <a:prstGeom prst="rect">
            <a:avLst/>
          </a:prstGeom>
        </p:spPr>
        <p:txBody>
          <a:bodyPr wrap="square">
            <a:spAutoFit/>
          </a:bodyPr>
          <a:lstStyle/>
          <a:p>
            <a:r>
              <a:rPr lang="en-US" sz="4000" i="1" dirty="0">
                <a:solidFill>
                  <a:schemeClr val="accent1"/>
                </a:solidFill>
                <a:latin typeface="+mj-lt"/>
              </a:rPr>
              <a:t>Risk of Plaquenil Maculopathy</a:t>
            </a:r>
          </a:p>
        </p:txBody>
      </p:sp>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BBD20606-BC62-AF4D-AB69-5DC73F6BD1A1}"/>
              </a:ext>
            </a:extLst>
          </p:cNvPr>
          <p:cNvSpPr txBox="1"/>
          <p:nvPr/>
        </p:nvSpPr>
        <p:spPr>
          <a:xfrm>
            <a:off x="285126" y="1911802"/>
            <a:ext cx="11047751" cy="646331"/>
          </a:xfrm>
          <a:prstGeom prst="rect">
            <a:avLst/>
          </a:prstGeom>
          <a:noFill/>
        </p:spPr>
        <p:txBody>
          <a:bodyPr wrap="square" rtlCol="0">
            <a:spAutoFit/>
          </a:bodyPr>
          <a:lstStyle/>
          <a:p>
            <a:r>
              <a:rPr lang="en-US" sz="3600" dirty="0">
                <a:latin typeface="+mj-lt"/>
              </a:rPr>
              <a:t>Step 3: Assess other major risk factors:</a:t>
            </a:r>
          </a:p>
        </p:txBody>
      </p:sp>
      <p:sp>
        <p:nvSpPr>
          <p:cNvPr id="15" name="TextBox 14">
            <a:extLst>
              <a:ext uri="{FF2B5EF4-FFF2-40B4-BE49-F238E27FC236}">
                <a16:creationId xmlns:a16="http://schemas.microsoft.com/office/drawing/2014/main" id="{DC5F9CD9-8094-2F4C-8707-D6046550C8EC}"/>
              </a:ext>
            </a:extLst>
          </p:cNvPr>
          <p:cNvSpPr txBox="1"/>
          <p:nvPr/>
        </p:nvSpPr>
        <p:spPr>
          <a:xfrm>
            <a:off x="597926" y="5622471"/>
            <a:ext cx="9998439" cy="523220"/>
          </a:xfrm>
          <a:prstGeom prst="rect">
            <a:avLst/>
          </a:prstGeom>
          <a:noFill/>
        </p:spPr>
        <p:txBody>
          <a:bodyPr wrap="square" rtlCol="0">
            <a:spAutoFit/>
          </a:bodyPr>
          <a:lstStyle/>
          <a:p>
            <a:r>
              <a:rPr lang="en-US" sz="2800" i="1" dirty="0">
                <a:latin typeface="+mj-lt"/>
              </a:rPr>
              <a:t>This patient does not have any other major risk factors</a:t>
            </a:r>
          </a:p>
        </p:txBody>
      </p:sp>
      <p:pic>
        <p:nvPicPr>
          <p:cNvPr id="6" name="Picture 5" descr="A picture containing table&#10;&#10;Description automatically generated">
            <a:extLst>
              <a:ext uri="{FF2B5EF4-FFF2-40B4-BE49-F238E27FC236}">
                <a16:creationId xmlns:a16="http://schemas.microsoft.com/office/drawing/2014/main" id="{20304B80-F8ED-CE4D-BC1C-CCA1B8ECD8EB}"/>
              </a:ext>
            </a:extLst>
          </p:cNvPr>
          <p:cNvPicPr>
            <a:picLocks noChangeAspect="1"/>
          </p:cNvPicPr>
          <p:nvPr/>
        </p:nvPicPr>
        <p:blipFill>
          <a:blip r:embed="rId2"/>
          <a:stretch>
            <a:fillRect/>
          </a:stretch>
        </p:blipFill>
        <p:spPr>
          <a:xfrm>
            <a:off x="2239820" y="2652543"/>
            <a:ext cx="5676900" cy="2730500"/>
          </a:xfrm>
          <a:prstGeom prst="rect">
            <a:avLst/>
          </a:prstGeom>
        </p:spPr>
      </p:pic>
    </p:spTree>
    <p:extLst>
      <p:ext uri="{BB962C8B-B14F-4D97-AF65-F5344CB8AC3E}">
        <p14:creationId xmlns:p14="http://schemas.microsoft.com/office/powerpoint/2010/main" val="19479206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pic>
        <p:nvPicPr>
          <p:cNvPr id="8" name="Picture 7" descr="A picture containing photo, sitting, white, table&#10;&#10;Description automatically generated">
            <a:extLst>
              <a:ext uri="{FF2B5EF4-FFF2-40B4-BE49-F238E27FC236}">
                <a16:creationId xmlns:a16="http://schemas.microsoft.com/office/drawing/2014/main" id="{8909CB38-F428-1B49-B53C-B8CACD616CC1}"/>
              </a:ext>
            </a:extLst>
          </p:cNvPr>
          <p:cNvPicPr>
            <a:picLocks noChangeAspect="1"/>
          </p:cNvPicPr>
          <p:nvPr/>
        </p:nvPicPr>
        <p:blipFill>
          <a:blip r:embed="rId2"/>
          <a:stretch>
            <a:fillRect/>
          </a:stretch>
        </p:blipFill>
        <p:spPr>
          <a:xfrm>
            <a:off x="707350" y="1852393"/>
            <a:ext cx="3657413" cy="4645389"/>
          </a:xfrm>
          <a:prstGeom prst="rect">
            <a:avLst/>
          </a:prstGeom>
        </p:spPr>
      </p:pic>
      <p:pic>
        <p:nvPicPr>
          <p:cNvPr id="15" name="Picture 14" descr="A picture containing animal, sitting, monitor, computer&#10;&#10;Description automatically generated">
            <a:extLst>
              <a:ext uri="{FF2B5EF4-FFF2-40B4-BE49-F238E27FC236}">
                <a16:creationId xmlns:a16="http://schemas.microsoft.com/office/drawing/2014/main" id="{3005DB74-A1BB-2F4B-975B-695C942A1384}"/>
              </a:ext>
            </a:extLst>
          </p:cNvPr>
          <p:cNvPicPr>
            <a:picLocks noChangeAspect="1"/>
          </p:cNvPicPr>
          <p:nvPr/>
        </p:nvPicPr>
        <p:blipFill>
          <a:blip r:embed="rId3"/>
          <a:stretch>
            <a:fillRect/>
          </a:stretch>
        </p:blipFill>
        <p:spPr>
          <a:xfrm>
            <a:off x="4596983" y="1891775"/>
            <a:ext cx="3739825" cy="4566624"/>
          </a:xfrm>
          <a:prstGeom prst="rect">
            <a:avLst/>
          </a:prstGeom>
        </p:spPr>
      </p:pic>
      <p:sp>
        <p:nvSpPr>
          <p:cNvPr id="2" name="TextBox 1">
            <a:extLst>
              <a:ext uri="{FF2B5EF4-FFF2-40B4-BE49-F238E27FC236}">
                <a16:creationId xmlns:a16="http://schemas.microsoft.com/office/drawing/2014/main" id="{F9AB2E18-F531-0940-87F3-5859E73C0CAE}"/>
              </a:ext>
            </a:extLst>
          </p:cNvPr>
          <p:cNvSpPr txBox="1"/>
          <p:nvPr/>
        </p:nvSpPr>
        <p:spPr>
          <a:xfrm>
            <a:off x="831273" y="471855"/>
            <a:ext cx="7878012" cy="707886"/>
          </a:xfrm>
          <a:prstGeom prst="rect">
            <a:avLst/>
          </a:prstGeom>
          <a:noFill/>
        </p:spPr>
        <p:txBody>
          <a:bodyPr wrap="square" rtlCol="0">
            <a:spAutoFit/>
          </a:bodyPr>
          <a:lstStyle/>
          <a:p>
            <a:r>
              <a:rPr lang="en-US" sz="4000" i="1" dirty="0">
                <a:solidFill>
                  <a:srgbClr val="FF9300"/>
                </a:solidFill>
                <a:latin typeface="+mj-lt"/>
              </a:rPr>
              <a:t>Dilated Fundus Examination</a:t>
            </a:r>
          </a:p>
        </p:txBody>
      </p:sp>
      <p:sp>
        <p:nvSpPr>
          <p:cNvPr id="3" name="TextBox 2">
            <a:extLst>
              <a:ext uri="{FF2B5EF4-FFF2-40B4-BE49-F238E27FC236}">
                <a16:creationId xmlns:a16="http://schemas.microsoft.com/office/drawing/2014/main" id="{52C90459-C36C-0140-8A62-1247A847B722}"/>
              </a:ext>
            </a:extLst>
          </p:cNvPr>
          <p:cNvSpPr txBox="1"/>
          <p:nvPr/>
        </p:nvSpPr>
        <p:spPr>
          <a:xfrm>
            <a:off x="8544393" y="1891775"/>
            <a:ext cx="3342807" cy="1200329"/>
          </a:xfrm>
          <a:prstGeom prst="rect">
            <a:avLst/>
          </a:prstGeom>
          <a:noFill/>
        </p:spPr>
        <p:txBody>
          <a:bodyPr wrap="square" rtlCol="0">
            <a:spAutoFit/>
          </a:bodyPr>
          <a:lstStyle/>
          <a:p>
            <a:r>
              <a:rPr lang="en-US" sz="2400" dirty="0">
                <a:latin typeface="+mj-lt"/>
              </a:rPr>
              <a:t>Ring of parafoveal RPE depigmentation sparing fovea</a:t>
            </a:r>
          </a:p>
        </p:txBody>
      </p:sp>
      <p:sp>
        <p:nvSpPr>
          <p:cNvPr id="14" name="Down Arrow 13">
            <a:extLst>
              <a:ext uri="{FF2B5EF4-FFF2-40B4-BE49-F238E27FC236}">
                <a16:creationId xmlns:a16="http://schemas.microsoft.com/office/drawing/2014/main" id="{6DADD040-DE91-CC4D-BA42-BBD5DB1E66F9}"/>
              </a:ext>
            </a:extLst>
          </p:cNvPr>
          <p:cNvSpPr/>
          <p:nvPr/>
        </p:nvSpPr>
        <p:spPr>
          <a:xfrm>
            <a:off x="9731164" y="3230048"/>
            <a:ext cx="484632" cy="15143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0BFEE2E-CE05-9542-91D7-68C81892B64A}"/>
              </a:ext>
            </a:extLst>
          </p:cNvPr>
          <p:cNvSpPr txBox="1"/>
          <p:nvPr/>
        </p:nvSpPr>
        <p:spPr>
          <a:xfrm>
            <a:off x="8586815" y="4882299"/>
            <a:ext cx="3342807" cy="461665"/>
          </a:xfrm>
          <a:prstGeom prst="rect">
            <a:avLst/>
          </a:prstGeom>
          <a:noFill/>
        </p:spPr>
        <p:txBody>
          <a:bodyPr wrap="square" rtlCol="0">
            <a:spAutoFit/>
          </a:bodyPr>
          <a:lstStyle/>
          <a:p>
            <a:r>
              <a:rPr lang="en-US" sz="2400" b="1" dirty="0">
                <a:latin typeface="+mj-lt"/>
              </a:rPr>
              <a:t>“Bull’s Eye Maculopathy”</a:t>
            </a:r>
          </a:p>
        </p:txBody>
      </p:sp>
    </p:spTree>
    <p:extLst>
      <p:ext uri="{BB962C8B-B14F-4D97-AF65-F5344CB8AC3E}">
        <p14:creationId xmlns:p14="http://schemas.microsoft.com/office/powerpoint/2010/main" val="38638877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F9AB2E18-F531-0940-87F3-5859E73C0CAE}"/>
              </a:ext>
            </a:extLst>
          </p:cNvPr>
          <p:cNvSpPr txBox="1"/>
          <p:nvPr/>
        </p:nvSpPr>
        <p:spPr>
          <a:xfrm>
            <a:off x="831273" y="471855"/>
            <a:ext cx="7878012" cy="707886"/>
          </a:xfrm>
          <a:prstGeom prst="rect">
            <a:avLst/>
          </a:prstGeom>
          <a:noFill/>
        </p:spPr>
        <p:txBody>
          <a:bodyPr wrap="square" rtlCol="0">
            <a:spAutoFit/>
          </a:bodyPr>
          <a:lstStyle/>
          <a:p>
            <a:r>
              <a:rPr lang="en-US" sz="4000" i="1" dirty="0">
                <a:solidFill>
                  <a:srgbClr val="FF9300"/>
                </a:solidFill>
                <a:latin typeface="+mj-lt"/>
              </a:rPr>
              <a:t>Ancillary Testing</a:t>
            </a:r>
          </a:p>
        </p:txBody>
      </p:sp>
      <p:pic>
        <p:nvPicPr>
          <p:cNvPr id="6" name="Picture 5" descr="A picture containing photo, table, racket, white&#10;&#10;Description automatically generated">
            <a:extLst>
              <a:ext uri="{FF2B5EF4-FFF2-40B4-BE49-F238E27FC236}">
                <a16:creationId xmlns:a16="http://schemas.microsoft.com/office/drawing/2014/main" id="{4111BCBB-DBBE-BB4E-8AB1-F2CDF0C2F63E}"/>
              </a:ext>
            </a:extLst>
          </p:cNvPr>
          <p:cNvPicPr>
            <a:picLocks noChangeAspect="1"/>
          </p:cNvPicPr>
          <p:nvPr/>
        </p:nvPicPr>
        <p:blipFill>
          <a:blip r:embed="rId3"/>
          <a:stretch>
            <a:fillRect/>
          </a:stretch>
        </p:blipFill>
        <p:spPr>
          <a:xfrm>
            <a:off x="1016004" y="2257611"/>
            <a:ext cx="7747000" cy="3162300"/>
          </a:xfrm>
          <a:prstGeom prst="rect">
            <a:avLst/>
          </a:prstGeom>
        </p:spPr>
      </p:pic>
      <p:sp>
        <p:nvSpPr>
          <p:cNvPr id="3" name="TextBox 2">
            <a:extLst>
              <a:ext uri="{FF2B5EF4-FFF2-40B4-BE49-F238E27FC236}">
                <a16:creationId xmlns:a16="http://schemas.microsoft.com/office/drawing/2014/main" id="{4B09168A-950F-4345-8FBE-F7410BD20F88}"/>
              </a:ext>
            </a:extLst>
          </p:cNvPr>
          <p:cNvSpPr txBox="1"/>
          <p:nvPr/>
        </p:nvSpPr>
        <p:spPr>
          <a:xfrm>
            <a:off x="3642610" y="1768840"/>
            <a:ext cx="3837482" cy="461665"/>
          </a:xfrm>
          <a:prstGeom prst="rect">
            <a:avLst/>
          </a:prstGeom>
          <a:noFill/>
        </p:spPr>
        <p:txBody>
          <a:bodyPr wrap="square" rtlCol="0">
            <a:spAutoFit/>
          </a:bodyPr>
          <a:lstStyle/>
          <a:p>
            <a:r>
              <a:rPr lang="en-US" sz="2400" dirty="0">
                <a:latin typeface="+mj-lt"/>
              </a:rPr>
              <a:t>10-2 Humphrey Visual Field</a:t>
            </a:r>
          </a:p>
        </p:txBody>
      </p:sp>
      <p:sp>
        <p:nvSpPr>
          <p:cNvPr id="12" name="TextBox 11">
            <a:extLst>
              <a:ext uri="{FF2B5EF4-FFF2-40B4-BE49-F238E27FC236}">
                <a16:creationId xmlns:a16="http://schemas.microsoft.com/office/drawing/2014/main" id="{3570DE22-8C4E-B143-8484-9DD8E6F06B46}"/>
              </a:ext>
            </a:extLst>
          </p:cNvPr>
          <p:cNvSpPr txBox="1"/>
          <p:nvPr/>
        </p:nvSpPr>
        <p:spPr>
          <a:xfrm>
            <a:off x="9168993" y="2811935"/>
            <a:ext cx="2643256" cy="1085508"/>
          </a:xfrm>
          <a:prstGeom prst="rect">
            <a:avLst/>
          </a:prstGeom>
          <a:solidFill>
            <a:srgbClr val="FF9300"/>
          </a:solidFill>
          <a:ln>
            <a:solidFill>
              <a:srgbClr val="FFC000"/>
            </a:solid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761F83DD-B108-FF45-8942-026A6DB83B6C}"/>
              </a:ext>
            </a:extLst>
          </p:cNvPr>
          <p:cNvSpPr txBox="1"/>
          <p:nvPr/>
        </p:nvSpPr>
        <p:spPr>
          <a:xfrm>
            <a:off x="9307874" y="2811935"/>
            <a:ext cx="2504375" cy="830997"/>
          </a:xfrm>
          <a:prstGeom prst="rect">
            <a:avLst/>
          </a:prstGeom>
          <a:noFill/>
        </p:spPr>
        <p:txBody>
          <a:bodyPr wrap="square" rtlCol="0">
            <a:spAutoFit/>
          </a:bodyPr>
          <a:lstStyle/>
          <a:p>
            <a:r>
              <a:rPr lang="en-US" sz="2400" i="1" dirty="0">
                <a:latin typeface="+mj-lt"/>
              </a:rPr>
              <a:t>Dense ring scotoma bilaterally</a:t>
            </a:r>
          </a:p>
        </p:txBody>
      </p:sp>
    </p:spTree>
    <p:extLst>
      <p:ext uri="{BB962C8B-B14F-4D97-AF65-F5344CB8AC3E}">
        <p14:creationId xmlns:p14="http://schemas.microsoft.com/office/powerpoint/2010/main" val="8332932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F9AB2E18-F531-0940-87F3-5859E73C0CAE}"/>
              </a:ext>
            </a:extLst>
          </p:cNvPr>
          <p:cNvSpPr txBox="1"/>
          <p:nvPr/>
        </p:nvSpPr>
        <p:spPr>
          <a:xfrm>
            <a:off x="554635" y="239951"/>
            <a:ext cx="9066443" cy="1323439"/>
          </a:xfrm>
          <a:prstGeom prst="rect">
            <a:avLst/>
          </a:prstGeom>
          <a:noFill/>
        </p:spPr>
        <p:txBody>
          <a:bodyPr wrap="square" rtlCol="0">
            <a:spAutoFit/>
          </a:bodyPr>
          <a:lstStyle/>
          <a:p>
            <a:r>
              <a:rPr lang="en-US" sz="4000" i="1" dirty="0">
                <a:solidFill>
                  <a:srgbClr val="FF9300"/>
                </a:solidFill>
                <a:latin typeface="+mj-lt"/>
              </a:rPr>
              <a:t>Ancillary Testing:</a:t>
            </a:r>
          </a:p>
          <a:p>
            <a:r>
              <a:rPr lang="en-US" sz="4000" i="1" dirty="0">
                <a:solidFill>
                  <a:srgbClr val="FF9300"/>
                </a:solidFill>
                <a:latin typeface="+mj-lt"/>
              </a:rPr>
              <a:t> Optical Coherence Tomography</a:t>
            </a:r>
          </a:p>
        </p:txBody>
      </p:sp>
      <p:pic>
        <p:nvPicPr>
          <p:cNvPr id="4" name="Picture 3" descr="A picture containing grass, outdoor, seat, photo&#10;&#10;Description automatically generated">
            <a:extLst>
              <a:ext uri="{FF2B5EF4-FFF2-40B4-BE49-F238E27FC236}">
                <a16:creationId xmlns:a16="http://schemas.microsoft.com/office/drawing/2014/main" id="{B311286F-E778-9A4C-BE21-9633D079055E}"/>
              </a:ext>
            </a:extLst>
          </p:cNvPr>
          <p:cNvPicPr>
            <a:picLocks noChangeAspect="1"/>
          </p:cNvPicPr>
          <p:nvPr/>
        </p:nvPicPr>
        <p:blipFill>
          <a:blip r:embed="rId3"/>
          <a:stretch>
            <a:fillRect/>
          </a:stretch>
        </p:blipFill>
        <p:spPr>
          <a:xfrm>
            <a:off x="3147934" y="1869773"/>
            <a:ext cx="5198496" cy="4276777"/>
          </a:xfrm>
          <a:prstGeom prst="rect">
            <a:avLst/>
          </a:prstGeom>
        </p:spPr>
      </p:pic>
      <p:sp>
        <p:nvSpPr>
          <p:cNvPr id="6" name="Rectangle 5">
            <a:extLst>
              <a:ext uri="{FF2B5EF4-FFF2-40B4-BE49-F238E27FC236}">
                <a16:creationId xmlns:a16="http://schemas.microsoft.com/office/drawing/2014/main" id="{E970D945-778B-E84B-B910-DB59C5918F7F}"/>
              </a:ext>
            </a:extLst>
          </p:cNvPr>
          <p:cNvSpPr/>
          <p:nvPr/>
        </p:nvSpPr>
        <p:spPr>
          <a:xfrm>
            <a:off x="226364" y="6448772"/>
            <a:ext cx="7103826" cy="584775"/>
          </a:xfrm>
          <a:prstGeom prst="rect">
            <a:avLst/>
          </a:prstGeom>
        </p:spPr>
        <p:txBody>
          <a:bodyPr wrap="square">
            <a:spAutoFit/>
          </a:bodyPr>
          <a:lstStyle/>
          <a:p>
            <a:r>
              <a:rPr lang="en-US" sz="800" dirty="0">
                <a:hlinkClick r:id="rId4">
                  <a:extLst>
                    <a:ext uri="{A12FA001-AC4F-418D-AE19-62706E023703}">
                      <ahyp:hlinkClr xmlns:ahyp="http://schemas.microsoft.com/office/drawing/2018/hyperlinkcolor" val="tx"/>
                    </a:ext>
                  </a:extLst>
                </a:hlinkClick>
              </a:rPr>
              <a:t>https://www.researchgate.net/figure/Top-Normal-Spectralis-spectral-domain-optical-coherence-tomography-SD-OCT-image-with_fig3_49602243</a:t>
            </a:r>
            <a:endParaRPr lang="en-US" sz="800" dirty="0"/>
          </a:p>
          <a:p>
            <a:r>
              <a:rPr lang="en-US" sz="800" dirty="0"/>
              <a:t>Recommendations on Screening for Chloroquine and Hydroxychloroquine Retinopathy (2016 Revision) </a:t>
            </a:r>
          </a:p>
          <a:p>
            <a:endParaRPr lang="en-US" sz="800" dirty="0"/>
          </a:p>
        </p:txBody>
      </p:sp>
    </p:spTree>
    <p:extLst>
      <p:ext uri="{BB962C8B-B14F-4D97-AF65-F5344CB8AC3E}">
        <p14:creationId xmlns:p14="http://schemas.microsoft.com/office/powerpoint/2010/main" val="7200806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creenshot, medical imaging, x-ray film&#10;&#10;Description automatically generated">
            <a:extLst>
              <a:ext uri="{FF2B5EF4-FFF2-40B4-BE49-F238E27FC236}">
                <a16:creationId xmlns:a16="http://schemas.microsoft.com/office/drawing/2014/main" id="{0E2D9B99-F63D-94DD-E8AE-CD67E57507ED}"/>
              </a:ext>
            </a:extLst>
          </p:cNvPr>
          <p:cNvPicPr>
            <a:picLocks noChangeAspect="1"/>
          </p:cNvPicPr>
          <p:nvPr/>
        </p:nvPicPr>
        <p:blipFill>
          <a:blip r:embed="rId2"/>
          <a:stretch>
            <a:fillRect/>
          </a:stretch>
        </p:blipFill>
        <p:spPr>
          <a:xfrm>
            <a:off x="647699" y="831850"/>
            <a:ext cx="10391361" cy="4953457"/>
          </a:xfrm>
          <a:prstGeom prst="rect">
            <a:avLst/>
          </a:prstGeom>
        </p:spPr>
      </p:pic>
    </p:spTree>
    <p:extLst>
      <p:ext uri="{BB962C8B-B14F-4D97-AF65-F5344CB8AC3E}">
        <p14:creationId xmlns:p14="http://schemas.microsoft.com/office/powerpoint/2010/main" val="8491485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F9AB2E18-F531-0940-87F3-5859E73C0CAE}"/>
              </a:ext>
            </a:extLst>
          </p:cNvPr>
          <p:cNvSpPr txBox="1"/>
          <p:nvPr/>
        </p:nvSpPr>
        <p:spPr>
          <a:xfrm>
            <a:off x="831273" y="471855"/>
            <a:ext cx="7878012" cy="1323439"/>
          </a:xfrm>
          <a:prstGeom prst="rect">
            <a:avLst/>
          </a:prstGeom>
          <a:noFill/>
        </p:spPr>
        <p:txBody>
          <a:bodyPr wrap="square" rtlCol="0">
            <a:spAutoFit/>
          </a:bodyPr>
          <a:lstStyle/>
          <a:p>
            <a:r>
              <a:rPr lang="en-US" sz="4000" i="1" dirty="0">
                <a:solidFill>
                  <a:srgbClr val="FF9300"/>
                </a:solidFill>
                <a:latin typeface="+mj-lt"/>
              </a:rPr>
              <a:t>Ancillary Testing: </a:t>
            </a:r>
          </a:p>
          <a:p>
            <a:r>
              <a:rPr lang="en-US" sz="4000" i="1" dirty="0">
                <a:solidFill>
                  <a:srgbClr val="FF9300"/>
                </a:solidFill>
                <a:latin typeface="+mj-lt"/>
              </a:rPr>
              <a:t> This patient</a:t>
            </a:r>
          </a:p>
        </p:txBody>
      </p:sp>
      <p:pic>
        <p:nvPicPr>
          <p:cNvPr id="14" name="Picture 13" descr="A worm in the dark&#10;&#10;Description automatically generated">
            <a:extLst>
              <a:ext uri="{FF2B5EF4-FFF2-40B4-BE49-F238E27FC236}">
                <a16:creationId xmlns:a16="http://schemas.microsoft.com/office/drawing/2014/main" id="{57BF05AF-2D39-9248-AB1D-EE2A3E3A31D3}"/>
              </a:ext>
            </a:extLst>
          </p:cNvPr>
          <p:cNvPicPr>
            <a:picLocks noChangeAspect="1"/>
          </p:cNvPicPr>
          <p:nvPr/>
        </p:nvPicPr>
        <p:blipFill>
          <a:blip r:embed="rId3"/>
          <a:stretch>
            <a:fillRect/>
          </a:stretch>
        </p:blipFill>
        <p:spPr>
          <a:xfrm>
            <a:off x="131276" y="1886965"/>
            <a:ext cx="6344476" cy="2356710"/>
          </a:xfrm>
          <a:prstGeom prst="rect">
            <a:avLst/>
          </a:prstGeom>
        </p:spPr>
      </p:pic>
      <p:pic>
        <p:nvPicPr>
          <p:cNvPr id="16" name="Picture 15" descr="A worm on the ground&#10;&#10;Description automatically generated">
            <a:extLst>
              <a:ext uri="{FF2B5EF4-FFF2-40B4-BE49-F238E27FC236}">
                <a16:creationId xmlns:a16="http://schemas.microsoft.com/office/drawing/2014/main" id="{7BD1C058-025D-1740-B87D-A05AECA5E4A8}"/>
              </a:ext>
            </a:extLst>
          </p:cNvPr>
          <p:cNvPicPr>
            <a:picLocks noChangeAspect="1"/>
          </p:cNvPicPr>
          <p:nvPr/>
        </p:nvPicPr>
        <p:blipFill>
          <a:blip r:embed="rId4"/>
          <a:stretch>
            <a:fillRect/>
          </a:stretch>
        </p:blipFill>
        <p:spPr>
          <a:xfrm>
            <a:off x="5621311" y="4495350"/>
            <a:ext cx="6482264" cy="2203970"/>
          </a:xfrm>
          <a:prstGeom prst="rect">
            <a:avLst/>
          </a:prstGeom>
        </p:spPr>
      </p:pic>
    </p:spTree>
    <p:extLst>
      <p:ext uri="{BB962C8B-B14F-4D97-AF65-F5344CB8AC3E}">
        <p14:creationId xmlns:p14="http://schemas.microsoft.com/office/powerpoint/2010/main" val="19308455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F9AB2E18-F531-0940-87F3-5859E73C0CAE}"/>
              </a:ext>
            </a:extLst>
          </p:cNvPr>
          <p:cNvSpPr txBox="1"/>
          <p:nvPr/>
        </p:nvSpPr>
        <p:spPr>
          <a:xfrm>
            <a:off x="831273" y="471855"/>
            <a:ext cx="7878012" cy="707886"/>
          </a:xfrm>
          <a:prstGeom prst="rect">
            <a:avLst/>
          </a:prstGeom>
          <a:noFill/>
        </p:spPr>
        <p:txBody>
          <a:bodyPr wrap="square" rtlCol="0">
            <a:spAutoFit/>
          </a:bodyPr>
          <a:lstStyle/>
          <a:p>
            <a:r>
              <a:rPr lang="en-US" sz="4000" i="1" dirty="0">
                <a:solidFill>
                  <a:srgbClr val="FF9300"/>
                </a:solidFill>
                <a:latin typeface="+mj-lt"/>
              </a:rPr>
              <a:t>Toxicity Variation: Asians</a:t>
            </a:r>
          </a:p>
        </p:txBody>
      </p:sp>
      <p:sp>
        <p:nvSpPr>
          <p:cNvPr id="12" name="TextBox 11">
            <a:extLst>
              <a:ext uri="{FF2B5EF4-FFF2-40B4-BE49-F238E27FC236}">
                <a16:creationId xmlns:a16="http://schemas.microsoft.com/office/drawing/2014/main" id="{79BF6534-4210-A442-9F26-85F0FAC9FD08}"/>
              </a:ext>
            </a:extLst>
          </p:cNvPr>
          <p:cNvSpPr txBox="1"/>
          <p:nvPr/>
        </p:nvSpPr>
        <p:spPr>
          <a:xfrm>
            <a:off x="1520846" y="1988725"/>
            <a:ext cx="9460407" cy="1200329"/>
          </a:xfrm>
          <a:prstGeom prst="rect">
            <a:avLst/>
          </a:prstGeom>
          <a:solidFill>
            <a:srgbClr val="FF9300"/>
          </a:solidFill>
          <a:ln>
            <a:solidFill>
              <a:srgbClr val="FFC000"/>
            </a:solidFill>
          </a:ln>
        </p:spPr>
        <p:txBody>
          <a:bodyPr wrap="square" rtlCol="0">
            <a:spAutoFit/>
          </a:bodyPr>
          <a:lstStyle/>
          <a:p>
            <a:r>
              <a:rPr lang="en-US" sz="2400" i="1" dirty="0">
                <a:latin typeface="+mj-lt"/>
              </a:rPr>
              <a:t>Classic ”bulls-eye” pattern of toxicity is infrequent in Asian patients; initial damage is seen in a more peripheral extramacular distribution near the arcades.</a:t>
            </a:r>
          </a:p>
        </p:txBody>
      </p:sp>
      <p:sp>
        <p:nvSpPr>
          <p:cNvPr id="3" name="Rectangle 2">
            <a:extLst>
              <a:ext uri="{FF2B5EF4-FFF2-40B4-BE49-F238E27FC236}">
                <a16:creationId xmlns:a16="http://schemas.microsoft.com/office/drawing/2014/main" id="{7E652871-63A5-834F-A652-DFBB807F23BB}"/>
              </a:ext>
            </a:extLst>
          </p:cNvPr>
          <p:cNvSpPr/>
          <p:nvPr/>
        </p:nvSpPr>
        <p:spPr>
          <a:xfrm>
            <a:off x="155049" y="6514827"/>
            <a:ext cx="6096000" cy="215444"/>
          </a:xfrm>
          <a:prstGeom prst="rect">
            <a:avLst/>
          </a:prstGeom>
        </p:spPr>
        <p:txBody>
          <a:bodyPr>
            <a:spAutoFit/>
          </a:bodyPr>
          <a:lstStyle/>
          <a:p>
            <a:r>
              <a:rPr lang="en-US" sz="800" dirty="0"/>
              <a:t>Recommendations on Screening for Chloroquine and Hydroxychloroquine Retinopathy (2016 Revision) </a:t>
            </a:r>
          </a:p>
        </p:txBody>
      </p:sp>
      <p:pic>
        <p:nvPicPr>
          <p:cNvPr id="6" name="Picture 5" descr="A picture containing sitting, white, photo, cat&#10;&#10;Description automatically generated">
            <a:extLst>
              <a:ext uri="{FF2B5EF4-FFF2-40B4-BE49-F238E27FC236}">
                <a16:creationId xmlns:a16="http://schemas.microsoft.com/office/drawing/2014/main" id="{842D03F9-2AA6-6748-A28F-38830CB7AACB}"/>
              </a:ext>
            </a:extLst>
          </p:cNvPr>
          <p:cNvPicPr>
            <a:picLocks noChangeAspect="1"/>
          </p:cNvPicPr>
          <p:nvPr/>
        </p:nvPicPr>
        <p:blipFill>
          <a:blip r:embed="rId3"/>
          <a:stretch>
            <a:fillRect/>
          </a:stretch>
        </p:blipFill>
        <p:spPr>
          <a:xfrm>
            <a:off x="585629" y="3773236"/>
            <a:ext cx="8369300" cy="2108200"/>
          </a:xfrm>
          <a:prstGeom prst="rect">
            <a:avLst/>
          </a:prstGeom>
        </p:spPr>
      </p:pic>
      <p:pic>
        <p:nvPicPr>
          <p:cNvPr id="17" name="Picture 16" descr="A close up of a door&#10;&#10;Description automatically generated">
            <a:extLst>
              <a:ext uri="{FF2B5EF4-FFF2-40B4-BE49-F238E27FC236}">
                <a16:creationId xmlns:a16="http://schemas.microsoft.com/office/drawing/2014/main" id="{92713157-436D-354D-BDB7-DB387446145A}"/>
              </a:ext>
            </a:extLst>
          </p:cNvPr>
          <p:cNvPicPr>
            <a:picLocks noChangeAspect="1"/>
          </p:cNvPicPr>
          <p:nvPr/>
        </p:nvPicPr>
        <p:blipFill>
          <a:blip r:embed="rId4"/>
          <a:stretch>
            <a:fillRect/>
          </a:stretch>
        </p:blipFill>
        <p:spPr>
          <a:xfrm>
            <a:off x="9307874" y="3741372"/>
            <a:ext cx="2235200" cy="1993900"/>
          </a:xfrm>
          <a:prstGeom prst="rect">
            <a:avLst/>
          </a:prstGeom>
        </p:spPr>
      </p:pic>
    </p:spTree>
    <p:extLst>
      <p:ext uri="{BB962C8B-B14F-4D97-AF65-F5344CB8AC3E}">
        <p14:creationId xmlns:p14="http://schemas.microsoft.com/office/powerpoint/2010/main" val="13400008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8909" y="6040582"/>
            <a:ext cx="184731" cy="369332"/>
          </a:xfrm>
          <a:prstGeom prst="rect">
            <a:avLst/>
          </a:prstGeom>
          <a:noFill/>
        </p:spPr>
        <p:txBody>
          <a:bodyPr wrap="none" rtlCol="0">
            <a:spAutoFit/>
          </a:bodyPr>
          <a:lstStyle/>
          <a:p>
            <a:endParaRPr lang="en-US" dirty="0"/>
          </a:p>
        </p:txBody>
      </p:sp>
      <p:sp>
        <p:nvSpPr>
          <p:cNvPr id="5" name="TextBox 4"/>
          <p:cNvSpPr txBox="1"/>
          <p:nvPr/>
        </p:nvSpPr>
        <p:spPr>
          <a:xfrm>
            <a:off x="831273" y="6497782"/>
            <a:ext cx="184731" cy="369332"/>
          </a:xfrm>
          <a:prstGeom prst="rect">
            <a:avLst/>
          </a:prstGeom>
          <a:noFill/>
        </p:spPr>
        <p:txBody>
          <a:bodyPr wrap="none" rtlCol="0">
            <a:spAutoFit/>
          </a:bodyPr>
          <a:lstStyle/>
          <a:p>
            <a:endParaRPr lang="en-US" dirty="0"/>
          </a:p>
        </p:txBody>
      </p:sp>
      <p:sp>
        <p:nvSpPr>
          <p:cNvPr id="11" name="TextBox 10"/>
          <p:cNvSpPr txBox="1"/>
          <p:nvPr/>
        </p:nvSpPr>
        <p:spPr>
          <a:xfrm>
            <a:off x="2147455" y="4502727"/>
            <a:ext cx="184731" cy="36933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F9AB2E18-F531-0940-87F3-5859E73C0CAE}"/>
              </a:ext>
            </a:extLst>
          </p:cNvPr>
          <p:cNvSpPr txBox="1"/>
          <p:nvPr/>
        </p:nvSpPr>
        <p:spPr>
          <a:xfrm>
            <a:off x="840511" y="602032"/>
            <a:ext cx="7878012" cy="707886"/>
          </a:xfrm>
          <a:prstGeom prst="rect">
            <a:avLst/>
          </a:prstGeom>
          <a:noFill/>
        </p:spPr>
        <p:txBody>
          <a:bodyPr wrap="square" rtlCol="0">
            <a:spAutoFit/>
          </a:bodyPr>
          <a:lstStyle/>
          <a:p>
            <a:r>
              <a:rPr lang="en-US" sz="4000" i="1" dirty="0">
                <a:solidFill>
                  <a:srgbClr val="FF9300"/>
                </a:solidFill>
                <a:latin typeface="+mj-lt"/>
              </a:rPr>
              <a:t>Clinical Pearl</a:t>
            </a:r>
          </a:p>
        </p:txBody>
      </p:sp>
      <p:sp>
        <p:nvSpPr>
          <p:cNvPr id="12" name="TextBox 11">
            <a:extLst>
              <a:ext uri="{FF2B5EF4-FFF2-40B4-BE49-F238E27FC236}">
                <a16:creationId xmlns:a16="http://schemas.microsoft.com/office/drawing/2014/main" id="{79BF6534-4210-A442-9F26-85F0FAC9FD08}"/>
              </a:ext>
            </a:extLst>
          </p:cNvPr>
          <p:cNvSpPr txBox="1"/>
          <p:nvPr/>
        </p:nvSpPr>
        <p:spPr>
          <a:xfrm>
            <a:off x="781137" y="2439539"/>
            <a:ext cx="10939823" cy="3108543"/>
          </a:xfrm>
          <a:prstGeom prst="rect">
            <a:avLst/>
          </a:prstGeom>
          <a:solidFill>
            <a:srgbClr val="FF9300"/>
          </a:solidFill>
          <a:ln>
            <a:solidFill>
              <a:srgbClr val="FFC000"/>
            </a:solidFill>
          </a:ln>
        </p:spPr>
        <p:txBody>
          <a:bodyPr wrap="square" rtlCol="0">
            <a:spAutoFit/>
          </a:bodyPr>
          <a:lstStyle/>
          <a:p>
            <a:r>
              <a:rPr lang="en-US" sz="2800" i="1" dirty="0">
                <a:latin typeface="+mj-lt"/>
              </a:rPr>
              <a:t>Maculopathy is NOT reversible and damage may progress even after drug cessation. Once ”bull’s eye” is seen… we are too late!!!</a:t>
            </a:r>
          </a:p>
          <a:p>
            <a:endParaRPr lang="en-US" sz="2800" i="1" dirty="0">
              <a:latin typeface="+mj-lt"/>
            </a:endParaRPr>
          </a:p>
          <a:p>
            <a:r>
              <a:rPr lang="en-US" sz="2800" i="1" dirty="0">
                <a:latin typeface="+mj-lt"/>
              </a:rPr>
              <a:t>However, when retinopathy is identified early, there is only mild and limited progression after discontinuing the medication.</a:t>
            </a:r>
          </a:p>
          <a:p>
            <a:endParaRPr lang="en-US" sz="2800" b="1" i="1" dirty="0">
              <a:latin typeface="+mj-lt"/>
            </a:endParaRPr>
          </a:p>
          <a:p>
            <a:r>
              <a:rPr lang="en-US" sz="2800" b="1" i="1" dirty="0">
                <a:latin typeface="+mj-lt"/>
              </a:rPr>
              <a:t>SCREENING ENABLES EARLY DETECTION!!</a:t>
            </a:r>
          </a:p>
        </p:txBody>
      </p:sp>
      <p:sp>
        <p:nvSpPr>
          <p:cNvPr id="3" name="Rectangle 2">
            <a:extLst>
              <a:ext uri="{FF2B5EF4-FFF2-40B4-BE49-F238E27FC236}">
                <a16:creationId xmlns:a16="http://schemas.microsoft.com/office/drawing/2014/main" id="{7E652871-63A5-834F-A652-DFBB807F23BB}"/>
              </a:ext>
            </a:extLst>
          </p:cNvPr>
          <p:cNvSpPr/>
          <p:nvPr/>
        </p:nvSpPr>
        <p:spPr>
          <a:xfrm>
            <a:off x="155049" y="6514827"/>
            <a:ext cx="6096000" cy="215444"/>
          </a:xfrm>
          <a:prstGeom prst="rect">
            <a:avLst/>
          </a:prstGeom>
        </p:spPr>
        <p:txBody>
          <a:bodyPr>
            <a:spAutoFit/>
          </a:bodyPr>
          <a:lstStyle/>
          <a:p>
            <a:r>
              <a:rPr lang="en-US" sz="800" dirty="0"/>
              <a:t>Recommendations on Screening for Chloroquine and Hydroxychloroquine Retinopathy (2016 Revision) </a:t>
            </a:r>
          </a:p>
        </p:txBody>
      </p:sp>
    </p:spTree>
    <p:extLst>
      <p:ext uri="{BB962C8B-B14F-4D97-AF65-F5344CB8AC3E}">
        <p14:creationId xmlns:p14="http://schemas.microsoft.com/office/powerpoint/2010/main" val="2834036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AF596C-E5B2-AA4A-96DA-B00EC886D451}"/>
              </a:ext>
            </a:extLst>
          </p:cNvPr>
          <p:cNvSpPr>
            <a:spLocks noGrp="1"/>
          </p:cNvSpPr>
          <p:nvPr>
            <p:ph type="ctrTitle"/>
          </p:nvPr>
        </p:nvSpPr>
        <p:spPr/>
        <p:txBody>
          <a:bodyPr/>
          <a:lstStyle/>
          <a:p>
            <a:r>
              <a:rPr lang="en-US" dirty="0">
                <a:latin typeface="American Typewriter" panose="02090604020004020304" pitchFamily="18" charset="77"/>
              </a:rPr>
              <a:t>Optic Nerve OCT</a:t>
            </a:r>
          </a:p>
        </p:txBody>
      </p:sp>
    </p:spTree>
    <p:extLst>
      <p:ext uri="{BB962C8B-B14F-4D97-AF65-F5344CB8AC3E}">
        <p14:creationId xmlns:p14="http://schemas.microsoft.com/office/powerpoint/2010/main" val="9750574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CT &amp; Optic nerve">
            <a:extLst>
              <a:ext uri="{FF2B5EF4-FFF2-40B4-BE49-F238E27FC236}">
                <a16:creationId xmlns:a16="http://schemas.microsoft.com/office/drawing/2014/main" id="{3413575A-3CC3-CE44-9927-DBBAB537B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61" y="257175"/>
            <a:ext cx="3149600" cy="2311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diagram&#10;&#10;Description automatically generated">
            <a:extLst>
              <a:ext uri="{FF2B5EF4-FFF2-40B4-BE49-F238E27FC236}">
                <a16:creationId xmlns:a16="http://schemas.microsoft.com/office/drawing/2014/main" id="{9F704764-6A4F-A440-ACCE-33F635284E98}"/>
              </a:ext>
            </a:extLst>
          </p:cNvPr>
          <p:cNvPicPr>
            <a:picLocks noChangeAspect="1"/>
          </p:cNvPicPr>
          <p:nvPr/>
        </p:nvPicPr>
        <p:blipFill>
          <a:blip r:embed="rId3"/>
          <a:stretch>
            <a:fillRect/>
          </a:stretch>
        </p:blipFill>
        <p:spPr>
          <a:xfrm>
            <a:off x="3495956" y="2825740"/>
            <a:ext cx="8394700" cy="3441700"/>
          </a:xfrm>
          <a:prstGeom prst="rect">
            <a:avLst/>
          </a:prstGeom>
        </p:spPr>
      </p:pic>
      <p:sp>
        <p:nvSpPr>
          <p:cNvPr id="2" name="Rectangle 1">
            <a:extLst>
              <a:ext uri="{FF2B5EF4-FFF2-40B4-BE49-F238E27FC236}">
                <a16:creationId xmlns:a16="http://schemas.microsoft.com/office/drawing/2014/main" id="{608B1256-BB70-244F-AD9E-B2DEE82B1964}"/>
              </a:ext>
            </a:extLst>
          </p:cNvPr>
          <p:cNvSpPr/>
          <p:nvPr/>
        </p:nvSpPr>
        <p:spPr>
          <a:xfrm>
            <a:off x="3495956" y="6370717"/>
            <a:ext cx="1265090" cy="153888"/>
          </a:xfrm>
          <a:prstGeom prst="rect">
            <a:avLst/>
          </a:prstGeom>
        </p:spPr>
        <p:txBody>
          <a:bodyPr wrap="none">
            <a:spAutoFit/>
          </a:bodyPr>
          <a:lstStyle/>
          <a:p>
            <a:r>
              <a:rPr lang="en-US" sz="400" dirty="0"/>
              <a:t>https://</a:t>
            </a:r>
            <a:r>
              <a:rPr lang="en-US" sz="400" dirty="0" err="1"/>
              <a:t>www.opticianonline.net</a:t>
            </a:r>
            <a:r>
              <a:rPr lang="en-US" sz="400" dirty="0"/>
              <a:t>/</a:t>
            </a:r>
            <a:r>
              <a:rPr lang="en-US" sz="400" dirty="0" err="1"/>
              <a:t>cet</a:t>
            </a:r>
            <a:r>
              <a:rPr lang="en-US" sz="400" dirty="0"/>
              <a:t>-archive/52</a:t>
            </a:r>
          </a:p>
        </p:txBody>
      </p:sp>
    </p:spTree>
    <p:extLst>
      <p:ext uri="{BB962C8B-B14F-4D97-AF65-F5344CB8AC3E}">
        <p14:creationId xmlns:p14="http://schemas.microsoft.com/office/powerpoint/2010/main" val="19681663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10764456" cy="646331"/>
          </a:xfrm>
          <a:prstGeom prst="rect">
            <a:avLst/>
          </a:prstGeom>
          <a:noFill/>
        </p:spPr>
        <p:txBody>
          <a:bodyPr wrap="square" rtlCol="0">
            <a:spAutoFit/>
          </a:bodyPr>
          <a:lstStyle/>
          <a:p>
            <a:r>
              <a:rPr lang="en-US" sz="3600" dirty="0">
                <a:latin typeface="American Typewriter" panose="02090604020004020304" pitchFamily="18" charset="77"/>
              </a:rPr>
              <a:t>Papilledema</a:t>
            </a:r>
          </a:p>
        </p:txBody>
      </p:sp>
      <p:pic>
        <p:nvPicPr>
          <p:cNvPr id="7" name="Picture 6" descr="A picture containing text, device, meter&#10;&#10;Description automatically generated">
            <a:extLst>
              <a:ext uri="{FF2B5EF4-FFF2-40B4-BE49-F238E27FC236}">
                <a16:creationId xmlns:a16="http://schemas.microsoft.com/office/drawing/2014/main" id="{A7E09CC6-5E3C-AA4F-BFE2-7E3C01433A4A}"/>
              </a:ext>
            </a:extLst>
          </p:cNvPr>
          <p:cNvPicPr>
            <a:picLocks noChangeAspect="1"/>
          </p:cNvPicPr>
          <p:nvPr/>
        </p:nvPicPr>
        <p:blipFill>
          <a:blip r:embed="rId3"/>
          <a:stretch>
            <a:fillRect/>
          </a:stretch>
        </p:blipFill>
        <p:spPr>
          <a:xfrm>
            <a:off x="8766394" y="3429000"/>
            <a:ext cx="3304375" cy="1464439"/>
          </a:xfrm>
          <a:prstGeom prst="rect">
            <a:avLst/>
          </a:prstGeom>
        </p:spPr>
      </p:pic>
      <p:pic>
        <p:nvPicPr>
          <p:cNvPr id="9" name="Picture 8" descr="A picture containing fruit, lamp&#10;&#10;Description automatically generated">
            <a:extLst>
              <a:ext uri="{FF2B5EF4-FFF2-40B4-BE49-F238E27FC236}">
                <a16:creationId xmlns:a16="http://schemas.microsoft.com/office/drawing/2014/main" id="{1BCB02A9-A36D-A841-A14D-11D0DAF23B88}"/>
              </a:ext>
            </a:extLst>
          </p:cNvPr>
          <p:cNvPicPr>
            <a:picLocks noChangeAspect="1"/>
          </p:cNvPicPr>
          <p:nvPr/>
        </p:nvPicPr>
        <p:blipFill>
          <a:blip r:embed="rId4"/>
          <a:stretch>
            <a:fillRect/>
          </a:stretch>
        </p:blipFill>
        <p:spPr>
          <a:xfrm>
            <a:off x="8888232" y="903136"/>
            <a:ext cx="3060700" cy="2400300"/>
          </a:xfrm>
          <a:prstGeom prst="rect">
            <a:avLst/>
          </a:prstGeom>
        </p:spPr>
      </p:pic>
      <p:sp>
        <p:nvSpPr>
          <p:cNvPr id="10" name="TextBox 9">
            <a:extLst>
              <a:ext uri="{FF2B5EF4-FFF2-40B4-BE49-F238E27FC236}">
                <a16:creationId xmlns:a16="http://schemas.microsoft.com/office/drawing/2014/main" id="{80B2C5E9-15E3-7A4D-9AF4-30C740F67421}"/>
              </a:ext>
            </a:extLst>
          </p:cNvPr>
          <p:cNvSpPr txBox="1"/>
          <p:nvPr/>
        </p:nvSpPr>
        <p:spPr>
          <a:xfrm>
            <a:off x="243068" y="949124"/>
            <a:ext cx="8645164" cy="2308324"/>
          </a:xfrm>
          <a:prstGeom prst="rect">
            <a:avLst/>
          </a:prstGeom>
          <a:noFill/>
        </p:spPr>
        <p:txBody>
          <a:bodyPr wrap="square" rtlCol="0">
            <a:spAutoFit/>
          </a:bodyPr>
          <a:lstStyle/>
          <a:p>
            <a:r>
              <a:rPr lang="en-US" sz="3200" i="1" dirty="0">
                <a:latin typeface="American Typewriter" panose="02090604020004020304" pitchFamily="18" charset="77"/>
              </a:rPr>
              <a:t>Important features of disc edema on OCT:</a:t>
            </a:r>
          </a:p>
          <a:p>
            <a:pPr marL="342900" indent="-342900">
              <a:buFont typeface="Arial" panose="020B0604020202020204" pitchFamily="34" charset="0"/>
              <a:buChar char="•"/>
            </a:pPr>
            <a:r>
              <a:rPr lang="en-US" sz="2800" dirty="0">
                <a:latin typeface="American Typewriter" panose="02090604020004020304" pitchFamily="18" charset="77"/>
              </a:rPr>
              <a:t>Smooth contour of elevation</a:t>
            </a:r>
          </a:p>
          <a:p>
            <a:pPr marL="342900" indent="-342900">
              <a:buFont typeface="Arial" panose="020B0604020202020204" pitchFamily="34" charset="0"/>
              <a:buChar char="•"/>
            </a:pPr>
            <a:r>
              <a:rPr lang="en-US" sz="2800" dirty="0">
                <a:latin typeface="American Typewriter" panose="02090604020004020304" pitchFamily="18" charset="77"/>
              </a:rPr>
              <a:t>Nasal RNFL &gt;86 um </a:t>
            </a:r>
          </a:p>
          <a:p>
            <a:pPr marL="342900" indent="-342900">
              <a:buFont typeface="Arial" panose="020B0604020202020204" pitchFamily="34" charset="0"/>
              <a:buChar char="•"/>
            </a:pPr>
            <a:r>
              <a:rPr lang="en-US" sz="2800" dirty="0">
                <a:latin typeface="American Typewriter" panose="02090604020004020304" pitchFamily="18" charset="77"/>
              </a:rPr>
              <a:t>Thick hypo-reflective space adjacent to disc “lazy V” (Especially nasal)</a:t>
            </a:r>
            <a:endParaRPr lang="en-US" sz="400" dirty="0">
              <a:latin typeface="American Typewriter" panose="02090604020004020304" pitchFamily="18" charset="77"/>
            </a:endParaRPr>
          </a:p>
        </p:txBody>
      </p:sp>
      <p:sp>
        <p:nvSpPr>
          <p:cNvPr id="4" name="Rectangle 3">
            <a:extLst>
              <a:ext uri="{FF2B5EF4-FFF2-40B4-BE49-F238E27FC236}">
                <a16:creationId xmlns:a16="http://schemas.microsoft.com/office/drawing/2014/main" id="{B96E1194-5C61-2140-9609-3F559310795B}"/>
              </a:ext>
            </a:extLst>
          </p:cNvPr>
          <p:cNvSpPr/>
          <p:nvPr/>
        </p:nvSpPr>
        <p:spPr>
          <a:xfrm>
            <a:off x="9640295" y="6576790"/>
            <a:ext cx="2430474" cy="153888"/>
          </a:xfrm>
          <a:prstGeom prst="rect">
            <a:avLst/>
          </a:prstGeom>
        </p:spPr>
        <p:txBody>
          <a:bodyPr wrap="none">
            <a:spAutoFit/>
          </a:bodyPr>
          <a:lstStyle/>
          <a:p>
            <a:r>
              <a:rPr lang="en-US" sz="400" dirty="0">
                <a:latin typeface="Century Gothic" panose="020B0502020202020204" pitchFamily="34" charset="0"/>
              </a:rPr>
              <a:t>https://</a:t>
            </a:r>
            <a:r>
              <a:rPr lang="en-US" sz="400" dirty="0" err="1">
                <a:latin typeface="Century Gothic" panose="020B0502020202020204" pitchFamily="34" charset="0"/>
              </a:rPr>
              <a:t>www.restorevisionclinic.com</a:t>
            </a:r>
            <a:r>
              <a:rPr lang="en-US" sz="400" dirty="0">
                <a:latin typeface="Century Gothic" panose="020B0502020202020204" pitchFamily="34" charset="0"/>
              </a:rPr>
              <a:t>/blog/idiopathic-intracranial-hypertension-vision-at-risk</a:t>
            </a:r>
            <a:endParaRPr lang="en-US" sz="400" dirty="0"/>
          </a:p>
        </p:txBody>
      </p:sp>
      <p:pic>
        <p:nvPicPr>
          <p:cNvPr id="8" name="Picture 7" descr="A picture containing colorful, blue, decorated&#10;&#10;Description automatically generated">
            <a:extLst>
              <a:ext uri="{FF2B5EF4-FFF2-40B4-BE49-F238E27FC236}">
                <a16:creationId xmlns:a16="http://schemas.microsoft.com/office/drawing/2014/main" id="{582EBF25-2D23-D642-BED9-4C753C16A085}"/>
              </a:ext>
            </a:extLst>
          </p:cNvPr>
          <p:cNvPicPr>
            <a:picLocks noChangeAspect="1"/>
          </p:cNvPicPr>
          <p:nvPr/>
        </p:nvPicPr>
        <p:blipFill>
          <a:blip r:embed="rId5"/>
          <a:stretch>
            <a:fillRect/>
          </a:stretch>
        </p:blipFill>
        <p:spPr>
          <a:xfrm>
            <a:off x="521403" y="3429000"/>
            <a:ext cx="5103893" cy="3325822"/>
          </a:xfrm>
          <a:prstGeom prst="rect">
            <a:avLst/>
          </a:prstGeom>
        </p:spPr>
      </p:pic>
      <p:cxnSp>
        <p:nvCxnSpPr>
          <p:cNvPr id="14" name="Straight Connector 13">
            <a:extLst>
              <a:ext uri="{FF2B5EF4-FFF2-40B4-BE49-F238E27FC236}">
                <a16:creationId xmlns:a16="http://schemas.microsoft.com/office/drawing/2014/main" id="{12995D81-02E7-7543-AFCA-F8D798142639}"/>
              </a:ext>
            </a:extLst>
          </p:cNvPr>
          <p:cNvCxnSpPr/>
          <p:nvPr/>
        </p:nvCxnSpPr>
        <p:spPr>
          <a:xfrm flipH="1">
            <a:off x="1720312" y="4893439"/>
            <a:ext cx="309966" cy="36048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B377FF-284D-5746-8F3B-D99938506CF3}"/>
              </a:ext>
            </a:extLst>
          </p:cNvPr>
          <p:cNvCxnSpPr/>
          <p:nvPr/>
        </p:nvCxnSpPr>
        <p:spPr>
          <a:xfrm>
            <a:off x="1689315" y="5238427"/>
            <a:ext cx="449451" cy="154983"/>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2A9691A-B7DB-E840-8FF5-34F0A0F8AF32}"/>
              </a:ext>
            </a:extLst>
          </p:cNvPr>
          <p:cNvSpPr/>
          <p:nvPr/>
        </p:nvSpPr>
        <p:spPr>
          <a:xfrm>
            <a:off x="9640295" y="6372524"/>
            <a:ext cx="6096000" cy="153888"/>
          </a:xfrm>
          <a:prstGeom prst="rect">
            <a:avLst/>
          </a:prstGeom>
        </p:spPr>
        <p:txBody>
          <a:bodyPr>
            <a:spAutoFit/>
          </a:bodyPr>
          <a:lstStyle/>
          <a:p>
            <a:r>
              <a:rPr lang="en-US" sz="400" dirty="0"/>
              <a:t>https://</a:t>
            </a:r>
            <a:r>
              <a:rPr lang="en-US" sz="400" dirty="0" err="1"/>
              <a:t>www.ophthalmologymanagement.com</a:t>
            </a:r>
            <a:r>
              <a:rPr lang="en-US" sz="400" dirty="0"/>
              <a:t>/issues/2015/december-2015/the-papilledema-dilemma</a:t>
            </a:r>
          </a:p>
        </p:txBody>
      </p:sp>
    </p:spTree>
    <p:extLst>
      <p:ext uri="{BB962C8B-B14F-4D97-AF65-F5344CB8AC3E}">
        <p14:creationId xmlns:p14="http://schemas.microsoft.com/office/powerpoint/2010/main" val="16425047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127322"/>
            <a:ext cx="10764456" cy="584775"/>
          </a:xfrm>
          <a:prstGeom prst="rect">
            <a:avLst/>
          </a:prstGeom>
          <a:noFill/>
        </p:spPr>
        <p:txBody>
          <a:bodyPr wrap="square" rtlCol="0">
            <a:spAutoFit/>
          </a:bodyPr>
          <a:lstStyle/>
          <a:p>
            <a:r>
              <a:rPr lang="en-US" sz="3200" dirty="0">
                <a:latin typeface="American Typewriter" panose="02090604020004020304" pitchFamily="18" charset="77"/>
              </a:rPr>
              <a:t>Papilledema</a:t>
            </a:r>
          </a:p>
        </p:txBody>
      </p:sp>
      <p:pic>
        <p:nvPicPr>
          <p:cNvPr id="6" name="Picture 2">
            <a:extLst>
              <a:ext uri="{FF2B5EF4-FFF2-40B4-BE49-F238E27FC236}">
                <a16:creationId xmlns:a16="http://schemas.microsoft.com/office/drawing/2014/main" id="{6DE63FE0-911C-0541-9637-C506BD777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310" y="178375"/>
            <a:ext cx="6888742" cy="32506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63FF52CC-48C7-CA40-ACC3-448C9782E93E}"/>
              </a:ext>
            </a:extLst>
          </p:cNvPr>
          <p:cNvPicPr>
            <a:picLocks noChangeAspect="1"/>
          </p:cNvPicPr>
          <p:nvPr/>
        </p:nvPicPr>
        <p:blipFill>
          <a:blip r:embed="rId3"/>
          <a:stretch>
            <a:fillRect/>
          </a:stretch>
        </p:blipFill>
        <p:spPr>
          <a:xfrm>
            <a:off x="6987039" y="3766858"/>
            <a:ext cx="4476589" cy="2962569"/>
          </a:xfrm>
          <a:prstGeom prst="rect">
            <a:avLst/>
          </a:prstGeom>
        </p:spPr>
      </p:pic>
      <p:sp>
        <p:nvSpPr>
          <p:cNvPr id="2" name="Rectangle 1">
            <a:extLst>
              <a:ext uri="{FF2B5EF4-FFF2-40B4-BE49-F238E27FC236}">
                <a16:creationId xmlns:a16="http://schemas.microsoft.com/office/drawing/2014/main" id="{AE9C3525-90F9-384F-A7FA-A2FBC9610FEE}"/>
              </a:ext>
            </a:extLst>
          </p:cNvPr>
          <p:cNvSpPr/>
          <p:nvPr/>
        </p:nvSpPr>
        <p:spPr>
          <a:xfrm>
            <a:off x="0" y="4220170"/>
            <a:ext cx="7087197" cy="923330"/>
          </a:xfrm>
          <a:prstGeom prst="rect">
            <a:avLst/>
          </a:prstGeom>
        </p:spPr>
        <p:txBody>
          <a:bodyPr wrap="none">
            <a:spAutoFit/>
          </a:bodyPr>
          <a:lstStyle/>
          <a:p>
            <a:pPr>
              <a:buFont typeface="Arial" panose="020B0604020202020204" pitchFamily="34" charset="0"/>
              <a:buChar char="•"/>
            </a:pPr>
            <a:r>
              <a:rPr lang="en-US" dirty="0">
                <a:latin typeface="American Typewriter" panose="02090604020004020304" pitchFamily="18" charset="77"/>
              </a:rPr>
              <a:t>Increased ICP will push the globe anteriorly</a:t>
            </a:r>
          </a:p>
          <a:p>
            <a:pPr>
              <a:buFont typeface="Arial" panose="020B0604020202020204" pitchFamily="34" charset="0"/>
              <a:buChar char="•"/>
            </a:pPr>
            <a:r>
              <a:rPr lang="en-US" dirty="0">
                <a:latin typeface="American Typewriter" panose="02090604020004020304" pitchFamily="18" charset="77"/>
              </a:rPr>
              <a:t>With EDI, can see an anteriorly displaced Bruch’s membrane </a:t>
            </a:r>
          </a:p>
          <a:p>
            <a:r>
              <a:rPr lang="en-US" dirty="0">
                <a:latin typeface="Century Gothic" panose="020B0502020202020204" pitchFamily="34" charset="0"/>
              </a:rPr>
              <a:t> </a:t>
            </a:r>
          </a:p>
        </p:txBody>
      </p:sp>
    </p:spTree>
    <p:extLst>
      <p:ext uri="{BB962C8B-B14F-4D97-AF65-F5344CB8AC3E}">
        <p14:creationId xmlns:p14="http://schemas.microsoft.com/office/powerpoint/2010/main" val="32734317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743E481-5680-9EC1-D1DA-4B896C413FA7}"/>
              </a:ext>
            </a:extLst>
          </p:cNvPr>
          <p:cNvSpPr txBox="1"/>
          <p:nvPr/>
        </p:nvSpPr>
        <p:spPr>
          <a:xfrm>
            <a:off x="7593496" y="1120676"/>
            <a:ext cx="3564835" cy="2308324"/>
          </a:xfrm>
          <a:prstGeom prst="rect">
            <a:avLst/>
          </a:prstGeom>
          <a:noFill/>
        </p:spPr>
        <p:txBody>
          <a:bodyPr wrap="square" rtlCol="0">
            <a:spAutoFit/>
          </a:bodyPr>
          <a:lstStyle/>
          <a:p>
            <a:r>
              <a:rPr lang="en-US" dirty="0"/>
              <a:t>A: Signal Poor Core</a:t>
            </a:r>
          </a:p>
          <a:p>
            <a:r>
              <a:rPr lang="en-US" dirty="0"/>
              <a:t>B. Hyperreflective Cap</a:t>
            </a:r>
          </a:p>
          <a:p>
            <a:r>
              <a:rPr lang="en-US" dirty="0"/>
              <a:t>C. Multiple small hyperreflective aggregates within a signal poor core</a:t>
            </a:r>
          </a:p>
          <a:p>
            <a:r>
              <a:rPr lang="en-US" dirty="0"/>
              <a:t>D. PHOMS (peripapillary hyperreflective ovoid mass: NOT drusen</a:t>
            </a:r>
          </a:p>
        </p:txBody>
      </p:sp>
      <p:pic>
        <p:nvPicPr>
          <p:cNvPr id="10" name="Picture 9" descr="A close-up of a medical scan&#10;&#10;Description automatically generated">
            <a:extLst>
              <a:ext uri="{FF2B5EF4-FFF2-40B4-BE49-F238E27FC236}">
                <a16:creationId xmlns:a16="http://schemas.microsoft.com/office/drawing/2014/main" id="{17D0D21E-BE11-B836-8559-99C78C9F3248}"/>
              </a:ext>
            </a:extLst>
          </p:cNvPr>
          <p:cNvPicPr>
            <a:picLocks noChangeAspect="1"/>
          </p:cNvPicPr>
          <p:nvPr/>
        </p:nvPicPr>
        <p:blipFill>
          <a:blip r:embed="rId2"/>
          <a:stretch>
            <a:fillRect/>
          </a:stretch>
        </p:blipFill>
        <p:spPr>
          <a:xfrm>
            <a:off x="524287" y="775011"/>
            <a:ext cx="6366841" cy="6037805"/>
          </a:xfrm>
          <a:prstGeom prst="rect">
            <a:avLst/>
          </a:prstGeom>
        </p:spPr>
      </p:pic>
      <p:sp>
        <p:nvSpPr>
          <p:cNvPr id="2" name="TextBox 1">
            <a:extLst>
              <a:ext uri="{FF2B5EF4-FFF2-40B4-BE49-F238E27FC236}">
                <a16:creationId xmlns:a16="http://schemas.microsoft.com/office/drawing/2014/main" id="{C7BD5AC3-4E8F-26AD-99A7-D7DC70862D99}"/>
              </a:ext>
            </a:extLst>
          </p:cNvPr>
          <p:cNvSpPr txBox="1"/>
          <p:nvPr/>
        </p:nvSpPr>
        <p:spPr>
          <a:xfrm>
            <a:off x="662609" y="251791"/>
            <a:ext cx="3710608" cy="523220"/>
          </a:xfrm>
          <a:prstGeom prst="rect">
            <a:avLst/>
          </a:prstGeom>
          <a:noFill/>
        </p:spPr>
        <p:txBody>
          <a:bodyPr wrap="square" rtlCol="0">
            <a:spAutoFit/>
          </a:bodyPr>
          <a:lstStyle/>
          <a:p>
            <a:r>
              <a:rPr lang="en-US" sz="2800" dirty="0">
                <a:latin typeface="American Typewriter" panose="02090604020004020304" pitchFamily="18" charset="77"/>
              </a:rPr>
              <a:t>ONH Drusen</a:t>
            </a:r>
          </a:p>
        </p:txBody>
      </p:sp>
    </p:spTree>
    <p:extLst>
      <p:ext uri="{BB962C8B-B14F-4D97-AF65-F5344CB8AC3E}">
        <p14:creationId xmlns:p14="http://schemas.microsoft.com/office/powerpoint/2010/main" val="7972076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243068" y="281818"/>
            <a:ext cx="10764456" cy="707886"/>
          </a:xfrm>
          <a:prstGeom prst="rect">
            <a:avLst/>
          </a:prstGeom>
          <a:noFill/>
        </p:spPr>
        <p:txBody>
          <a:bodyPr wrap="square" rtlCol="0">
            <a:spAutoFit/>
          </a:bodyPr>
          <a:lstStyle/>
          <a:p>
            <a:r>
              <a:rPr lang="en-US" sz="4000" dirty="0">
                <a:latin typeface="American Typewriter" panose="02090604020004020304" pitchFamily="18" charset="77"/>
              </a:rPr>
              <a:t>ONH Drusen</a:t>
            </a:r>
          </a:p>
        </p:txBody>
      </p:sp>
      <p:sp>
        <p:nvSpPr>
          <p:cNvPr id="2" name="TextBox 1">
            <a:extLst>
              <a:ext uri="{FF2B5EF4-FFF2-40B4-BE49-F238E27FC236}">
                <a16:creationId xmlns:a16="http://schemas.microsoft.com/office/drawing/2014/main" id="{1E4375F9-6A4F-3340-A1CD-110C9F589C28}"/>
              </a:ext>
            </a:extLst>
          </p:cNvPr>
          <p:cNvSpPr txBox="1"/>
          <p:nvPr/>
        </p:nvSpPr>
        <p:spPr>
          <a:xfrm>
            <a:off x="243068" y="1452898"/>
            <a:ext cx="5058136" cy="1846659"/>
          </a:xfrm>
          <a:prstGeom prst="rect">
            <a:avLst/>
          </a:prstGeom>
          <a:noFill/>
        </p:spPr>
        <p:txBody>
          <a:bodyPr wrap="square" rtlCol="0">
            <a:spAutoFit/>
          </a:bodyPr>
          <a:lstStyle/>
          <a:p>
            <a:r>
              <a:rPr lang="en-US" sz="2400" dirty="0">
                <a:latin typeface="American Typewriter" panose="02090604020004020304" pitchFamily="18" charset="77"/>
              </a:rPr>
              <a:t>Irregular, bumpy contour</a:t>
            </a:r>
          </a:p>
          <a:p>
            <a:r>
              <a:rPr lang="en-US" sz="2400" dirty="0">
                <a:latin typeface="American Typewriter" panose="02090604020004020304" pitchFamily="18" charset="77"/>
              </a:rPr>
              <a:t>Hypo-reflective centers</a:t>
            </a:r>
          </a:p>
          <a:p>
            <a:r>
              <a:rPr lang="en-US" sz="2400" dirty="0">
                <a:latin typeface="American Typewriter" panose="02090604020004020304" pitchFamily="18" charset="77"/>
              </a:rPr>
              <a:t>Hyper-reflective margins</a:t>
            </a:r>
          </a:p>
          <a:p>
            <a:endParaRPr lang="en-US" sz="2400" dirty="0">
              <a:latin typeface="Century Gothic" panose="020B0502020202020204" pitchFamily="34" charset="0"/>
            </a:endParaRPr>
          </a:p>
          <a:p>
            <a:endParaRPr lang="en-US" dirty="0"/>
          </a:p>
        </p:txBody>
      </p:sp>
      <p:pic>
        <p:nvPicPr>
          <p:cNvPr id="6" name="Picture 5" descr="A picture containing indoor, feet&#10;&#10;Description automatically generated">
            <a:extLst>
              <a:ext uri="{FF2B5EF4-FFF2-40B4-BE49-F238E27FC236}">
                <a16:creationId xmlns:a16="http://schemas.microsoft.com/office/drawing/2014/main" id="{89C10E01-3715-1E4E-8007-F42B4EDD8958}"/>
              </a:ext>
            </a:extLst>
          </p:cNvPr>
          <p:cNvPicPr>
            <a:picLocks noChangeAspect="1"/>
          </p:cNvPicPr>
          <p:nvPr/>
        </p:nvPicPr>
        <p:blipFill>
          <a:blip r:embed="rId2"/>
          <a:stretch>
            <a:fillRect/>
          </a:stretch>
        </p:blipFill>
        <p:spPr>
          <a:xfrm>
            <a:off x="4210280" y="2376228"/>
            <a:ext cx="7848600" cy="4318000"/>
          </a:xfrm>
          <a:prstGeom prst="rect">
            <a:avLst/>
          </a:prstGeom>
        </p:spPr>
      </p:pic>
      <p:sp>
        <p:nvSpPr>
          <p:cNvPr id="7" name="Rectangle 6">
            <a:extLst>
              <a:ext uri="{FF2B5EF4-FFF2-40B4-BE49-F238E27FC236}">
                <a16:creationId xmlns:a16="http://schemas.microsoft.com/office/drawing/2014/main" id="{D13A04D0-DC23-3547-A460-DD6608A599FA}"/>
              </a:ext>
            </a:extLst>
          </p:cNvPr>
          <p:cNvSpPr/>
          <p:nvPr/>
        </p:nvSpPr>
        <p:spPr>
          <a:xfrm>
            <a:off x="243068" y="6699170"/>
            <a:ext cx="6096000" cy="153888"/>
          </a:xfrm>
          <a:prstGeom prst="rect">
            <a:avLst/>
          </a:prstGeom>
        </p:spPr>
        <p:txBody>
          <a:bodyPr>
            <a:spAutoFit/>
          </a:bodyPr>
          <a:lstStyle/>
          <a:p>
            <a:r>
              <a:rPr lang="en-US" sz="400" dirty="0"/>
              <a:t>https://</a:t>
            </a:r>
            <a:r>
              <a:rPr lang="en-US" sz="400" dirty="0" err="1"/>
              <a:t>www.optometrytimes.com</a:t>
            </a:r>
            <a:r>
              <a:rPr lang="en-US" sz="400" dirty="0"/>
              <a:t>/view/imaging-to-differentiate-disc-drusen-from-papilledema</a:t>
            </a:r>
          </a:p>
        </p:txBody>
      </p:sp>
      <p:pic>
        <p:nvPicPr>
          <p:cNvPr id="10" name="Picture 9" descr="A picture containing text&#10;&#10;Description automatically generated">
            <a:extLst>
              <a:ext uri="{FF2B5EF4-FFF2-40B4-BE49-F238E27FC236}">
                <a16:creationId xmlns:a16="http://schemas.microsoft.com/office/drawing/2014/main" id="{83A7E148-4C4B-9040-8A72-0BACCB79D349}"/>
              </a:ext>
            </a:extLst>
          </p:cNvPr>
          <p:cNvPicPr>
            <a:picLocks noChangeAspect="1"/>
          </p:cNvPicPr>
          <p:nvPr/>
        </p:nvPicPr>
        <p:blipFill>
          <a:blip r:embed="rId3"/>
          <a:stretch>
            <a:fillRect/>
          </a:stretch>
        </p:blipFill>
        <p:spPr>
          <a:xfrm>
            <a:off x="243068" y="3398362"/>
            <a:ext cx="3467100" cy="2768600"/>
          </a:xfrm>
          <a:prstGeom prst="rect">
            <a:avLst/>
          </a:prstGeom>
        </p:spPr>
      </p:pic>
    </p:spTree>
    <p:extLst>
      <p:ext uri="{BB962C8B-B14F-4D97-AF65-F5344CB8AC3E}">
        <p14:creationId xmlns:p14="http://schemas.microsoft.com/office/powerpoint/2010/main" val="31301438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C0BCA-CA5C-1C43-8985-A6EEE419D196}"/>
              </a:ext>
            </a:extLst>
          </p:cNvPr>
          <p:cNvSpPr txBox="1"/>
          <p:nvPr/>
        </p:nvSpPr>
        <p:spPr>
          <a:xfrm>
            <a:off x="324091" y="63666"/>
            <a:ext cx="10764456" cy="707886"/>
          </a:xfrm>
          <a:prstGeom prst="rect">
            <a:avLst/>
          </a:prstGeom>
          <a:noFill/>
        </p:spPr>
        <p:txBody>
          <a:bodyPr wrap="square" rtlCol="0">
            <a:spAutoFit/>
          </a:bodyPr>
          <a:lstStyle/>
          <a:p>
            <a:r>
              <a:rPr lang="en-US" sz="4000" dirty="0">
                <a:latin typeface="American Typewriter" panose="02090604020004020304" pitchFamily="18" charset="77"/>
              </a:rPr>
              <a:t>ONH Drusen</a:t>
            </a:r>
          </a:p>
        </p:txBody>
      </p:sp>
      <p:sp>
        <p:nvSpPr>
          <p:cNvPr id="2" name="TextBox 1">
            <a:extLst>
              <a:ext uri="{FF2B5EF4-FFF2-40B4-BE49-F238E27FC236}">
                <a16:creationId xmlns:a16="http://schemas.microsoft.com/office/drawing/2014/main" id="{1E4375F9-6A4F-3340-A1CD-110C9F589C28}"/>
              </a:ext>
            </a:extLst>
          </p:cNvPr>
          <p:cNvSpPr txBox="1"/>
          <p:nvPr/>
        </p:nvSpPr>
        <p:spPr>
          <a:xfrm>
            <a:off x="146582" y="752115"/>
            <a:ext cx="9630137" cy="1846659"/>
          </a:xfrm>
          <a:prstGeom prst="rect">
            <a:avLst/>
          </a:prstGeom>
          <a:noFill/>
        </p:spPr>
        <p:txBody>
          <a:bodyPr wrap="square" rtlCol="0">
            <a:spAutoFit/>
          </a:bodyPr>
          <a:lstStyle/>
          <a:p>
            <a:endParaRPr lang="en-US" sz="2400" dirty="0">
              <a:latin typeface="Century Gothic" panose="020B0502020202020204" pitchFamily="34" charset="0"/>
            </a:endParaRPr>
          </a:p>
          <a:p>
            <a:endParaRPr lang="en-US" sz="2400" dirty="0">
              <a:latin typeface="Century Gothic" panose="020B0502020202020204" pitchFamily="34" charset="0"/>
            </a:endParaRPr>
          </a:p>
          <a:p>
            <a:r>
              <a:rPr lang="en-US" sz="2400" b="1" dirty="0">
                <a:latin typeface="American Typewriter" panose="02090604020004020304" pitchFamily="18" charset="77"/>
              </a:rPr>
              <a:t>Reflectance of Hyaline and Shadowing beneath:</a:t>
            </a:r>
          </a:p>
          <a:p>
            <a:r>
              <a:rPr lang="en-US" sz="2400" dirty="0">
                <a:latin typeface="American Typewriter" panose="02090604020004020304" pitchFamily="18" charset="77"/>
              </a:rPr>
              <a:t>Not seen in cases of papilledema</a:t>
            </a:r>
          </a:p>
          <a:p>
            <a:endParaRPr lang="en-US" dirty="0"/>
          </a:p>
        </p:txBody>
      </p:sp>
      <p:pic>
        <p:nvPicPr>
          <p:cNvPr id="6" name="Picture 5" descr="A picture containing text, television, cat, monitor&#10;&#10;Description automatically generated">
            <a:extLst>
              <a:ext uri="{FF2B5EF4-FFF2-40B4-BE49-F238E27FC236}">
                <a16:creationId xmlns:a16="http://schemas.microsoft.com/office/drawing/2014/main" id="{6588BB33-6C75-3247-AAB5-4B6FD6974B67}"/>
              </a:ext>
            </a:extLst>
          </p:cNvPr>
          <p:cNvPicPr>
            <a:picLocks noChangeAspect="1"/>
          </p:cNvPicPr>
          <p:nvPr/>
        </p:nvPicPr>
        <p:blipFill>
          <a:blip r:embed="rId2"/>
          <a:stretch>
            <a:fillRect/>
          </a:stretch>
        </p:blipFill>
        <p:spPr>
          <a:xfrm>
            <a:off x="378640" y="2883095"/>
            <a:ext cx="9799829" cy="3598807"/>
          </a:xfrm>
          <a:prstGeom prst="rect">
            <a:avLst/>
          </a:prstGeom>
        </p:spPr>
      </p:pic>
      <p:pic>
        <p:nvPicPr>
          <p:cNvPr id="7" name="Picture 6" descr="A picture containing blue, colorful&#10;&#10;Description automatically generated">
            <a:extLst>
              <a:ext uri="{FF2B5EF4-FFF2-40B4-BE49-F238E27FC236}">
                <a16:creationId xmlns:a16="http://schemas.microsoft.com/office/drawing/2014/main" id="{640E078C-F384-5747-8862-2365BC65952C}"/>
              </a:ext>
            </a:extLst>
          </p:cNvPr>
          <p:cNvPicPr>
            <a:picLocks noChangeAspect="1"/>
          </p:cNvPicPr>
          <p:nvPr/>
        </p:nvPicPr>
        <p:blipFill>
          <a:blip r:embed="rId3"/>
          <a:stretch>
            <a:fillRect/>
          </a:stretch>
        </p:blipFill>
        <p:spPr>
          <a:xfrm>
            <a:off x="7676356" y="161829"/>
            <a:ext cx="4369062" cy="2844605"/>
          </a:xfrm>
          <a:prstGeom prst="rect">
            <a:avLst/>
          </a:prstGeom>
        </p:spPr>
      </p:pic>
      <p:sp>
        <p:nvSpPr>
          <p:cNvPr id="8" name="Rectangle 7">
            <a:extLst>
              <a:ext uri="{FF2B5EF4-FFF2-40B4-BE49-F238E27FC236}">
                <a16:creationId xmlns:a16="http://schemas.microsoft.com/office/drawing/2014/main" id="{BE977063-EDE6-404E-9CFE-A88090313374}"/>
              </a:ext>
            </a:extLst>
          </p:cNvPr>
          <p:cNvSpPr/>
          <p:nvPr/>
        </p:nvSpPr>
        <p:spPr>
          <a:xfrm>
            <a:off x="9572786" y="6660880"/>
            <a:ext cx="6096000" cy="153888"/>
          </a:xfrm>
          <a:prstGeom prst="rect">
            <a:avLst/>
          </a:prstGeom>
        </p:spPr>
        <p:txBody>
          <a:bodyPr>
            <a:spAutoFit/>
          </a:bodyPr>
          <a:lstStyle/>
          <a:p>
            <a:r>
              <a:rPr lang="en-US" sz="400" dirty="0"/>
              <a:t>https://</a:t>
            </a:r>
            <a:r>
              <a:rPr lang="en-US" sz="400" dirty="0" err="1"/>
              <a:t>www.ophthalmologymanagement.com</a:t>
            </a:r>
            <a:r>
              <a:rPr lang="en-US" sz="400" dirty="0"/>
              <a:t>/issues/2015/december-2015/the-papilledema-dilemma</a:t>
            </a:r>
          </a:p>
        </p:txBody>
      </p:sp>
    </p:spTree>
    <p:extLst>
      <p:ext uri="{BB962C8B-B14F-4D97-AF65-F5344CB8AC3E}">
        <p14:creationId xmlns:p14="http://schemas.microsoft.com/office/powerpoint/2010/main" val="39444964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826D87-DF04-3A04-5099-E55643483492}"/>
              </a:ext>
            </a:extLst>
          </p:cNvPr>
          <p:cNvSpPr txBox="1"/>
          <p:nvPr/>
        </p:nvSpPr>
        <p:spPr>
          <a:xfrm>
            <a:off x="1245704" y="4359965"/>
            <a:ext cx="10641496" cy="923330"/>
          </a:xfrm>
          <a:prstGeom prst="rect">
            <a:avLst/>
          </a:prstGeom>
          <a:noFill/>
        </p:spPr>
        <p:txBody>
          <a:bodyPr wrap="square" rtlCol="0">
            <a:spAutoFit/>
          </a:bodyPr>
          <a:lstStyle/>
          <a:p>
            <a:r>
              <a:rPr lang="en-US" dirty="0"/>
              <a:t>Yellow arrows: Drusen with a </a:t>
            </a:r>
            <a:r>
              <a:rPr lang="en-US" dirty="0" err="1"/>
              <a:t>hyporeflective</a:t>
            </a:r>
            <a:r>
              <a:rPr lang="en-US" dirty="0"/>
              <a:t> core and hyperreflective margin</a:t>
            </a:r>
          </a:p>
          <a:p>
            <a:r>
              <a:rPr lang="en-US" dirty="0"/>
              <a:t>White arrows: Conglomerates of hyperreflective thin lines may represent early drusen</a:t>
            </a:r>
          </a:p>
          <a:p>
            <a:r>
              <a:rPr lang="en-US" dirty="0"/>
              <a:t>Yellow circles: PHOMS</a:t>
            </a:r>
          </a:p>
        </p:txBody>
      </p:sp>
      <p:pic>
        <p:nvPicPr>
          <p:cNvPr id="6" name="Picture 5" descr="A close-up of a medical scan&#10;&#10;Description automatically generated">
            <a:extLst>
              <a:ext uri="{FF2B5EF4-FFF2-40B4-BE49-F238E27FC236}">
                <a16:creationId xmlns:a16="http://schemas.microsoft.com/office/drawing/2014/main" id="{6CCCD93A-A4D8-32AC-EEB7-6D51DE59B6DA}"/>
              </a:ext>
            </a:extLst>
          </p:cNvPr>
          <p:cNvPicPr>
            <a:picLocks noChangeAspect="1"/>
          </p:cNvPicPr>
          <p:nvPr/>
        </p:nvPicPr>
        <p:blipFill>
          <a:blip r:embed="rId2"/>
          <a:stretch>
            <a:fillRect/>
          </a:stretch>
        </p:blipFill>
        <p:spPr>
          <a:xfrm>
            <a:off x="556591" y="409712"/>
            <a:ext cx="10827026" cy="3681189"/>
          </a:xfrm>
          <a:prstGeom prst="rect">
            <a:avLst/>
          </a:prstGeom>
        </p:spPr>
      </p:pic>
      <p:pic>
        <p:nvPicPr>
          <p:cNvPr id="8" name="Picture 7" descr="A black background with white spots&#10;&#10;Description automatically generated">
            <a:extLst>
              <a:ext uri="{FF2B5EF4-FFF2-40B4-BE49-F238E27FC236}">
                <a16:creationId xmlns:a16="http://schemas.microsoft.com/office/drawing/2014/main" id="{46CE98F2-485C-BFBC-EBBD-BA372364E80C}"/>
              </a:ext>
            </a:extLst>
          </p:cNvPr>
          <p:cNvPicPr>
            <a:picLocks noChangeAspect="1"/>
          </p:cNvPicPr>
          <p:nvPr/>
        </p:nvPicPr>
        <p:blipFill>
          <a:blip r:embed="rId3"/>
          <a:stretch>
            <a:fillRect/>
          </a:stretch>
        </p:blipFill>
        <p:spPr>
          <a:xfrm>
            <a:off x="4892537" y="536713"/>
            <a:ext cx="419100" cy="457200"/>
          </a:xfrm>
          <a:prstGeom prst="rect">
            <a:avLst/>
          </a:prstGeom>
        </p:spPr>
      </p:pic>
      <p:pic>
        <p:nvPicPr>
          <p:cNvPr id="10" name="Picture 9">
            <a:extLst>
              <a:ext uri="{FF2B5EF4-FFF2-40B4-BE49-F238E27FC236}">
                <a16:creationId xmlns:a16="http://schemas.microsoft.com/office/drawing/2014/main" id="{660BC085-F36A-78F2-AB5E-B1FFB25AC1E8}"/>
              </a:ext>
            </a:extLst>
          </p:cNvPr>
          <p:cNvPicPr>
            <a:picLocks noChangeAspect="1"/>
          </p:cNvPicPr>
          <p:nvPr/>
        </p:nvPicPr>
        <p:blipFill>
          <a:blip r:embed="rId4"/>
          <a:stretch>
            <a:fillRect/>
          </a:stretch>
        </p:blipFill>
        <p:spPr>
          <a:xfrm>
            <a:off x="808383" y="657363"/>
            <a:ext cx="419100" cy="336550"/>
          </a:xfrm>
          <a:prstGeom prst="rect">
            <a:avLst/>
          </a:prstGeom>
        </p:spPr>
      </p:pic>
    </p:spTree>
    <p:extLst>
      <p:ext uri="{BB962C8B-B14F-4D97-AF65-F5344CB8AC3E}">
        <p14:creationId xmlns:p14="http://schemas.microsoft.com/office/powerpoint/2010/main" val="24989251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748972-F0B2-B346-766F-C0EBD5651591}"/>
              </a:ext>
            </a:extLst>
          </p:cNvPr>
          <p:cNvPicPr>
            <a:picLocks noChangeAspect="1"/>
          </p:cNvPicPr>
          <p:nvPr/>
        </p:nvPicPr>
        <p:blipFill>
          <a:blip r:embed="rId2"/>
          <a:stretch>
            <a:fillRect/>
          </a:stretch>
        </p:blipFill>
        <p:spPr>
          <a:xfrm>
            <a:off x="2344440" y="643467"/>
            <a:ext cx="7503120" cy="5571066"/>
          </a:xfrm>
          <a:prstGeom prst="rect">
            <a:avLst/>
          </a:prstGeom>
        </p:spPr>
      </p:pic>
    </p:spTree>
    <p:extLst>
      <p:ext uri="{BB962C8B-B14F-4D97-AF65-F5344CB8AC3E}">
        <p14:creationId xmlns:p14="http://schemas.microsoft.com/office/powerpoint/2010/main" val="11747384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F147EB-60DF-8C49-A3D7-2F26F858308E}"/>
              </a:ext>
            </a:extLst>
          </p:cNvPr>
          <p:cNvSpPr>
            <a:spLocks noGrp="1"/>
          </p:cNvSpPr>
          <p:nvPr>
            <p:ph type="title"/>
          </p:nvPr>
        </p:nvSpPr>
        <p:spPr/>
        <p:txBody>
          <a:bodyPr>
            <a:normAutofit/>
          </a:bodyPr>
          <a:lstStyle/>
          <a:p>
            <a:r>
              <a:rPr lang="en-US" sz="4800" dirty="0">
                <a:latin typeface="American Typewriter" panose="02090604020004020304" pitchFamily="18" charset="77"/>
              </a:rPr>
              <a:t>Anatomy of a Corneal OCT Scan</a:t>
            </a:r>
          </a:p>
        </p:txBody>
      </p:sp>
      <p:sp>
        <p:nvSpPr>
          <p:cNvPr id="8" name="Text Placeholder 7">
            <a:extLst>
              <a:ext uri="{FF2B5EF4-FFF2-40B4-BE49-F238E27FC236}">
                <a16:creationId xmlns:a16="http://schemas.microsoft.com/office/drawing/2014/main" id="{9C7E5788-29F5-6047-ABE5-325C5A28162F}"/>
              </a:ext>
            </a:extLst>
          </p:cNvPr>
          <p:cNvSpPr>
            <a:spLocks noGrp="1"/>
          </p:cNvSpPr>
          <p:nvPr>
            <p:ph type="body" idx="1"/>
          </p:nvPr>
        </p:nvSpPr>
        <p:spPr/>
        <p:txBody>
          <a:bodyPr/>
          <a:lstStyle/>
          <a:p>
            <a:r>
              <a:rPr lang="en-US" cap="none" dirty="0">
                <a:latin typeface="American Typewriter" panose="02090604020004020304" pitchFamily="18" charset="77"/>
              </a:rPr>
              <a:t>Normal Scan</a:t>
            </a:r>
          </a:p>
          <a:p>
            <a:endParaRPr lang="en-US" dirty="0"/>
          </a:p>
        </p:txBody>
      </p:sp>
    </p:spTree>
    <p:extLst>
      <p:ext uri="{BB962C8B-B14F-4D97-AF65-F5344CB8AC3E}">
        <p14:creationId xmlns:p14="http://schemas.microsoft.com/office/powerpoint/2010/main" val="310832941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28969" y="-1731830"/>
            <a:ext cx="5049955" cy="3200400"/>
          </a:xfrm>
          <a:prstGeom prst="rect">
            <a:avLst/>
          </a:prstGeom>
        </p:spPr>
        <p:txBody>
          <a:bodyPr vert="horz" lIns="91440" tIns="45720" rIns="91440" bIns="45720" rtlCol="0" anchor="b">
            <a:normAutofit fontScale="700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dirty="0">
                <a:latin typeface="American Typewriter" panose="02090604020004020304" pitchFamily="18" charset="77"/>
              </a:rPr>
              <a:t>Normal Cornea</a:t>
            </a:r>
            <a:endParaRPr lang="en-US" sz="6600" dirty="0">
              <a:latin typeface="American Typewriter" panose="02090604020004020304" pitchFamily="18" charset="77"/>
            </a:endParaRPr>
          </a:p>
          <a:p>
            <a:r>
              <a:rPr lang="en-US" sz="4800" b="1" i="1" dirty="0">
                <a:latin typeface="+mj-lt"/>
              </a:rPr>
              <a:t> </a:t>
            </a: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128</a:t>
            </a:fld>
            <a:endParaRPr lang="en-US" sz="1200">
              <a:solidFill>
                <a:schemeClr val="tx1">
                  <a:lumMod val="50000"/>
                  <a:lumOff val="50000"/>
                </a:schemeClr>
              </a:solidFill>
              <a:latin typeface="+mn-lt"/>
              <a:cs typeface="+mn-cs"/>
            </a:endParaRPr>
          </a:p>
        </p:txBody>
      </p:sp>
      <p:pic>
        <p:nvPicPr>
          <p:cNvPr id="14" name="Picture 13">
            <a:extLst>
              <a:ext uri="{FF2B5EF4-FFF2-40B4-BE49-F238E27FC236}">
                <a16:creationId xmlns:a16="http://schemas.microsoft.com/office/drawing/2014/main" id="{B551C761-817D-35E2-664B-C7B56E0EB3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2651" y="1358900"/>
            <a:ext cx="5325710" cy="4296733"/>
          </a:xfrm>
          <a:prstGeom prst="rect">
            <a:avLst/>
          </a:prstGeom>
        </p:spPr>
      </p:pic>
    </p:spTree>
    <p:extLst>
      <p:ext uri="{BB962C8B-B14F-4D97-AF65-F5344CB8AC3E}">
        <p14:creationId xmlns:p14="http://schemas.microsoft.com/office/powerpoint/2010/main" val="732542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256540" y="2226320"/>
            <a:ext cx="8629256" cy="4375336"/>
          </a:xfrm>
          <a:prstGeom prst="rect">
            <a:avLst/>
          </a:prstGeom>
        </p:spPr>
        <p:txBody>
          <a:bodyPr vert="horz" lIns="91440" tIns="45720" rIns="91440" bIns="45720" rtlCol="0" anchor="b">
            <a:normAutofit fontScale="700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i="1" dirty="0">
                <a:latin typeface="American Typewriter" panose="02090604020004020304" pitchFamily="18" charset="77"/>
              </a:rPr>
              <a:t>Epithelial/Sub-Epithelial Dystrophies</a:t>
            </a:r>
          </a:p>
          <a:p>
            <a:r>
              <a:rPr lang="en-US" sz="5400" i="1" dirty="0">
                <a:latin typeface="American Typewriter" panose="02090604020004020304" pitchFamily="18" charset="77"/>
              </a:rPr>
              <a:t>Map Dot Fingerprint</a:t>
            </a:r>
            <a:endParaRPr lang="en-US" sz="6600" i="1" dirty="0">
              <a:latin typeface="American Typewriter" panose="02090604020004020304" pitchFamily="18" charset="77"/>
            </a:endParaRPr>
          </a:p>
          <a:p>
            <a:r>
              <a:rPr lang="en-US" sz="4800" b="1" i="1" dirty="0">
                <a:latin typeface="+mj-lt"/>
              </a:rPr>
              <a:t> </a:t>
            </a: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129</a:t>
            </a:fld>
            <a:endParaRPr lang="en-US" sz="1200">
              <a:solidFill>
                <a:schemeClr val="tx1">
                  <a:lumMod val="50000"/>
                  <a:lumOff val="50000"/>
                </a:schemeClr>
              </a:solidFill>
              <a:latin typeface="+mn-lt"/>
              <a:cs typeface="+mn-cs"/>
            </a:endParaRPr>
          </a:p>
        </p:txBody>
      </p:sp>
      <p:pic>
        <p:nvPicPr>
          <p:cNvPr id="5" name="Picture 4">
            <a:extLst>
              <a:ext uri="{FF2B5EF4-FFF2-40B4-BE49-F238E27FC236}">
                <a16:creationId xmlns:a16="http://schemas.microsoft.com/office/drawing/2014/main" id="{3D2891FC-D153-4032-82A2-8D8F57A676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581" y="301840"/>
            <a:ext cx="7990449" cy="3332974"/>
          </a:xfrm>
          <a:prstGeom prst="rect">
            <a:avLst/>
          </a:prstGeom>
        </p:spPr>
      </p:pic>
      <p:pic>
        <p:nvPicPr>
          <p:cNvPr id="4" name="Audio 3">
            <a:hlinkClick r:id="" action="ppaction://media"/>
            <a:extLst>
              <a:ext uri="{FF2B5EF4-FFF2-40B4-BE49-F238E27FC236}">
                <a16:creationId xmlns:a16="http://schemas.microsoft.com/office/drawing/2014/main" id="{5FA2A9E1-E372-EC4C-84E8-9E47720385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6" name="Picture 5">
            <a:extLst>
              <a:ext uri="{FF2B5EF4-FFF2-40B4-BE49-F238E27FC236}">
                <a16:creationId xmlns:a16="http://schemas.microsoft.com/office/drawing/2014/main" id="{725A408F-DE89-9AE1-DDC2-F02CC73FFE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44297" y="3835053"/>
            <a:ext cx="3640666" cy="2895600"/>
          </a:xfrm>
          <a:prstGeom prst="rect">
            <a:avLst/>
          </a:prstGeom>
        </p:spPr>
      </p:pic>
      <p:pic>
        <p:nvPicPr>
          <p:cNvPr id="7" name="Picture 6">
            <a:extLst>
              <a:ext uri="{FF2B5EF4-FFF2-40B4-BE49-F238E27FC236}">
                <a16:creationId xmlns:a16="http://schemas.microsoft.com/office/drawing/2014/main" id="{52C744AC-D365-FA1B-4404-F9FC26F7B4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15595" y="447114"/>
            <a:ext cx="2667000" cy="3187700"/>
          </a:xfrm>
          <a:prstGeom prst="rect">
            <a:avLst/>
          </a:prstGeom>
        </p:spPr>
      </p:pic>
    </p:spTree>
    <p:extLst>
      <p:ext uri="{BB962C8B-B14F-4D97-AF65-F5344CB8AC3E}">
        <p14:creationId xmlns:p14="http://schemas.microsoft.com/office/powerpoint/2010/main" val="29522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98358" y="1189196"/>
            <a:ext cx="9589826" cy="4375336"/>
          </a:xfrm>
          <a:prstGeom prst="rect">
            <a:avLst/>
          </a:prstGeom>
        </p:spPr>
        <p:txBody>
          <a:bodyPr vert="horz" lIns="91440" tIns="45720" rIns="91440" bIns="45720" rtlCol="0" anchor="b">
            <a:normAutofit fontScale="700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i="1" dirty="0">
                <a:latin typeface="American Typewriter" panose="02090604020004020304" pitchFamily="18" charset="77"/>
              </a:rPr>
              <a:t>Epithelial/Sub-Epithelial Dystrophies</a:t>
            </a:r>
          </a:p>
          <a:p>
            <a:r>
              <a:rPr lang="en-US" sz="7200" i="1" dirty="0">
                <a:latin typeface="American Typewriter" panose="02090604020004020304" pitchFamily="18" charset="77"/>
              </a:rPr>
              <a:t>	</a:t>
            </a:r>
            <a:r>
              <a:rPr lang="en-US" sz="5400" i="1" dirty="0">
                <a:latin typeface="American Typewriter" panose="02090604020004020304" pitchFamily="18" charset="77"/>
              </a:rPr>
              <a:t>Reis Buckler</a:t>
            </a:r>
            <a:endParaRPr lang="en-US" sz="6600" i="1" dirty="0">
              <a:latin typeface="American Typewriter" panose="02090604020004020304" pitchFamily="18" charset="77"/>
            </a:endParaRPr>
          </a:p>
          <a:p>
            <a:endParaRPr lang="en-US" sz="4800" b="1" i="1" dirty="0">
              <a:latin typeface="+mj-lt"/>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130</a:t>
            </a:fld>
            <a:endParaRPr lang="en-US" sz="1200">
              <a:solidFill>
                <a:schemeClr val="tx1">
                  <a:lumMod val="50000"/>
                  <a:lumOff val="50000"/>
                </a:schemeClr>
              </a:solidFill>
              <a:latin typeface="+mn-lt"/>
              <a:cs typeface="+mn-cs"/>
            </a:endParaRPr>
          </a:p>
        </p:txBody>
      </p:sp>
      <p:pic>
        <p:nvPicPr>
          <p:cNvPr id="6" name="Picture 5">
            <a:extLst>
              <a:ext uri="{FF2B5EF4-FFF2-40B4-BE49-F238E27FC236}">
                <a16:creationId xmlns:a16="http://schemas.microsoft.com/office/drawing/2014/main" id="{3BFFBA43-8D98-4B45-9A60-E3DE131BA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0" y="136525"/>
            <a:ext cx="11379200" cy="2776789"/>
          </a:xfrm>
          <a:prstGeom prst="rect">
            <a:avLst/>
          </a:prstGeom>
        </p:spPr>
      </p:pic>
      <p:pic>
        <p:nvPicPr>
          <p:cNvPr id="4" name="Audio 3">
            <a:hlinkClick r:id="" action="ppaction://media"/>
            <a:extLst>
              <a:ext uri="{FF2B5EF4-FFF2-40B4-BE49-F238E27FC236}">
                <a16:creationId xmlns:a16="http://schemas.microsoft.com/office/drawing/2014/main" id="{1527F9AE-2EF6-8147-8617-00C30052CD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5" name="Picture 4">
            <a:extLst>
              <a:ext uri="{FF2B5EF4-FFF2-40B4-BE49-F238E27FC236}">
                <a16:creationId xmlns:a16="http://schemas.microsoft.com/office/drawing/2014/main" id="{9EC47F18-36D4-2CD2-6F28-DFF81ABE18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1923" y="3998206"/>
            <a:ext cx="2778757" cy="2762250"/>
          </a:xfrm>
          <a:prstGeom prst="rect">
            <a:avLst/>
          </a:prstGeom>
        </p:spPr>
      </p:pic>
      <p:pic>
        <p:nvPicPr>
          <p:cNvPr id="7" name="Picture 6">
            <a:extLst>
              <a:ext uri="{FF2B5EF4-FFF2-40B4-BE49-F238E27FC236}">
                <a16:creationId xmlns:a16="http://schemas.microsoft.com/office/drawing/2014/main" id="{CF24268D-B53A-75D3-D928-634566AE1C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81855" y="3017387"/>
            <a:ext cx="3765550" cy="3743069"/>
          </a:xfrm>
          <a:prstGeom prst="rect">
            <a:avLst/>
          </a:prstGeom>
        </p:spPr>
      </p:pic>
    </p:spTree>
    <p:extLst>
      <p:ext uri="{BB962C8B-B14F-4D97-AF65-F5344CB8AC3E}">
        <p14:creationId xmlns:p14="http://schemas.microsoft.com/office/powerpoint/2010/main" val="412413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8760" y="807588"/>
            <a:ext cx="8211600" cy="4375336"/>
          </a:xfrm>
          <a:prstGeom prst="rect">
            <a:avLst/>
          </a:prstGeom>
        </p:spPr>
        <p:txBody>
          <a:bodyPr vert="horz" lIns="91440" tIns="45720" rIns="91440" bIns="45720" rtlCol="0" anchor="b">
            <a:normAutofit fontScale="850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i="1" dirty="0">
                <a:latin typeface="American Typewriter" panose="02090604020004020304" pitchFamily="18" charset="77"/>
              </a:rPr>
              <a:t>Stromal Dystrophies</a:t>
            </a:r>
          </a:p>
          <a:p>
            <a:r>
              <a:rPr lang="en-US" sz="7200" i="1" dirty="0">
                <a:latin typeface="American Typewriter" panose="02090604020004020304" pitchFamily="18" charset="77"/>
              </a:rPr>
              <a:t>	</a:t>
            </a:r>
            <a:r>
              <a:rPr lang="en-US" sz="5400" i="1" dirty="0">
                <a:latin typeface="American Typewriter" panose="02090604020004020304" pitchFamily="18" charset="77"/>
              </a:rPr>
              <a:t>Granular</a:t>
            </a:r>
            <a:endParaRPr lang="en-US" sz="6600" i="1" dirty="0">
              <a:latin typeface="American Typewriter" panose="02090604020004020304" pitchFamily="18" charset="77"/>
            </a:endParaRPr>
          </a:p>
          <a:p>
            <a:endParaRPr lang="en-US" sz="4800" b="1" i="1" dirty="0">
              <a:latin typeface="+mj-lt"/>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131</a:t>
            </a:fld>
            <a:endParaRPr lang="en-US" sz="1200">
              <a:solidFill>
                <a:schemeClr val="tx1">
                  <a:lumMod val="50000"/>
                  <a:lumOff val="50000"/>
                </a:schemeClr>
              </a:solidFill>
              <a:latin typeface="+mn-lt"/>
              <a:cs typeface="+mn-cs"/>
            </a:endParaRPr>
          </a:p>
        </p:txBody>
      </p:sp>
      <p:pic>
        <p:nvPicPr>
          <p:cNvPr id="5" name="Picture 4">
            <a:extLst>
              <a:ext uri="{FF2B5EF4-FFF2-40B4-BE49-F238E27FC236}">
                <a16:creationId xmlns:a16="http://schemas.microsoft.com/office/drawing/2014/main" id="{E1418668-17BD-4E36-AD03-47A64FA473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281" y="238654"/>
            <a:ext cx="9886058" cy="2636450"/>
          </a:xfrm>
          <a:prstGeom prst="rect">
            <a:avLst/>
          </a:prstGeom>
        </p:spPr>
      </p:pic>
      <p:pic>
        <p:nvPicPr>
          <p:cNvPr id="4" name="Audio 3">
            <a:hlinkClick r:id="" action="ppaction://media"/>
            <a:extLst>
              <a:ext uri="{FF2B5EF4-FFF2-40B4-BE49-F238E27FC236}">
                <a16:creationId xmlns:a16="http://schemas.microsoft.com/office/drawing/2014/main" id="{5313592C-91C0-BA4E-92D1-222CD55135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6" name="Picture 5">
            <a:extLst>
              <a:ext uri="{FF2B5EF4-FFF2-40B4-BE49-F238E27FC236}">
                <a16:creationId xmlns:a16="http://schemas.microsoft.com/office/drawing/2014/main" id="{30BC63FE-515D-3886-714B-42C18521BA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2831" y="4343801"/>
            <a:ext cx="2974703" cy="1955399"/>
          </a:xfrm>
          <a:prstGeom prst="rect">
            <a:avLst/>
          </a:prstGeom>
        </p:spPr>
      </p:pic>
      <p:pic>
        <p:nvPicPr>
          <p:cNvPr id="7" name="Picture 6">
            <a:extLst>
              <a:ext uri="{FF2B5EF4-FFF2-40B4-BE49-F238E27FC236}">
                <a16:creationId xmlns:a16="http://schemas.microsoft.com/office/drawing/2014/main" id="{EC9CC303-4023-9DF8-73E2-DDCE5D9E6A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56120" y="3115407"/>
            <a:ext cx="3787529" cy="3317816"/>
          </a:xfrm>
          <a:prstGeom prst="rect">
            <a:avLst/>
          </a:prstGeom>
        </p:spPr>
      </p:pic>
    </p:spTree>
    <p:extLst>
      <p:ext uri="{BB962C8B-B14F-4D97-AF65-F5344CB8AC3E}">
        <p14:creationId xmlns:p14="http://schemas.microsoft.com/office/powerpoint/2010/main" val="304237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52400" y="2276270"/>
            <a:ext cx="5459104" cy="4375336"/>
          </a:xfrm>
          <a:prstGeom prst="rect">
            <a:avLst/>
          </a:prstGeom>
        </p:spPr>
        <p:txBody>
          <a:bodyPr vert="horz" lIns="91440" tIns="45720" rIns="91440" bIns="45720" rtlCol="0" anchor="b">
            <a:normAutofit fontScale="700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i="1" dirty="0">
                <a:latin typeface="American Typewriter" panose="02090604020004020304" pitchFamily="18" charset="77"/>
              </a:rPr>
              <a:t>Stromal Dystrophies</a:t>
            </a:r>
          </a:p>
          <a:p>
            <a:r>
              <a:rPr lang="en-US" sz="7200" i="1" dirty="0">
                <a:latin typeface="American Typewriter" panose="02090604020004020304" pitchFamily="18" charset="77"/>
              </a:rPr>
              <a:t>	</a:t>
            </a:r>
            <a:r>
              <a:rPr lang="en-US" sz="5400" i="1" dirty="0">
                <a:latin typeface="American Typewriter" panose="02090604020004020304" pitchFamily="18" charset="77"/>
              </a:rPr>
              <a:t> Lattice</a:t>
            </a:r>
            <a:endParaRPr lang="en-US" sz="4800" i="1" dirty="0">
              <a:latin typeface="American Typewriter" panose="02090604020004020304" pitchFamily="18" charset="77"/>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132</a:t>
            </a:fld>
            <a:endParaRPr lang="en-US" sz="1200">
              <a:solidFill>
                <a:schemeClr val="tx1">
                  <a:lumMod val="50000"/>
                  <a:lumOff val="50000"/>
                </a:schemeClr>
              </a:solidFill>
              <a:latin typeface="+mn-lt"/>
              <a:cs typeface="+mn-cs"/>
            </a:endParaRPr>
          </a:p>
        </p:txBody>
      </p:sp>
      <p:pic>
        <p:nvPicPr>
          <p:cNvPr id="6" name="Picture 5">
            <a:extLst>
              <a:ext uri="{FF2B5EF4-FFF2-40B4-BE49-F238E27FC236}">
                <a16:creationId xmlns:a16="http://schemas.microsoft.com/office/drawing/2014/main" id="{727F2482-0D69-497B-A875-252E0F41C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67" y="50363"/>
            <a:ext cx="9182100" cy="2516295"/>
          </a:xfrm>
          <a:prstGeom prst="rect">
            <a:avLst/>
          </a:prstGeom>
        </p:spPr>
      </p:pic>
      <p:pic>
        <p:nvPicPr>
          <p:cNvPr id="7" name="Picture 6">
            <a:extLst>
              <a:ext uri="{FF2B5EF4-FFF2-40B4-BE49-F238E27FC236}">
                <a16:creationId xmlns:a16="http://schemas.microsoft.com/office/drawing/2014/main" id="{32974968-F357-4CD1-9272-880F223D85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0835" y="2646454"/>
            <a:ext cx="6997700" cy="1677135"/>
          </a:xfrm>
          <a:prstGeom prst="rect">
            <a:avLst/>
          </a:prstGeom>
        </p:spPr>
      </p:pic>
      <p:pic>
        <p:nvPicPr>
          <p:cNvPr id="4" name="Audio 3">
            <a:hlinkClick r:id="" action="ppaction://media"/>
            <a:extLst>
              <a:ext uri="{FF2B5EF4-FFF2-40B4-BE49-F238E27FC236}">
                <a16:creationId xmlns:a16="http://schemas.microsoft.com/office/drawing/2014/main" id="{083E6BBA-41A2-E941-AD53-DE118E294BF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5" name="Picture 4">
            <a:extLst>
              <a:ext uri="{FF2B5EF4-FFF2-40B4-BE49-F238E27FC236}">
                <a16:creationId xmlns:a16="http://schemas.microsoft.com/office/drawing/2014/main" id="{C79E3748-6160-7B55-1E4E-64DA62C332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21358" y="4604287"/>
            <a:ext cx="3222038" cy="2263334"/>
          </a:xfrm>
          <a:prstGeom prst="rect">
            <a:avLst/>
          </a:prstGeom>
        </p:spPr>
      </p:pic>
      <p:pic>
        <p:nvPicPr>
          <p:cNvPr id="8" name="Picture 7">
            <a:extLst>
              <a:ext uri="{FF2B5EF4-FFF2-40B4-BE49-F238E27FC236}">
                <a16:creationId xmlns:a16="http://schemas.microsoft.com/office/drawing/2014/main" id="{695EF1FD-4B03-D54F-7063-737735F022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92299" y="4409119"/>
            <a:ext cx="2788908" cy="2397886"/>
          </a:xfrm>
          <a:prstGeom prst="rect">
            <a:avLst/>
          </a:prstGeom>
        </p:spPr>
      </p:pic>
    </p:spTree>
    <p:extLst>
      <p:ext uri="{BB962C8B-B14F-4D97-AF65-F5344CB8AC3E}">
        <p14:creationId xmlns:p14="http://schemas.microsoft.com/office/powerpoint/2010/main" val="256292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63774" y="-215183"/>
            <a:ext cx="7761026" cy="4375336"/>
          </a:xfrm>
          <a:prstGeom prst="rect">
            <a:avLst/>
          </a:prstGeom>
        </p:spPr>
        <p:txBody>
          <a:bodyPr vert="horz" lIns="91440" tIns="45720" rIns="91440" bIns="45720" rtlCol="0" anchor="b">
            <a:normAutofit fontScale="775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i="1" dirty="0">
                <a:latin typeface="American Typewriter" panose="02090604020004020304" pitchFamily="18" charset="77"/>
              </a:rPr>
              <a:t>Stromal Dystrophies</a:t>
            </a:r>
          </a:p>
          <a:p>
            <a:r>
              <a:rPr lang="en-US" sz="7200" i="1" dirty="0">
                <a:latin typeface="American Typewriter" panose="02090604020004020304" pitchFamily="18" charset="77"/>
              </a:rPr>
              <a:t>	</a:t>
            </a:r>
            <a:r>
              <a:rPr lang="en-US" sz="5400" i="1" dirty="0">
                <a:latin typeface="American Typewriter" panose="02090604020004020304" pitchFamily="18" charset="77"/>
              </a:rPr>
              <a:t>Macular</a:t>
            </a:r>
            <a:endParaRPr lang="en-US" sz="6600" i="1" dirty="0">
              <a:latin typeface="American Typewriter" panose="02090604020004020304" pitchFamily="18" charset="77"/>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133</a:t>
            </a:fld>
            <a:endParaRPr lang="en-US" sz="1200">
              <a:solidFill>
                <a:schemeClr val="tx1">
                  <a:lumMod val="50000"/>
                  <a:lumOff val="50000"/>
                </a:schemeClr>
              </a:solidFill>
              <a:latin typeface="+mn-lt"/>
              <a:cs typeface="+mn-cs"/>
            </a:endParaRPr>
          </a:p>
        </p:txBody>
      </p:sp>
      <p:pic>
        <p:nvPicPr>
          <p:cNvPr id="8" name="Picture 7">
            <a:extLst>
              <a:ext uri="{FF2B5EF4-FFF2-40B4-BE49-F238E27FC236}">
                <a16:creationId xmlns:a16="http://schemas.microsoft.com/office/drawing/2014/main" id="{8CDA3D96-38B5-426C-8CD2-74CDDAE26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774" y="136525"/>
            <a:ext cx="8813800" cy="2343736"/>
          </a:xfrm>
          <a:prstGeom prst="rect">
            <a:avLst/>
          </a:prstGeom>
        </p:spPr>
      </p:pic>
      <p:pic>
        <p:nvPicPr>
          <p:cNvPr id="4" name="Audio 3">
            <a:hlinkClick r:id="" action="ppaction://media"/>
            <a:extLst>
              <a:ext uri="{FF2B5EF4-FFF2-40B4-BE49-F238E27FC236}">
                <a16:creationId xmlns:a16="http://schemas.microsoft.com/office/drawing/2014/main" id="{EC187C1C-7058-1946-9F1E-E936EC2B7F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5" name="Picture 4">
            <a:extLst>
              <a:ext uri="{FF2B5EF4-FFF2-40B4-BE49-F238E27FC236}">
                <a16:creationId xmlns:a16="http://schemas.microsoft.com/office/drawing/2014/main" id="{7BB668F7-9473-99EC-B3B8-75E7435EA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5765" y="3756908"/>
            <a:ext cx="3550666" cy="2964567"/>
          </a:xfrm>
          <a:prstGeom prst="rect">
            <a:avLst/>
          </a:prstGeom>
        </p:spPr>
      </p:pic>
      <p:pic>
        <p:nvPicPr>
          <p:cNvPr id="6" name="Picture 5">
            <a:extLst>
              <a:ext uri="{FF2B5EF4-FFF2-40B4-BE49-F238E27FC236}">
                <a16:creationId xmlns:a16="http://schemas.microsoft.com/office/drawing/2014/main" id="{565B6C06-9D36-0567-B51D-6BFAA51820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5001" y="3958988"/>
            <a:ext cx="3251144" cy="2560406"/>
          </a:xfrm>
          <a:prstGeom prst="rect">
            <a:avLst/>
          </a:prstGeom>
        </p:spPr>
      </p:pic>
    </p:spTree>
    <p:extLst>
      <p:ext uri="{BB962C8B-B14F-4D97-AF65-F5344CB8AC3E}">
        <p14:creationId xmlns:p14="http://schemas.microsoft.com/office/powerpoint/2010/main" val="64225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0" y="2011388"/>
            <a:ext cx="5178815" cy="4375336"/>
          </a:xfrm>
          <a:prstGeom prst="rect">
            <a:avLst/>
          </a:prstGeom>
        </p:spPr>
        <p:txBody>
          <a:bodyPr vert="horz" lIns="91440" tIns="45720" rIns="91440" bIns="45720" rtlCol="0" anchor="b">
            <a:normAutofit fontScale="62500" lnSpcReduction="20000"/>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r>
              <a:rPr lang="en-US" sz="7200" i="1" dirty="0">
                <a:latin typeface="American Typewriter" panose="02090604020004020304" pitchFamily="18" charset="77"/>
              </a:rPr>
              <a:t>Stromal Dystrophies</a:t>
            </a:r>
          </a:p>
          <a:p>
            <a:r>
              <a:rPr lang="en-US" sz="7200" i="1" dirty="0">
                <a:latin typeface="American Typewriter" panose="02090604020004020304" pitchFamily="18" charset="77"/>
              </a:rPr>
              <a:t>	</a:t>
            </a:r>
            <a:r>
              <a:rPr lang="en-US" sz="5400" i="1" dirty="0">
                <a:latin typeface="American Typewriter" panose="02090604020004020304" pitchFamily="18" charset="77"/>
              </a:rPr>
              <a:t>Schnyder Crystalline</a:t>
            </a:r>
            <a:endParaRPr lang="en-US" sz="6600" i="1" dirty="0">
              <a:latin typeface="American Typewriter" panose="02090604020004020304" pitchFamily="18" charset="77"/>
            </a:endParaRPr>
          </a:p>
          <a:p>
            <a:endParaRPr lang="en-US" sz="6600" b="1" i="1" dirty="0">
              <a:latin typeface="+mj-lt"/>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134</a:t>
            </a:fld>
            <a:endParaRPr lang="en-US" sz="1200">
              <a:solidFill>
                <a:schemeClr val="tx1">
                  <a:lumMod val="50000"/>
                  <a:lumOff val="50000"/>
                </a:schemeClr>
              </a:solidFill>
              <a:latin typeface="+mn-lt"/>
              <a:cs typeface="+mn-cs"/>
            </a:endParaRPr>
          </a:p>
        </p:txBody>
      </p:sp>
      <p:pic>
        <p:nvPicPr>
          <p:cNvPr id="5" name="Picture 4">
            <a:extLst>
              <a:ext uri="{FF2B5EF4-FFF2-40B4-BE49-F238E27FC236}">
                <a16:creationId xmlns:a16="http://schemas.microsoft.com/office/drawing/2014/main" id="{EEBFC5DC-B38C-4556-BB23-92FC29D3A7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39" y="136525"/>
            <a:ext cx="10210800" cy="2654300"/>
          </a:xfrm>
          <a:prstGeom prst="rect">
            <a:avLst/>
          </a:prstGeom>
        </p:spPr>
      </p:pic>
      <p:pic>
        <p:nvPicPr>
          <p:cNvPr id="6" name="Picture 5">
            <a:extLst>
              <a:ext uri="{FF2B5EF4-FFF2-40B4-BE49-F238E27FC236}">
                <a16:creationId xmlns:a16="http://schemas.microsoft.com/office/drawing/2014/main" id="{727278FA-0D0C-C599-D2DA-AEAE0BA692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720" y="3386256"/>
            <a:ext cx="3236797" cy="2506544"/>
          </a:xfrm>
          <a:prstGeom prst="rect">
            <a:avLst/>
          </a:prstGeom>
        </p:spPr>
      </p:pic>
      <p:pic>
        <p:nvPicPr>
          <p:cNvPr id="7" name="Picture 6">
            <a:extLst>
              <a:ext uri="{FF2B5EF4-FFF2-40B4-BE49-F238E27FC236}">
                <a16:creationId xmlns:a16="http://schemas.microsoft.com/office/drawing/2014/main" id="{76C03E36-2C83-AB93-BB98-EC82A5F8FD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7642" y="3015696"/>
            <a:ext cx="3649593" cy="2506544"/>
          </a:xfrm>
          <a:prstGeom prst="rect">
            <a:avLst/>
          </a:prstGeom>
        </p:spPr>
      </p:pic>
    </p:spTree>
    <p:extLst>
      <p:ext uri="{BB962C8B-B14F-4D97-AF65-F5344CB8AC3E}">
        <p14:creationId xmlns:p14="http://schemas.microsoft.com/office/powerpoint/2010/main" val="25179891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63774" y="2003918"/>
            <a:ext cx="5718412" cy="4375336"/>
          </a:xfrm>
          <a:prstGeom prst="rect">
            <a:avLst/>
          </a:prstGeom>
        </p:spPr>
        <p:txBody>
          <a:bodyPr vert="horz" lIns="91440" tIns="45720" rIns="91440" bIns="45720" rtlCol="0" anchor="b">
            <a:normAutofit/>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6600" b="1" i="1" dirty="0">
              <a:latin typeface="+mj-lt"/>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135</a:t>
            </a:fld>
            <a:endParaRPr lang="en-US" sz="1200">
              <a:solidFill>
                <a:schemeClr val="tx1">
                  <a:lumMod val="50000"/>
                  <a:lumOff val="50000"/>
                </a:schemeClr>
              </a:solidFill>
              <a:latin typeface="+mn-lt"/>
              <a:cs typeface="+mn-cs"/>
            </a:endParaRPr>
          </a:p>
        </p:txBody>
      </p:sp>
      <p:sp>
        <p:nvSpPr>
          <p:cNvPr id="6" name="TextBox 5">
            <a:extLst>
              <a:ext uri="{FF2B5EF4-FFF2-40B4-BE49-F238E27FC236}">
                <a16:creationId xmlns:a16="http://schemas.microsoft.com/office/drawing/2014/main" id="{2987D9BC-ECC6-4C53-B4F6-51525CF433DA}"/>
              </a:ext>
            </a:extLst>
          </p:cNvPr>
          <p:cNvSpPr txBox="1"/>
          <p:nvPr/>
        </p:nvSpPr>
        <p:spPr>
          <a:xfrm>
            <a:off x="526272" y="5261858"/>
            <a:ext cx="6093724" cy="1261884"/>
          </a:xfrm>
          <a:prstGeom prst="rect">
            <a:avLst/>
          </a:prstGeom>
          <a:noFill/>
        </p:spPr>
        <p:txBody>
          <a:bodyPr wrap="square">
            <a:spAutoFit/>
          </a:bodyPr>
          <a:lstStyle/>
          <a:p>
            <a:r>
              <a:rPr lang="en-US" sz="4000" i="1" dirty="0">
                <a:latin typeface="American Typewriter" panose="02090604020004020304" pitchFamily="18" charset="77"/>
              </a:rPr>
              <a:t>Endothelial Dystrophies</a:t>
            </a:r>
          </a:p>
          <a:p>
            <a:r>
              <a:rPr lang="en-US" sz="3600" i="1" dirty="0">
                <a:latin typeface="American Typewriter" panose="02090604020004020304" pitchFamily="18" charset="77"/>
              </a:rPr>
              <a:t>	</a:t>
            </a:r>
            <a:r>
              <a:rPr lang="en-US" sz="3600" i="1" dirty="0" err="1">
                <a:latin typeface="American Typewriter" panose="02090604020004020304" pitchFamily="18" charset="77"/>
              </a:rPr>
              <a:t>Fuch’s</a:t>
            </a:r>
            <a:r>
              <a:rPr lang="en-US" sz="3600" i="1" dirty="0">
                <a:latin typeface="American Typewriter" panose="02090604020004020304" pitchFamily="18" charset="77"/>
              </a:rPr>
              <a:t> Endothelial</a:t>
            </a:r>
          </a:p>
        </p:txBody>
      </p:sp>
      <p:pic>
        <p:nvPicPr>
          <p:cNvPr id="7" name="Picture 6">
            <a:extLst>
              <a:ext uri="{FF2B5EF4-FFF2-40B4-BE49-F238E27FC236}">
                <a16:creationId xmlns:a16="http://schemas.microsoft.com/office/drawing/2014/main" id="{1D557AC2-117D-4A32-8FB9-0B258FB089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272" y="667499"/>
            <a:ext cx="6207760" cy="1885982"/>
          </a:xfrm>
          <a:prstGeom prst="rect">
            <a:avLst/>
          </a:prstGeom>
        </p:spPr>
      </p:pic>
      <p:pic>
        <p:nvPicPr>
          <p:cNvPr id="8" name="Picture 7">
            <a:extLst>
              <a:ext uri="{FF2B5EF4-FFF2-40B4-BE49-F238E27FC236}">
                <a16:creationId xmlns:a16="http://schemas.microsoft.com/office/drawing/2014/main" id="{DEEC9FEE-F98A-43D2-A8EB-A44792F12FDB}"/>
              </a:ext>
            </a:extLst>
          </p:cNvPr>
          <p:cNvPicPr>
            <a:picLocks noChangeAspect="1"/>
          </p:cNvPicPr>
          <p:nvPr/>
        </p:nvPicPr>
        <p:blipFill>
          <a:blip r:embed="rId3"/>
          <a:stretch>
            <a:fillRect/>
          </a:stretch>
        </p:blipFill>
        <p:spPr>
          <a:xfrm>
            <a:off x="163774" y="2774694"/>
            <a:ext cx="7087538" cy="2348616"/>
          </a:xfrm>
          <a:prstGeom prst="rect">
            <a:avLst/>
          </a:prstGeom>
        </p:spPr>
      </p:pic>
      <p:pic>
        <p:nvPicPr>
          <p:cNvPr id="5" name="Picture 4">
            <a:extLst>
              <a:ext uri="{FF2B5EF4-FFF2-40B4-BE49-F238E27FC236}">
                <a16:creationId xmlns:a16="http://schemas.microsoft.com/office/drawing/2014/main" id="{B96C775C-729F-A64C-4F6E-28D5C9EB78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6749" y="77277"/>
            <a:ext cx="4189548" cy="3257667"/>
          </a:xfrm>
          <a:prstGeom prst="rect">
            <a:avLst/>
          </a:prstGeom>
        </p:spPr>
      </p:pic>
    </p:spTree>
    <p:extLst>
      <p:ext uri="{BB962C8B-B14F-4D97-AF65-F5344CB8AC3E}">
        <p14:creationId xmlns:p14="http://schemas.microsoft.com/office/powerpoint/2010/main" val="15011840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95314" y="1418753"/>
            <a:ext cx="5718412" cy="4375336"/>
          </a:xfrm>
          <a:prstGeom prst="rect">
            <a:avLst/>
          </a:prstGeom>
        </p:spPr>
        <p:txBody>
          <a:bodyPr vert="horz" lIns="91440" tIns="45720" rIns="91440" bIns="45720" rtlCol="0" anchor="b">
            <a:normAutofit/>
          </a:bodyPr>
          <a:lstStyle/>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4800" b="1" i="1" dirty="0">
              <a:latin typeface="+mj-lt"/>
            </a:endParaRPr>
          </a:p>
          <a:p>
            <a:endParaRPr lang="en-US" sz="6600" b="1" i="1" dirty="0">
              <a:latin typeface="+mj-lt"/>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136</a:t>
            </a:fld>
            <a:endParaRPr lang="en-US" sz="1200">
              <a:solidFill>
                <a:schemeClr val="tx1">
                  <a:lumMod val="50000"/>
                  <a:lumOff val="50000"/>
                </a:schemeClr>
              </a:solidFill>
              <a:latin typeface="+mn-lt"/>
              <a:cs typeface="+mn-cs"/>
            </a:endParaRPr>
          </a:p>
        </p:txBody>
      </p:sp>
      <p:sp>
        <p:nvSpPr>
          <p:cNvPr id="9" name="TextBox 8">
            <a:extLst>
              <a:ext uri="{FF2B5EF4-FFF2-40B4-BE49-F238E27FC236}">
                <a16:creationId xmlns:a16="http://schemas.microsoft.com/office/drawing/2014/main" id="{856A4A1A-1F9E-433D-A091-3D20910470E8}"/>
              </a:ext>
            </a:extLst>
          </p:cNvPr>
          <p:cNvSpPr txBox="1"/>
          <p:nvPr/>
        </p:nvSpPr>
        <p:spPr>
          <a:xfrm>
            <a:off x="1003351" y="3916908"/>
            <a:ext cx="6093724" cy="1261884"/>
          </a:xfrm>
          <a:prstGeom prst="rect">
            <a:avLst/>
          </a:prstGeom>
          <a:noFill/>
        </p:spPr>
        <p:txBody>
          <a:bodyPr wrap="square">
            <a:spAutoFit/>
          </a:bodyPr>
          <a:lstStyle/>
          <a:p>
            <a:r>
              <a:rPr lang="en-US" sz="4000" i="1" dirty="0">
                <a:latin typeface="American Typewriter" panose="02090604020004020304" pitchFamily="18" charset="77"/>
              </a:rPr>
              <a:t>Endothelial Dystrophies</a:t>
            </a:r>
          </a:p>
          <a:p>
            <a:r>
              <a:rPr lang="en-US" sz="3600" i="1" dirty="0">
                <a:latin typeface="American Typewriter" panose="02090604020004020304" pitchFamily="18" charset="77"/>
              </a:rPr>
              <a:t>	Posterior Polymorphous</a:t>
            </a:r>
          </a:p>
        </p:txBody>
      </p:sp>
      <p:pic>
        <p:nvPicPr>
          <p:cNvPr id="10" name="Picture 9">
            <a:extLst>
              <a:ext uri="{FF2B5EF4-FFF2-40B4-BE49-F238E27FC236}">
                <a16:creationId xmlns:a16="http://schemas.microsoft.com/office/drawing/2014/main" id="{FE484DD1-EA9B-4368-B2BC-B4408713ED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54" y="1063911"/>
            <a:ext cx="8276011" cy="2498155"/>
          </a:xfrm>
          <a:prstGeom prst="rect">
            <a:avLst/>
          </a:prstGeom>
        </p:spPr>
      </p:pic>
    </p:spTree>
    <p:extLst>
      <p:ext uri="{BB962C8B-B14F-4D97-AF65-F5344CB8AC3E}">
        <p14:creationId xmlns:p14="http://schemas.microsoft.com/office/powerpoint/2010/main" val="13438382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4DAF1B0-B8D6-4449-BE72-72822D7DE2CF}"/>
              </a:ext>
            </a:extLst>
          </p:cNvPr>
          <p:cNvSpPr/>
          <p:nvPr/>
        </p:nvSpPr>
        <p:spPr>
          <a:xfrm>
            <a:off x="9906000" y="203200"/>
            <a:ext cx="2197100" cy="15367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F3D241BF-A0D9-E443-A4A9-C3F6C2442175}"/>
              </a:ext>
            </a:extLst>
          </p:cNvPr>
          <p:cNvSpPr/>
          <p:nvPr/>
        </p:nvSpPr>
        <p:spPr>
          <a:xfrm>
            <a:off x="9906000" y="5168900"/>
            <a:ext cx="2197100" cy="15367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7CC9087D-03B7-5247-BF84-4D13FC0DF01A}"/>
              </a:ext>
            </a:extLst>
          </p:cNvPr>
          <p:cNvSpPr>
            <a:spLocks noGrp="1"/>
          </p:cNvSpPr>
          <p:nvPr>
            <p:ph type="title"/>
          </p:nvPr>
        </p:nvSpPr>
        <p:spPr>
          <a:xfrm>
            <a:off x="291547" y="129380"/>
            <a:ext cx="10515600" cy="1325563"/>
          </a:xfrm>
        </p:spPr>
        <p:txBody>
          <a:bodyPr/>
          <a:lstStyle/>
          <a:p>
            <a:r>
              <a:rPr lang="en-US" dirty="0" err="1">
                <a:latin typeface="American Typewriter" panose="02090604020004020304" pitchFamily="18" charset="77"/>
              </a:rPr>
              <a:t>Keratic</a:t>
            </a:r>
            <a:r>
              <a:rPr lang="en-US" dirty="0">
                <a:latin typeface="American Typewriter" panose="02090604020004020304" pitchFamily="18" charset="77"/>
              </a:rPr>
              <a:t> Precipitates</a:t>
            </a:r>
          </a:p>
        </p:txBody>
      </p:sp>
      <p:pic>
        <p:nvPicPr>
          <p:cNvPr id="11" name="Picture 5" descr="Edwards_Tanisha_19760628_20071023_10[1]">
            <a:extLst>
              <a:ext uri="{FF2B5EF4-FFF2-40B4-BE49-F238E27FC236}">
                <a16:creationId xmlns:a16="http://schemas.microsoft.com/office/drawing/2014/main" id="{C21BC40C-B26E-F94D-9A51-EE0A164B027E}"/>
              </a:ext>
            </a:extLst>
          </p:cNvPr>
          <p:cNvPicPr>
            <a:picLocks noChangeAspect="1" noChangeArrowheads="1"/>
          </p:cNvPicPr>
          <p:nvPr/>
        </p:nvPicPr>
        <p:blipFill>
          <a:blip r:embed="rId3"/>
          <a:srcRect/>
          <a:stretch>
            <a:fillRect/>
          </a:stretch>
        </p:blipFill>
        <p:spPr bwMode="auto">
          <a:xfrm>
            <a:off x="7558988" y="3526327"/>
            <a:ext cx="4343400" cy="2889250"/>
          </a:xfrm>
          <a:prstGeom prst="rect">
            <a:avLst/>
          </a:prstGeom>
          <a:noFill/>
          <a:ln w="9525">
            <a:noFill/>
            <a:miter lim="800000"/>
            <a:headEnd/>
            <a:tailEnd/>
          </a:ln>
        </p:spPr>
      </p:pic>
      <p:pic>
        <p:nvPicPr>
          <p:cNvPr id="5" name="Picture 4">
            <a:extLst>
              <a:ext uri="{FF2B5EF4-FFF2-40B4-BE49-F238E27FC236}">
                <a16:creationId xmlns:a16="http://schemas.microsoft.com/office/drawing/2014/main" id="{AF5418F9-A910-AE4D-93D6-76D56845F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0550" y="404204"/>
            <a:ext cx="3591163" cy="2679700"/>
          </a:xfrm>
          <a:prstGeom prst="rect">
            <a:avLst/>
          </a:prstGeom>
        </p:spPr>
      </p:pic>
      <p:pic>
        <p:nvPicPr>
          <p:cNvPr id="3" name="Picture 4" descr="1]">
            <a:extLst>
              <a:ext uri="{FF2B5EF4-FFF2-40B4-BE49-F238E27FC236}">
                <a16:creationId xmlns:a16="http://schemas.microsoft.com/office/drawing/2014/main" id="{86907755-1887-5978-09BA-7DB4A1BDC919}"/>
              </a:ext>
            </a:extLst>
          </p:cNvPr>
          <p:cNvPicPr>
            <a:picLocks noChangeAspect="1" noChangeArrowheads="1"/>
          </p:cNvPicPr>
          <p:nvPr/>
        </p:nvPicPr>
        <p:blipFill>
          <a:blip r:embed="rId5"/>
          <a:srcRect/>
          <a:stretch>
            <a:fillRect/>
          </a:stretch>
        </p:blipFill>
        <p:spPr bwMode="auto">
          <a:xfrm>
            <a:off x="185487" y="1264716"/>
            <a:ext cx="6858000" cy="3017838"/>
          </a:xfrm>
          <a:prstGeom prst="rect">
            <a:avLst/>
          </a:prstGeom>
          <a:noFill/>
          <a:ln w="9525">
            <a:noFill/>
            <a:miter lim="800000"/>
            <a:headEnd/>
            <a:tailEnd/>
          </a:ln>
        </p:spPr>
      </p:pic>
      <p:pic>
        <p:nvPicPr>
          <p:cNvPr id="9" name="Picture 8">
            <a:extLst>
              <a:ext uri="{FF2B5EF4-FFF2-40B4-BE49-F238E27FC236}">
                <a16:creationId xmlns:a16="http://schemas.microsoft.com/office/drawing/2014/main" id="{BD6F8991-CA81-1E07-237F-847731D0C0E5}"/>
              </a:ext>
            </a:extLst>
          </p:cNvPr>
          <p:cNvPicPr>
            <a:picLocks noChangeAspect="1"/>
          </p:cNvPicPr>
          <p:nvPr/>
        </p:nvPicPr>
        <p:blipFill>
          <a:blip r:embed="rId6"/>
          <a:stretch>
            <a:fillRect/>
          </a:stretch>
        </p:blipFill>
        <p:spPr>
          <a:xfrm>
            <a:off x="852922" y="4393963"/>
            <a:ext cx="5853144" cy="2398641"/>
          </a:xfrm>
          <a:prstGeom prst="rect">
            <a:avLst/>
          </a:prstGeom>
        </p:spPr>
      </p:pic>
    </p:spTree>
    <p:extLst>
      <p:ext uri="{BB962C8B-B14F-4D97-AF65-F5344CB8AC3E}">
        <p14:creationId xmlns:p14="http://schemas.microsoft.com/office/powerpoint/2010/main" val="250417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BBB08AB3-21BC-4DB7-A1EB-478ECB932565}"/>
              </a:ext>
            </a:extLst>
          </p:cNvPr>
          <p:cNvSpPr txBox="1"/>
          <p:nvPr/>
        </p:nvSpPr>
        <p:spPr>
          <a:xfrm>
            <a:off x="178064" y="849006"/>
            <a:ext cx="5049955" cy="3200400"/>
          </a:xfrm>
          <a:prstGeom prst="rect">
            <a:avLst/>
          </a:prstGeom>
        </p:spPr>
        <p:txBody>
          <a:bodyPr vert="horz" lIns="91440" tIns="45720" rIns="91440" bIns="45720" rtlCol="0" anchor="b">
            <a:normAutofit/>
          </a:bodyPr>
          <a:lstStyle/>
          <a:p>
            <a:r>
              <a:rPr lang="en-US" sz="4800" i="1" dirty="0">
                <a:latin typeface="American Typewriter" panose="02090604020004020304" pitchFamily="18" charset="77"/>
              </a:rPr>
              <a:t>Angle </a:t>
            </a:r>
          </a:p>
          <a:p>
            <a:r>
              <a:rPr lang="en-US" sz="4800" i="1" dirty="0">
                <a:latin typeface="American Typewriter" panose="02090604020004020304" pitchFamily="18" charset="77"/>
              </a:rPr>
              <a:t>Measurement</a:t>
            </a:r>
            <a:endParaRPr lang="en-US" sz="4400" i="1" dirty="0">
              <a:latin typeface="American Typewriter" panose="02090604020004020304" pitchFamily="18" charset="77"/>
            </a:endParaRPr>
          </a:p>
        </p:txBody>
      </p:sp>
      <p:sp>
        <p:nvSpPr>
          <p:cNvPr id="3" name="Espace réservé du numéro de diapositive 2">
            <a:extLst>
              <a:ext uri="{FF2B5EF4-FFF2-40B4-BE49-F238E27FC236}">
                <a16:creationId xmlns:a16="http://schemas.microsoft.com/office/drawing/2014/main" id="{12F27356-A26F-D142-B591-E24701183D2E}"/>
              </a:ext>
            </a:extLst>
          </p:cNvPr>
          <p:cNvSpPr>
            <a:spLocks noGrp="1"/>
          </p:cNvSpPr>
          <p:nvPr>
            <p:ph type="sldNum" sz="quarter" idx="12"/>
          </p:nvPr>
        </p:nvSpPr>
        <p:spPr/>
        <p:txBody>
          <a:bodyPr vert="horz" lIns="91440" tIns="45720" rIns="91440" bIns="45720" rtlCol="0" anchor="ctr">
            <a:normAutofit/>
          </a:bodyPr>
          <a:lstStyle/>
          <a:p>
            <a:pPr>
              <a:spcAft>
                <a:spcPts val="600"/>
              </a:spcAft>
            </a:pPr>
            <a:fld id="{CE546788-A294-DA4C-92D8-18C21A92056F}" type="slidenum">
              <a:rPr lang="en-US" sz="1200">
                <a:solidFill>
                  <a:schemeClr val="tx1">
                    <a:lumMod val="50000"/>
                    <a:lumOff val="50000"/>
                  </a:schemeClr>
                </a:solidFill>
                <a:latin typeface="+mn-lt"/>
                <a:cs typeface="+mn-cs"/>
              </a:rPr>
              <a:pPr>
                <a:spcAft>
                  <a:spcPts val="600"/>
                </a:spcAft>
              </a:pPr>
              <a:t>138</a:t>
            </a:fld>
            <a:endParaRPr lang="en-US" sz="1200">
              <a:solidFill>
                <a:schemeClr val="tx1">
                  <a:lumMod val="50000"/>
                  <a:lumOff val="50000"/>
                </a:schemeClr>
              </a:solidFill>
              <a:latin typeface="+mn-lt"/>
              <a:cs typeface="+mn-cs"/>
            </a:endParaRPr>
          </a:p>
        </p:txBody>
      </p:sp>
      <p:sp>
        <p:nvSpPr>
          <p:cNvPr id="4" name="TextBox 3">
            <a:extLst>
              <a:ext uri="{FF2B5EF4-FFF2-40B4-BE49-F238E27FC236}">
                <a16:creationId xmlns:a16="http://schemas.microsoft.com/office/drawing/2014/main" id="{E6E12B9A-0D97-8747-9C15-806A469DEAC3}"/>
              </a:ext>
            </a:extLst>
          </p:cNvPr>
          <p:cNvSpPr txBox="1"/>
          <p:nvPr/>
        </p:nvSpPr>
        <p:spPr>
          <a:xfrm>
            <a:off x="6854158" y="1376331"/>
            <a:ext cx="1064871" cy="369332"/>
          </a:xfrm>
          <a:prstGeom prst="rect">
            <a:avLst/>
          </a:prstGeom>
          <a:noFill/>
        </p:spPr>
        <p:txBody>
          <a:bodyPr wrap="square" rtlCol="0">
            <a:spAutoFit/>
          </a:bodyPr>
          <a:lstStyle/>
          <a:p>
            <a:r>
              <a:rPr lang="en-US" dirty="0">
                <a:solidFill>
                  <a:schemeClr val="bg1"/>
                </a:solidFill>
              </a:rPr>
              <a:t>cornea</a:t>
            </a:r>
          </a:p>
        </p:txBody>
      </p:sp>
      <p:pic>
        <p:nvPicPr>
          <p:cNvPr id="5" name="Picture 4" descr="Graphical user interface&#10;&#10;Description automatically generated with medium confidence">
            <a:extLst>
              <a:ext uri="{FF2B5EF4-FFF2-40B4-BE49-F238E27FC236}">
                <a16:creationId xmlns:a16="http://schemas.microsoft.com/office/drawing/2014/main" id="{36249E51-05E5-464E-A863-B8B0696389B3}"/>
              </a:ext>
            </a:extLst>
          </p:cNvPr>
          <p:cNvPicPr>
            <a:picLocks noChangeAspect="1"/>
          </p:cNvPicPr>
          <p:nvPr/>
        </p:nvPicPr>
        <p:blipFill>
          <a:blip r:embed="rId2"/>
          <a:stretch>
            <a:fillRect/>
          </a:stretch>
        </p:blipFill>
        <p:spPr>
          <a:xfrm>
            <a:off x="4812761" y="1124712"/>
            <a:ext cx="5753100" cy="3848100"/>
          </a:xfrm>
          <a:prstGeom prst="rect">
            <a:avLst/>
          </a:prstGeom>
        </p:spPr>
      </p:pic>
    </p:spTree>
    <p:extLst>
      <p:ext uri="{BB962C8B-B14F-4D97-AF65-F5344CB8AC3E}">
        <p14:creationId xmlns:p14="http://schemas.microsoft.com/office/powerpoint/2010/main" val="4279262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649"/>
            <a:ext cx="10515600" cy="1325563"/>
          </a:xfrm>
        </p:spPr>
        <p:txBody>
          <a:bodyPr/>
          <a:lstStyle/>
          <a:p>
            <a:r>
              <a:rPr lang="en-US" sz="4400" dirty="0">
                <a:latin typeface="American Typewriter" panose="02090604020004020304" pitchFamily="18" charset="77"/>
              </a:rPr>
              <a:t>Angle Measurement </a:t>
            </a:r>
          </a:p>
        </p:txBody>
      </p:sp>
      <p:grpSp>
        <p:nvGrpSpPr>
          <p:cNvPr id="3" name="Group 2"/>
          <p:cNvGrpSpPr/>
          <p:nvPr/>
        </p:nvGrpSpPr>
        <p:grpSpPr>
          <a:xfrm>
            <a:off x="612641" y="1297007"/>
            <a:ext cx="10741159" cy="3969473"/>
            <a:chOff x="1041718" y="1744133"/>
            <a:chExt cx="8525615" cy="3331106"/>
          </a:xfrm>
        </p:grpSpPr>
        <p:pic>
          <p:nvPicPr>
            <p:cNvPr id="52226" name="Picture 2" descr="cornea angle.bmp"/>
            <p:cNvPicPr>
              <a:picLocks noChangeAspect="1"/>
            </p:cNvPicPr>
            <p:nvPr/>
          </p:nvPicPr>
          <p:blipFill rotWithShape="1">
            <a:blip r:embed="rId3">
              <a:lum contrast="-6000"/>
              <a:extLst>
                <a:ext uri="{28A0092B-C50C-407E-A947-70E740481C1C}">
                  <a14:useLocalDpi xmlns:a14="http://schemas.microsoft.com/office/drawing/2010/main" val="0"/>
                </a:ext>
              </a:extLst>
            </a:blip>
            <a:srcRect t="2403" r="281"/>
            <a:stretch/>
          </p:blipFill>
          <p:spPr bwMode="auto">
            <a:xfrm>
              <a:off x="1041718" y="1744133"/>
              <a:ext cx="4038282" cy="3331106"/>
            </a:xfrm>
            <a:prstGeom prst="rect">
              <a:avLst/>
            </a:prstGeom>
            <a:noFill/>
            <a:ln>
              <a:solidFill>
                <a:schemeClr val="accent6"/>
              </a:solidFill>
            </a:ln>
            <a:extLst>
              <a:ext uri="{909E8E84-426E-40dd-AFC4-6F175D3DCCD1}">
                <a14:hiddenFill xmlns="" xmlns:a14="http://schemas.microsoft.com/office/drawing/2010/main">
                  <a:solidFill>
                    <a:srgbClr val="FFFFFF"/>
                  </a:solidFill>
                </a14:hiddenFill>
              </a:ext>
            </a:extLst>
          </p:spPr>
        </p:pic>
        <p:pic>
          <p:nvPicPr>
            <p:cNvPr id="8" name="Picture 7" descr="od angle.jpg"/>
            <p:cNvPicPr>
              <a:picLocks noChangeAspect="1"/>
            </p:cNvPicPr>
            <p:nvPr/>
          </p:nvPicPr>
          <p:blipFill rotWithShape="1">
            <a:blip r:embed="rId4">
              <a:extLst>
                <a:ext uri="{28A0092B-C50C-407E-A947-70E740481C1C}">
                  <a14:useLocalDpi xmlns:a14="http://schemas.microsoft.com/office/drawing/2010/main" val="0"/>
                </a:ext>
              </a:extLst>
            </a:blip>
            <a:srcRect r="1379" b="12135"/>
            <a:stretch/>
          </p:blipFill>
          <p:spPr>
            <a:xfrm>
              <a:off x="5400854" y="1744133"/>
              <a:ext cx="4166479" cy="3328416"/>
            </a:xfrm>
            <a:prstGeom prst="rect">
              <a:avLst/>
            </a:prstGeom>
            <a:ln>
              <a:solidFill>
                <a:schemeClr val="accent6"/>
              </a:solidFill>
            </a:ln>
          </p:spPr>
        </p:pic>
      </p:grpSp>
      <p:sp>
        <p:nvSpPr>
          <p:cNvPr id="4" name="TextBox 3"/>
          <p:cNvSpPr txBox="1"/>
          <p:nvPr/>
        </p:nvSpPr>
        <p:spPr>
          <a:xfrm>
            <a:off x="1354386" y="5279387"/>
            <a:ext cx="4038282" cy="461665"/>
          </a:xfrm>
          <a:prstGeom prst="rect">
            <a:avLst/>
          </a:prstGeom>
          <a:noFill/>
        </p:spPr>
        <p:txBody>
          <a:bodyPr wrap="square" rtlCol="0">
            <a:spAutoFit/>
          </a:bodyPr>
          <a:lstStyle/>
          <a:p>
            <a:pPr algn="ctr"/>
            <a:r>
              <a:rPr lang="en-US" sz="2400" dirty="0">
                <a:latin typeface="American Typewriter" panose="02090604020004020304" pitchFamily="18" charset="77"/>
              </a:rPr>
              <a:t>Normal</a:t>
            </a:r>
          </a:p>
        </p:txBody>
      </p:sp>
      <p:sp>
        <p:nvSpPr>
          <p:cNvPr id="11" name="TextBox 10"/>
          <p:cNvSpPr txBox="1"/>
          <p:nvPr/>
        </p:nvSpPr>
        <p:spPr>
          <a:xfrm>
            <a:off x="6466389" y="5279387"/>
            <a:ext cx="4166479" cy="461665"/>
          </a:xfrm>
          <a:prstGeom prst="rect">
            <a:avLst/>
          </a:prstGeom>
          <a:noFill/>
        </p:spPr>
        <p:txBody>
          <a:bodyPr wrap="square" rtlCol="0">
            <a:spAutoFit/>
          </a:bodyPr>
          <a:lstStyle/>
          <a:p>
            <a:pPr algn="ctr"/>
            <a:r>
              <a:rPr lang="en-US" sz="2400" dirty="0">
                <a:latin typeface="American Typewriter" panose="02090604020004020304" pitchFamily="18" charset="77"/>
              </a:rPr>
              <a:t>Narrow</a:t>
            </a:r>
          </a:p>
        </p:txBody>
      </p:sp>
    </p:spTree>
    <p:extLst>
      <p:ext uri="{BB962C8B-B14F-4D97-AF65-F5344CB8AC3E}">
        <p14:creationId xmlns:p14="http://schemas.microsoft.com/office/powerpoint/2010/main" val="14859332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727470-4E7B-3244-9F4E-C0DD4898D681}"/>
              </a:ext>
            </a:extLst>
          </p:cNvPr>
          <p:cNvPicPr>
            <a:picLocks noChangeAspect="1"/>
          </p:cNvPicPr>
          <p:nvPr/>
        </p:nvPicPr>
        <p:blipFill>
          <a:blip r:embed="rId2"/>
          <a:stretch>
            <a:fillRect/>
          </a:stretch>
        </p:blipFill>
        <p:spPr>
          <a:xfrm>
            <a:off x="2654301" y="945644"/>
            <a:ext cx="9374413" cy="5814956"/>
          </a:xfrm>
          <a:prstGeom prst="rect">
            <a:avLst/>
          </a:prstGeom>
        </p:spPr>
      </p:pic>
      <p:sp>
        <p:nvSpPr>
          <p:cNvPr id="4" name="TextBox 3">
            <a:extLst>
              <a:ext uri="{FF2B5EF4-FFF2-40B4-BE49-F238E27FC236}">
                <a16:creationId xmlns:a16="http://schemas.microsoft.com/office/drawing/2014/main" id="{DCB53AA5-D0A8-9E4A-89D9-AF7BE59D8191}"/>
              </a:ext>
            </a:extLst>
          </p:cNvPr>
          <p:cNvSpPr txBox="1"/>
          <p:nvPr/>
        </p:nvSpPr>
        <p:spPr>
          <a:xfrm>
            <a:off x="3211286" y="32657"/>
            <a:ext cx="8980714" cy="646331"/>
          </a:xfrm>
          <a:prstGeom prst="rect">
            <a:avLst/>
          </a:prstGeom>
          <a:noFill/>
        </p:spPr>
        <p:txBody>
          <a:bodyPr wrap="square" rtlCol="0">
            <a:spAutoFit/>
          </a:bodyPr>
          <a:lstStyle/>
          <a:p>
            <a:r>
              <a:rPr lang="en-US" sz="3600" dirty="0">
                <a:latin typeface="American Typewriter" panose="02090604020004020304" pitchFamily="18" charset="77"/>
              </a:rPr>
              <a:t>How narrow is the angle???</a:t>
            </a:r>
          </a:p>
        </p:txBody>
      </p:sp>
      <p:sp>
        <p:nvSpPr>
          <p:cNvPr id="5" name="TextBox 4">
            <a:extLst>
              <a:ext uri="{FF2B5EF4-FFF2-40B4-BE49-F238E27FC236}">
                <a16:creationId xmlns:a16="http://schemas.microsoft.com/office/drawing/2014/main" id="{D8C5DC01-BD5A-974B-8B25-60467E897212}"/>
              </a:ext>
            </a:extLst>
          </p:cNvPr>
          <p:cNvSpPr txBox="1"/>
          <p:nvPr/>
        </p:nvSpPr>
        <p:spPr>
          <a:xfrm>
            <a:off x="925285" y="1867963"/>
            <a:ext cx="2286001" cy="3970318"/>
          </a:xfrm>
          <a:prstGeom prst="rect">
            <a:avLst/>
          </a:prstGeom>
          <a:noFill/>
        </p:spPr>
        <p:txBody>
          <a:bodyPr wrap="square" rtlCol="0">
            <a:spAutoFit/>
          </a:bodyPr>
          <a:lstStyle/>
          <a:p>
            <a:r>
              <a:rPr lang="en-US" sz="3600" dirty="0">
                <a:latin typeface="American Typewriter" panose="02090604020004020304" pitchFamily="18" charset="77"/>
              </a:rPr>
              <a:t>Light</a:t>
            </a:r>
          </a:p>
          <a:p>
            <a:endParaRPr lang="en-US" sz="3600" dirty="0">
              <a:latin typeface="Century Gothic" panose="020B0502020202020204" pitchFamily="34" charset="0"/>
            </a:endParaRPr>
          </a:p>
          <a:p>
            <a:endParaRPr lang="en-US" sz="3600" dirty="0">
              <a:latin typeface="Century Gothic" panose="020B0502020202020204" pitchFamily="34" charset="0"/>
            </a:endParaRPr>
          </a:p>
          <a:p>
            <a:endParaRPr lang="en-US" sz="3600" dirty="0">
              <a:latin typeface="Century Gothic" panose="020B0502020202020204" pitchFamily="34" charset="0"/>
            </a:endParaRPr>
          </a:p>
          <a:p>
            <a:endParaRPr lang="en-US" sz="3600" dirty="0">
              <a:latin typeface="Century Gothic" panose="020B0502020202020204" pitchFamily="34" charset="0"/>
            </a:endParaRPr>
          </a:p>
          <a:p>
            <a:endParaRPr lang="en-US" sz="3600" dirty="0">
              <a:latin typeface="Century Gothic" panose="020B0502020202020204" pitchFamily="34" charset="0"/>
            </a:endParaRPr>
          </a:p>
          <a:p>
            <a:r>
              <a:rPr lang="en-US" sz="3600" dirty="0">
                <a:latin typeface="American Typewriter" panose="02090604020004020304" pitchFamily="18" charset="77"/>
              </a:rPr>
              <a:t>Dark</a:t>
            </a:r>
          </a:p>
        </p:txBody>
      </p:sp>
    </p:spTree>
    <p:extLst>
      <p:ext uri="{BB962C8B-B14F-4D97-AF65-F5344CB8AC3E}">
        <p14:creationId xmlns:p14="http://schemas.microsoft.com/office/powerpoint/2010/main" val="39021343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E35A6E-7AD0-1A41-9B05-C70B4D7FA30B}"/>
              </a:ext>
            </a:extLst>
          </p:cNvPr>
          <p:cNvSpPr txBox="1"/>
          <p:nvPr/>
        </p:nvSpPr>
        <p:spPr>
          <a:xfrm>
            <a:off x="1987826" y="993913"/>
            <a:ext cx="7659757" cy="4247317"/>
          </a:xfrm>
          <a:prstGeom prst="rect">
            <a:avLst/>
          </a:prstGeom>
          <a:noFill/>
        </p:spPr>
        <p:txBody>
          <a:bodyPr wrap="square" rtlCol="0">
            <a:spAutoFit/>
          </a:bodyPr>
          <a:lstStyle/>
          <a:p>
            <a:r>
              <a:rPr lang="en-US" sz="5400" dirty="0">
                <a:latin typeface="American Typewriter" panose="02090604020004020304" pitchFamily="18" charset="77"/>
              </a:rPr>
              <a:t>Thank you!!!</a:t>
            </a:r>
          </a:p>
          <a:p>
            <a:endParaRPr lang="en-US" sz="5400" dirty="0">
              <a:latin typeface="American Typewriter" panose="02090604020004020304" pitchFamily="18" charset="77"/>
            </a:endParaRPr>
          </a:p>
          <a:p>
            <a:endParaRPr lang="en-US" sz="5400" dirty="0">
              <a:latin typeface="American Typewriter" panose="02090604020004020304" pitchFamily="18" charset="77"/>
            </a:endParaRPr>
          </a:p>
          <a:p>
            <a:endParaRPr lang="en-US" sz="5400" dirty="0">
              <a:latin typeface="American Typewriter" panose="02090604020004020304" pitchFamily="18" charset="77"/>
            </a:endParaRPr>
          </a:p>
          <a:p>
            <a:r>
              <a:rPr lang="en-US" sz="5400" dirty="0" err="1">
                <a:latin typeface="American Typewriter" panose="02090604020004020304" pitchFamily="18" charset="77"/>
              </a:rPr>
              <a:t>rjulie@nova.edu</a:t>
            </a:r>
            <a:endParaRPr lang="en-US" sz="5400" dirty="0">
              <a:latin typeface="American Typewriter" panose="02090604020004020304" pitchFamily="18" charset="77"/>
            </a:endParaRPr>
          </a:p>
        </p:txBody>
      </p:sp>
    </p:spTree>
    <p:extLst>
      <p:ext uri="{BB962C8B-B14F-4D97-AF65-F5344CB8AC3E}">
        <p14:creationId xmlns:p14="http://schemas.microsoft.com/office/powerpoint/2010/main" val="16459429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{46949141-8203-074D-9091-C20DBF453FA9}tf10001067</Template>
  <TotalTime>3200</TotalTime>
  <Words>3573</Words>
  <Application>Microsoft Macintosh PowerPoint</Application>
  <PresentationFormat>Widescreen</PresentationFormat>
  <Paragraphs>573</Paragraphs>
  <Slides>141</Slides>
  <Notes>32</Notes>
  <HiddenSlides>0</HiddenSlides>
  <MMClips>5</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141</vt:i4>
      </vt:variant>
    </vt:vector>
  </HeadingPairs>
  <TitlesOfParts>
    <vt:vector size="159" baseType="lpstr">
      <vt:lpstr>ＭＳ Ｐゴシック</vt:lpstr>
      <vt:lpstr>AdvOT027dcb46</vt:lpstr>
      <vt:lpstr>AdvPS44A44B</vt:lpstr>
      <vt:lpstr>American Typewriter</vt:lpstr>
      <vt:lpstr>Arial</vt:lpstr>
      <vt:lpstr>Arial</vt:lpstr>
      <vt:lpstr>Bradley Hand</vt:lpstr>
      <vt:lpstr>Calibri</vt:lpstr>
      <vt:lpstr>Century Gothic</vt:lpstr>
      <vt:lpstr>Garamond</vt:lpstr>
      <vt:lpstr>Georgia</vt:lpstr>
      <vt:lpstr>Gotham</vt:lpstr>
      <vt:lpstr>Montserrat</vt:lpstr>
      <vt:lpstr>Playfair Display</vt:lpstr>
      <vt:lpstr>Tahoma</vt:lpstr>
      <vt:lpstr>Times New Roman</vt:lpstr>
      <vt:lpstr>Wingdings</vt:lpstr>
      <vt:lpstr>Savon</vt:lpstr>
      <vt:lpstr>Getting started with oct</vt:lpstr>
      <vt:lpstr>Disclosures:</vt:lpstr>
      <vt:lpstr>PowerPoint Presentation</vt:lpstr>
      <vt:lpstr>OCT B-Scan Layers</vt:lpstr>
      <vt:lpstr>PowerPoint Presentation</vt:lpstr>
      <vt:lpstr>Anomalies of the Vitreous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Isolated versus Concurrent</vt:lpstr>
      <vt:lpstr>PowerPoint Presentation</vt:lpstr>
      <vt:lpstr>PowerPoint Presentation</vt:lpstr>
      <vt:lpstr>Epiretinal membrane: Grade 1</vt:lpstr>
      <vt:lpstr>Epiretinal membrane: Grade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Inner Retinal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Macular Telangiectasia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Outer Retinal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Outer Retinal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Melanocytic Lesions</vt:lpstr>
      <vt:lpstr>Choroidal Nevus</vt:lpstr>
      <vt:lpstr>Choroidal Melanoma</vt:lpstr>
      <vt:lpstr>PowerPoint Presentation</vt:lpstr>
      <vt:lpstr>Simple Hamartoma of the RPE</vt:lpstr>
      <vt:lpstr>Simple Hamartoma of the RPE</vt:lpstr>
      <vt:lpstr>Combined Hamartoma of the Retina and RPE</vt:lpstr>
      <vt:lpstr>Plaquenil Toxicity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Optic Nerve OCT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Anatomy of a Corneal OCT Scan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Keratic Precipitates</vt:lpstr>
      <vt:lpstr>PowerPoint Presentation</vt:lpstr>
      <vt:lpstr>Angle Measurement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OCT</dc:title>
  <dc:creator>Julie Rodman</dc:creator>
  <cp:lastModifiedBy>Julie Rodman</cp:lastModifiedBy>
  <cp:revision>268</cp:revision>
  <dcterms:created xsi:type="dcterms:W3CDTF">2021-01-26T15:35:07Z</dcterms:created>
  <dcterms:modified xsi:type="dcterms:W3CDTF">2025-01-06T14:27:05Z</dcterms:modified>
</cp:coreProperties>
</file>