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1"/>
  </p:notesMasterIdLst>
  <p:sldIdLst>
    <p:sldId id="256" r:id="rId2"/>
    <p:sldId id="257" r:id="rId3"/>
    <p:sldId id="258" r:id="rId4"/>
    <p:sldId id="354" r:id="rId5"/>
    <p:sldId id="295" r:id="rId6"/>
    <p:sldId id="315" r:id="rId7"/>
    <p:sldId id="316" r:id="rId8"/>
    <p:sldId id="314" r:id="rId9"/>
    <p:sldId id="317" r:id="rId10"/>
    <p:sldId id="259" r:id="rId11"/>
    <p:sldId id="338" r:id="rId12"/>
    <p:sldId id="337" r:id="rId13"/>
    <p:sldId id="336" r:id="rId14"/>
    <p:sldId id="335" r:id="rId15"/>
    <p:sldId id="334" r:id="rId16"/>
    <p:sldId id="333" r:id="rId17"/>
    <p:sldId id="355" r:id="rId18"/>
    <p:sldId id="332" r:id="rId19"/>
    <p:sldId id="331" r:id="rId20"/>
    <p:sldId id="330" r:id="rId21"/>
    <p:sldId id="341" r:id="rId22"/>
    <p:sldId id="329" r:id="rId23"/>
    <p:sldId id="342" r:id="rId24"/>
    <p:sldId id="340" r:id="rId25"/>
    <p:sldId id="320" r:id="rId26"/>
    <p:sldId id="356" r:id="rId27"/>
    <p:sldId id="339" r:id="rId28"/>
    <p:sldId id="328" r:id="rId29"/>
    <p:sldId id="327" r:id="rId30"/>
    <p:sldId id="319" r:id="rId31"/>
    <p:sldId id="326" r:id="rId32"/>
    <p:sldId id="325" r:id="rId33"/>
    <p:sldId id="324" r:id="rId34"/>
    <p:sldId id="323" r:id="rId35"/>
    <p:sldId id="322" r:id="rId36"/>
    <p:sldId id="321" r:id="rId37"/>
    <p:sldId id="357" r:id="rId38"/>
    <p:sldId id="358" r:id="rId39"/>
    <p:sldId id="359" r:id="rId40"/>
    <p:sldId id="360" r:id="rId41"/>
    <p:sldId id="361" r:id="rId42"/>
    <p:sldId id="318" r:id="rId43"/>
    <p:sldId id="345" r:id="rId44"/>
    <p:sldId id="344" r:id="rId45"/>
    <p:sldId id="343" r:id="rId46"/>
    <p:sldId id="353" r:id="rId47"/>
    <p:sldId id="352" r:id="rId48"/>
    <p:sldId id="351" r:id="rId49"/>
    <p:sldId id="350" r:id="rId50"/>
    <p:sldId id="349" r:id="rId51"/>
    <p:sldId id="348" r:id="rId52"/>
    <p:sldId id="377" r:id="rId53"/>
    <p:sldId id="376" r:id="rId54"/>
    <p:sldId id="375" r:id="rId55"/>
    <p:sldId id="378" r:id="rId56"/>
    <p:sldId id="366" r:id="rId57"/>
    <p:sldId id="365" r:id="rId58"/>
    <p:sldId id="367" r:id="rId59"/>
    <p:sldId id="364" r:id="rId60"/>
    <p:sldId id="363" r:id="rId61"/>
    <p:sldId id="362" r:id="rId62"/>
    <p:sldId id="371" r:id="rId63"/>
    <p:sldId id="370" r:id="rId64"/>
    <p:sldId id="369" r:id="rId65"/>
    <p:sldId id="368" r:id="rId66"/>
    <p:sldId id="372" r:id="rId67"/>
    <p:sldId id="373" r:id="rId68"/>
    <p:sldId id="313" r:id="rId69"/>
    <p:sldId id="289" r:id="rId7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1pPr>
    <a:lvl2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2pPr>
    <a:lvl3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3pPr>
    <a:lvl4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4pPr>
    <a:lvl5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5pPr>
    <a:lvl6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6pPr>
    <a:lvl7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7pPr>
    <a:lvl8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8pPr>
    <a:lvl9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C000EB"/>
        </a:fontRef>
        <a:srgbClr val="C000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D1DDF4"/>
          </a:solidFill>
        </a:fill>
      </a:tcStyle>
    </a:wholeTbl>
    <a:band2H>
      <a:tcTxStyle/>
      <a:tcStyle>
        <a:tcBdr/>
        <a:fill>
          <a:solidFill>
            <a:srgbClr val="EAEFFA"/>
          </a:solidFill>
        </a:fill>
      </a:tcStyle>
    </a:band2H>
    <a:firstCol>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1"/>
          </a:solidFill>
        </a:fill>
      </a:tcStyle>
    </a:firstCol>
    <a:la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381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1"/>
          </a:solidFill>
        </a:fill>
      </a:tcStyle>
    </a:lastRow>
    <a:fir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381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1"/>
          </a:solidFill>
        </a:fill>
      </a:tcStyle>
    </a:firstRow>
  </a:tblStyle>
  <a:tblStyle styleId="{C7B018BB-80A7-4F77-B60F-C8B233D01FF8}" styleName="">
    <a:tblBg/>
    <a:wholeTbl>
      <a:tcTxStyle b="off" i="off">
        <a:fontRef idx="major">
          <a:srgbClr val="C000EB"/>
        </a:fontRef>
        <a:srgbClr val="C000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CBEACC"/>
          </a:solidFill>
        </a:fill>
      </a:tcStyle>
    </a:wholeTbl>
    <a:band2H>
      <a:tcTxStyle/>
      <a:tcStyle>
        <a:tcBdr/>
        <a:fill>
          <a:solidFill>
            <a:srgbClr val="E7F5E7"/>
          </a:solidFill>
        </a:fill>
      </a:tcStyle>
    </a:band2H>
    <a:firstCol>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3"/>
          </a:solidFill>
        </a:fill>
      </a:tcStyle>
    </a:firstCol>
    <a:la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381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3"/>
          </a:solidFill>
        </a:fill>
      </a:tcStyle>
    </a:lastRow>
    <a:fir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381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3"/>
          </a:solidFill>
        </a:fill>
      </a:tcStyle>
    </a:firstRow>
  </a:tblStyle>
  <a:tblStyle styleId="{EEE7283C-3CF3-47DC-8721-378D4A62B228}" styleName="">
    <a:tblBg/>
    <a:wholeTbl>
      <a:tcTxStyle b="off" i="off">
        <a:fontRef idx="major">
          <a:srgbClr val="C000EB"/>
        </a:fontRef>
        <a:srgbClr val="C000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E4D2F1"/>
          </a:solidFill>
        </a:fill>
      </a:tcStyle>
    </a:wholeTbl>
    <a:band2H>
      <a:tcTxStyle/>
      <a:tcStyle>
        <a:tcBdr/>
        <a:fill>
          <a:solidFill>
            <a:srgbClr val="F2EAF8"/>
          </a:solidFill>
        </a:fill>
      </a:tcStyle>
    </a:band2H>
    <a:firstCol>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6"/>
          </a:solidFill>
        </a:fill>
      </a:tcStyle>
    </a:firstCol>
    <a:la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381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6"/>
          </a:solidFill>
        </a:fill>
      </a:tcStyle>
    </a:lastRow>
    <a:fir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381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chemeClr val="accent6"/>
          </a:solidFill>
        </a:fill>
      </a:tcStyle>
    </a:firstRow>
  </a:tblStyle>
  <a:tblStyle styleId="{CF821DB8-F4EB-4A41-A1BA-3FCAFE7338EE}" styleName="">
    <a:tblBg/>
    <a:wholeTbl>
      <a:tcTxStyle b="off" i="off">
        <a:fontRef idx="major">
          <a:srgbClr val="C000EB"/>
        </a:fontRef>
        <a:srgbClr val="C000EB"/>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4E6FB"/>
          </a:solidFill>
        </a:fill>
      </a:tcStyle>
    </a:wholeTbl>
    <a:band2H>
      <a:tcTxStyle/>
      <a:tcStyle>
        <a:tcBdr/>
        <a:fill>
          <a:solidFill>
            <a:srgbClr val="EBEBEB"/>
          </a:solidFill>
        </a:fill>
      </a:tcStyle>
    </a:band2H>
    <a:firstCol>
      <a:tcTxStyle b="on" i="off">
        <a:fontRef idx="major">
          <a:srgbClr val="EBEBEB"/>
        </a:fontRef>
        <a:srgbClr val="EBEBEB"/>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C000EB"/>
        </a:fontRef>
        <a:srgbClr val="C000EB"/>
      </a:tcTxStyle>
      <a:tcStyle>
        <a:tcBdr>
          <a:left>
            <a:ln w="12700" cap="flat">
              <a:noFill/>
              <a:miter lim="400000"/>
            </a:ln>
          </a:left>
          <a:right>
            <a:ln w="12700" cap="flat">
              <a:noFill/>
              <a:miter lim="400000"/>
            </a:ln>
          </a:right>
          <a:top>
            <a:ln w="50800" cap="flat">
              <a:solidFill>
                <a:srgbClr val="C000EB"/>
              </a:solidFill>
              <a:prstDash val="solid"/>
              <a:round/>
            </a:ln>
          </a:top>
          <a:bottom>
            <a:ln w="25400" cap="flat">
              <a:solidFill>
                <a:srgbClr val="C000EB"/>
              </a:solidFill>
              <a:prstDash val="solid"/>
              <a:round/>
            </a:ln>
          </a:bottom>
          <a:insideH>
            <a:ln w="12700" cap="flat">
              <a:noFill/>
              <a:miter lim="400000"/>
            </a:ln>
          </a:insideH>
          <a:insideV>
            <a:ln w="12700" cap="flat">
              <a:noFill/>
              <a:miter lim="400000"/>
            </a:ln>
          </a:insideV>
        </a:tcBdr>
        <a:fill>
          <a:solidFill>
            <a:srgbClr val="EBEBEB"/>
          </a:solidFill>
        </a:fill>
      </a:tcStyle>
    </a:lastRow>
    <a:firstRow>
      <a:tcTxStyle b="on" i="off">
        <a:fontRef idx="major">
          <a:srgbClr val="EBEBEB"/>
        </a:fontRef>
        <a:srgbClr val="EBEBEB"/>
      </a:tcTxStyle>
      <a:tcStyle>
        <a:tcBdr>
          <a:left>
            <a:ln w="12700" cap="flat">
              <a:noFill/>
              <a:miter lim="400000"/>
            </a:ln>
          </a:left>
          <a:right>
            <a:ln w="12700" cap="flat">
              <a:noFill/>
              <a:miter lim="400000"/>
            </a:ln>
          </a:right>
          <a:top>
            <a:ln w="25400" cap="flat">
              <a:solidFill>
                <a:srgbClr val="C000EB"/>
              </a:solidFill>
              <a:prstDash val="solid"/>
              <a:round/>
            </a:ln>
          </a:top>
          <a:bottom>
            <a:ln w="25400" cap="flat">
              <a:solidFill>
                <a:srgbClr val="C000EB"/>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C000EB"/>
        </a:fontRef>
        <a:srgbClr val="C000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E8CAF7"/>
          </a:solidFill>
        </a:fill>
      </a:tcStyle>
    </a:wholeTbl>
    <a:band2H>
      <a:tcTxStyle/>
      <a:tcStyle>
        <a:tcBdr/>
        <a:fill>
          <a:solidFill>
            <a:srgbClr val="F4E6FB"/>
          </a:solidFill>
        </a:fill>
      </a:tcStyle>
    </a:band2H>
    <a:firstCol>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C000EB"/>
          </a:solidFill>
        </a:fill>
      </a:tcStyle>
    </a:firstCol>
    <a:la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381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C000EB"/>
          </a:solidFill>
        </a:fill>
      </a:tcStyle>
    </a:lastRow>
    <a:fir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381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C000EB"/>
          </a:solidFill>
        </a:fill>
      </a:tcStyle>
    </a:firstRow>
  </a:tblStyle>
  <a:tblStyle styleId="{2708684C-4D16-4618-839F-0558EEFCDFE6}" styleName="">
    <a:tblBg/>
    <a:wholeTbl>
      <a:tcTxStyle b="off"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EBEBEB">
              <a:alpha val="20000"/>
            </a:srgbClr>
          </a:solidFill>
        </a:fill>
      </a:tcStyle>
    </a:wholeTbl>
    <a:band2H>
      <a:tcTxStyle/>
      <a:tcStyle>
        <a:tcBdr/>
        <a:fill>
          <a:solidFill>
            <a:srgbClr val="FFFFFF"/>
          </a:solidFill>
        </a:fill>
      </a:tcStyle>
    </a:band2H>
    <a:firstCol>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solidFill>
            <a:srgbClr val="EBEBEB">
              <a:alpha val="20000"/>
            </a:srgbClr>
          </a:solidFill>
        </a:fill>
      </a:tcStyle>
    </a:firstCol>
    <a:la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50800" cap="flat">
              <a:solidFill>
                <a:srgbClr val="EBEBEB"/>
              </a:solidFill>
              <a:prstDash val="solid"/>
              <a:round/>
            </a:ln>
          </a:top>
          <a:bottom>
            <a:ln w="127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noFill/>
        </a:fill>
      </a:tcStyle>
    </a:lastRow>
    <a:firstRow>
      <a:tcTxStyle b="on" i="off">
        <a:fontRef idx="major">
          <a:srgbClr val="EBEBEB"/>
        </a:fontRef>
        <a:srgbClr val="EBEBEB"/>
      </a:tcTxStyle>
      <a:tcStyle>
        <a:tcBdr>
          <a:left>
            <a:ln w="12700" cap="flat">
              <a:solidFill>
                <a:srgbClr val="EBEBEB"/>
              </a:solidFill>
              <a:prstDash val="solid"/>
              <a:round/>
            </a:ln>
          </a:left>
          <a:right>
            <a:ln w="12700" cap="flat">
              <a:solidFill>
                <a:srgbClr val="EBEBEB"/>
              </a:solidFill>
              <a:prstDash val="solid"/>
              <a:round/>
            </a:ln>
          </a:right>
          <a:top>
            <a:ln w="12700" cap="flat">
              <a:solidFill>
                <a:srgbClr val="EBEBEB"/>
              </a:solidFill>
              <a:prstDash val="solid"/>
              <a:round/>
            </a:ln>
          </a:top>
          <a:bottom>
            <a:ln w="25400" cap="flat">
              <a:solidFill>
                <a:srgbClr val="EBEBEB"/>
              </a:solidFill>
              <a:prstDash val="solid"/>
              <a:round/>
            </a:ln>
          </a:bottom>
          <a:insideH>
            <a:ln w="12700" cap="flat">
              <a:solidFill>
                <a:srgbClr val="EBEBEB"/>
              </a:solidFill>
              <a:prstDash val="solid"/>
              <a:round/>
            </a:ln>
          </a:insideH>
          <a:insideV>
            <a:ln w="12700" cap="flat">
              <a:solidFill>
                <a:srgbClr val="EBEBEB"/>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8"/>
    <p:restoredTop sz="94648"/>
  </p:normalViewPr>
  <p:slideViewPr>
    <p:cSldViewPr snapToGrid="0">
      <p:cViewPr varScale="1">
        <p:scale>
          <a:sx n="58" d="100"/>
          <a:sy n="58" d="100"/>
        </p:scale>
        <p:origin x="544"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3583780" y="6625828"/>
            <a:ext cx="16144878" cy="3571877"/>
          </a:xfrm>
          <a:prstGeom prst="rect">
            <a:avLst/>
          </a:prstGeom>
        </p:spPr>
        <p:txBody>
          <a:bodyPr anchor="b"/>
          <a:lstStyle/>
          <a:p>
            <a:r>
              <a:t>Title Text</a:t>
            </a:r>
          </a:p>
        </p:txBody>
      </p:sp>
      <p:sp>
        <p:nvSpPr>
          <p:cNvPr id="12" name="Slide Number"/>
          <p:cNvSpPr txBox="1">
            <a:spLocks noGrp="1"/>
          </p:cNvSpPr>
          <p:nvPr>
            <p:ph type="sldNum" sz="quarter" idx="2"/>
          </p:nvPr>
        </p:nvSpPr>
        <p:spPr>
          <a:xfrm>
            <a:off x="11935814" y="13010554"/>
            <a:ext cx="494513" cy="502641"/>
          </a:xfrm>
          <a:prstGeom prst="rect">
            <a:avLst/>
          </a:prstGeom>
        </p:spPr>
        <p:txBody>
          <a:bodyPr anchor="t"/>
          <a:lstStyle/>
          <a:p>
            <a:pPr>
              <a:defRPr>
                <a:effectLst/>
              </a:defRPr>
            </a:pPr>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9" name="141703583_2880x1921.jpeg"/>
          <p:cNvSpPr>
            <a:spLocks noGrp="1"/>
          </p:cNvSpPr>
          <p:nvPr>
            <p:ph type="pic" idx="21"/>
          </p:nvPr>
        </p:nvSpPr>
        <p:spPr>
          <a:xfrm>
            <a:off x="4601764" y="178592"/>
            <a:ext cx="15180472" cy="10125587"/>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20" name="Title Text"/>
          <p:cNvSpPr txBox="1">
            <a:spLocks noGrp="1"/>
          </p:cNvSpPr>
          <p:nvPr>
            <p:ph type="title"/>
          </p:nvPr>
        </p:nvSpPr>
        <p:spPr>
          <a:xfrm>
            <a:off x="4119562" y="9679781"/>
            <a:ext cx="16144877" cy="1518049"/>
          </a:xfrm>
          <a:prstGeom prst="rect">
            <a:avLst/>
          </a:prstGeom>
        </p:spPr>
        <p:txBody>
          <a:bodyPr anchor="b"/>
          <a:lstStyle/>
          <a:p>
            <a:r>
              <a:t>Title Text</a:t>
            </a:r>
          </a:p>
        </p:txBody>
      </p:sp>
      <p:sp>
        <p:nvSpPr>
          <p:cNvPr id="21" name="Body Level One…"/>
          <p:cNvSpPr txBox="1">
            <a:spLocks noGrp="1"/>
          </p:cNvSpPr>
          <p:nvPr>
            <p:ph type="body" sz="quarter" idx="1"/>
          </p:nvPr>
        </p:nvSpPr>
        <p:spPr>
          <a:xfrm>
            <a:off x="4119562" y="11430000"/>
            <a:ext cx="16144877" cy="1285875"/>
          </a:xfrm>
          <a:prstGeom prst="rect">
            <a:avLst/>
          </a:prstGeom>
        </p:spPr>
        <p:txBody>
          <a:bodyPr anchor="t"/>
          <a:lstStyle>
            <a:lvl1pPr marL="0" indent="0" algn="ctr">
              <a:spcBef>
                <a:spcPts val="0"/>
              </a:spcBef>
              <a:buSzTx/>
              <a:buNone/>
              <a:defRPr sz="3200">
                <a:solidFill>
                  <a:srgbClr val="FFFFFF"/>
                </a:solidFill>
              </a:defRPr>
            </a:lvl1pPr>
            <a:lvl2pPr marL="0" indent="0" algn="ctr">
              <a:spcBef>
                <a:spcPts val="0"/>
              </a:spcBef>
              <a:buSzTx/>
              <a:buNone/>
              <a:defRPr sz="3200">
                <a:solidFill>
                  <a:srgbClr val="FFFFFF"/>
                </a:solidFill>
              </a:defRPr>
            </a:lvl2pPr>
            <a:lvl3pPr marL="0" indent="0" algn="ctr">
              <a:spcBef>
                <a:spcPts val="0"/>
              </a:spcBef>
              <a:buSzTx/>
              <a:buNone/>
              <a:defRPr sz="3200">
                <a:solidFill>
                  <a:srgbClr val="FFFFFF"/>
                </a:solidFill>
              </a:defRPr>
            </a:lvl3pPr>
            <a:lvl4pPr marL="0" indent="0" algn="ctr">
              <a:spcBef>
                <a:spcPts val="0"/>
              </a:spcBef>
              <a:buSzTx/>
              <a:buNone/>
              <a:defRPr sz="3200">
                <a:solidFill>
                  <a:srgbClr val="FFFFFF"/>
                </a:solidFill>
              </a:defRPr>
            </a:lvl4pPr>
            <a:lvl5pPr marL="0" indent="0" algn="ctr">
              <a:spcBef>
                <a:spcPts val="0"/>
              </a:spcBef>
              <a:buSzTx/>
              <a:buNone/>
              <a:defRPr sz="3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xfrm>
            <a:off x="11935814" y="13001625"/>
            <a:ext cx="494513" cy="502640"/>
          </a:xfrm>
          <a:prstGeom prst="rect">
            <a:avLst/>
          </a:prstGeom>
        </p:spPr>
        <p:txBody>
          <a:bodyPr anchor="t"/>
          <a:lstStyle/>
          <a:p>
            <a:pPr>
              <a:defRPr>
                <a:effectLst/>
              </a:defRPr>
            </a:pPr>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4119562" y="4947046"/>
            <a:ext cx="16144877" cy="3821909"/>
          </a:xfrm>
          <a:prstGeom prst="rect">
            <a:avLst/>
          </a:prstGeom>
        </p:spPr>
        <p:txBody>
          <a:bodyPr/>
          <a:lstStyle/>
          <a:p>
            <a:r>
              <a:t>Title Text</a:t>
            </a:r>
          </a:p>
        </p:txBody>
      </p:sp>
      <p:sp>
        <p:nvSpPr>
          <p:cNvPr id="30" name="Slide Number"/>
          <p:cNvSpPr txBox="1">
            <a:spLocks noGrp="1"/>
          </p:cNvSpPr>
          <p:nvPr>
            <p:ph type="sldNum" sz="quarter" idx="2"/>
          </p:nvPr>
        </p:nvSpPr>
        <p:spPr>
          <a:xfrm>
            <a:off x="11935814" y="13010554"/>
            <a:ext cx="494513" cy="502641"/>
          </a:xfrm>
          <a:prstGeom prst="rect">
            <a:avLst/>
          </a:prstGeom>
        </p:spPr>
        <p:txBody>
          <a:bodyPr anchor="t"/>
          <a:lstStyle/>
          <a:p>
            <a:pPr>
              <a:defRPr>
                <a:effectLst/>
              </a:defRPr>
            </a:pPr>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7" name="Image"/>
          <p:cNvSpPr>
            <a:spLocks noGrp="1"/>
          </p:cNvSpPr>
          <p:nvPr>
            <p:ph type="pic" idx="21"/>
          </p:nvPr>
        </p:nvSpPr>
        <p:spPr>
          <a:xfrm>
            <a:off x="10263186" y="589358"/>
            <a:ext cx="13025526" cy="12162237"/>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38" name="Title Text"/>
          <p:cNvSpPr txBox="1">
            <a:spLocks noGrp="1"/>
          </p:cNvSpPr>
          <p:nvPr>
            <p:ph type="title"/>
          </p:nvPr>
        </p:nvSpPr>
        <p:spPr>
          <a:xfrm>
            <a:off x="4119562" y="589358"/>
            <a:ext cx="7572376" cy="6465096"/>
          </a:xfrm>
          <a:prstGeom prst="rect">
            <a:avLst/>
          </a:prstGeom>
        </p:spPr>
        <p:txBody>
          <a:bodyPr anchor="b"/>
          <a:lstStyle>
            <a:lvl1pPr>
              <a:defRPr sz="7200"/>
            </a:lvl1pPr>
          </a:lstStyle>
          <a:p>
            <a:r>
              <a:t>Title Text</a:t>
            </a:r>
          </a:p>
        </p:txBody>
      </p:sp>
      <p:sp>
        <p:nvSpPr>
          <p:cNvPr id="39" name="Body Level One…"/>
          <p:cNvSpPr txBox="1">
            <a:spLocks noGrp="1"/>
          </p:cNvSpPr>
          <p:nvPr>
            <p:ph type="body" sz="quarter" idx="1"/>
          </p:nvPr>
        </p:nvSpPr>
        <p:spPr>
          <a:xfrm>
            <a:off x="4119562" y="7375921"/>
            <a:ext cx="7572376" cy="5357815"/>
          </a:xfrm>
          <a:prstGeom prst="rect">
            <a:avLst/>
          </a:prstGeom>
        </p:spPr>
        <p:txBody>
          <a:bodyPr anchor="t"/>
          <a:lstStyle>
            <a:lvl1pPr marL="0" indent="0" algn="ctr">
              <a:spcBef>
                <a:spcPts val="0"/>
              </a:spcBef>
              <a:buSzTx/>
              <a:buNone/>
              <a:defRPr sz="3200">
                <a:solidFill>
                  <a:srgbClr val="FFFFFF"/>
                </a:solidFill>
              </a:defRPr>
            </a:lvl1pPr>
            <a:lvl2pPr marL="0" indent="0" algn="ctr">
              <a:spcBef>
                <a:spcPts val="0"/>
              </a:spcBef>
              <a:buSzTx/>
              <a:buNone/>
              <a:defRPr sz="3200">
                <a:solidFill>
                  <a:srgbClr val="FFFFFF"/>
                </a:solidFill>
              </a:defRPr>
            </a:lvl2pPr>
            <a:lvl3pPr marL="0" indent="0" algn="ctr">
              <a:spcBef>
                <a:spcPts val="0"/>
              </a:spcBef>
              <a:buSzTx/>
              <a:buNone/>
              <a:defRPr sz="3200">
                <a:solidFill>
                  <a:srgbClr val="FFFFFF"/>
                </a:solidFill>
              </a:defRPr>
            </a:lvl3pPr>
            <a:lvl4pPr marL="0" indent="0" algn="ctr">
              <a:spcBef>
                <a:spcPts val="0"/>
              </a:spcBef>
              <a:buSzTx/>
              <a:buNone/>
              <a:defRPr sz="3200">
                <a:solidFill>
                  <a:srgbClr val="FFFFFF"/>
                </a:solidFill>
              </a:defRPr>
            </a:lvl4pPr>
            <a:lvl5pPr marL="0" indent="0" algn="ctr">
              <a:spcBef>
                <a:spcPts val="0"/>
              </a:spcBef>
              <a:buSzTx/>
              <a:buNone/>
              <a:defRPr sz="3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11935814" y="13010554"/>
            <a:ext cx="494513" cy="502641"/>
          </a:xfrm>
          <a:prstGeom prst="rect">
            <a:avLst/>
          </a:prstGeom>
        </p:spPr>
        <p:txBody>
          <a:bodyPr anchor="t"/>
          <a:lstStyle/>
          <a:p>
            <a:pPr>
              <a:defRPr>
                <a:effectLst/>
              </a:defRPr>
            </a:pPr>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5" name="Title Text"/>
          <p:cNvSpPr txBox="1">
            <a:spLocks noGrp="1"/>
          </p:cNvSpPr>
          <p:nvPr>
            <p:ph type="title"/>
          </p:nvPr>
        </p:nvSpPr>
        <p:spPr>
          <a:prstGeom prst="rect">
            <a:avLst/>
          </a:prstGeom>
        </p:spPr>
        <p:txBody>
          <a:bodyPr/>
          <a:lstStyle/>
          <a:p>
            <a:r>
              <a:t>Title Text</a:t>
            </a:r>
          </a:p>
        </p:txBody>
      </p:sp>
      <p:sp>
        <p:nvSpPr>
          <p:cNvPr id="56" name="Body Level One…"/>
          <p:cNvSpPr txBox="1">
            <a:spLocks noGrp="1"/>
          </p:cNvSpPr>
          <p:nvPr>
            <p:ph type="body" idx="1"/>
          </p:nvPr>
        </p:nvSpPr>
        <p:spPr>
          <a:xfrm>
            <a:off x="4119562" y="3393280"/>
            <a:ext cx="16144877" cy="894754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4" name="Image"/>
          <p:cNvSpPr>
            <a:spLocks noGrp="1"/>
          </p:cNvSpPr>
          <p:nvPr>
            <p:ph type="pic" sz="half" idx="21"/>
          </p:nvPr>
        </p:nvSpPr>
        <p:spPr>
          <a:xfrm>
            <a:off x="11205185" y="2411558"/>
            <a:ext cx="11246129" cy="10500771"/>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sz="half" idx="1"/>
          </p:nvPr>
        </p:nvSpPr>
        <p:spPr>
          <a:xfrm>
            <a:off x="4119562" y="3339703"/>
            <a:ext cx="7572376" cy="9572626"/>
          </a:xfrm>
          <a:prstGeom prst="rect">
            <a:avLst/>
          </a:prstGeom>
        </p:spPr>
        <p:txBody>
          <a:bodyPr/>
          <a:lstStyle>
            <a:lvl1pPr marL="465363" indent="-465363">
              <a:spcBef>
                <a:spcPts val="4500"/>
              </a:spcBef>
              <a:buClr>
                <a:srgbClr val="EBEBEB"/>
              </a:buClr>
              <a:defRPr sz="3800"/>
            </a:lvl1pPr>
            <a:lvl2pPr marL="808263" indent="-465363">
              <a:spcBef>
                <a:spcPts val="4500"/>
              </a:spcBef>
              <a:buClr>
                <a:srgbClr val="EBEBEB"/>
              </a:buClr>
              <a:defRPr sz="3800"/>
            </a:lvl2pPr>
            <a:lvl3pPr marL="1151164" indent="-465363">
              <a:spcBef>
                <a:spcPts val="4500"/>
              </a:spcBef>
              <a:buClr>
                <a:srgbClr val="EBEBEB"/>
              </a:buClr>
              <a:defRPr sz="3800"/>
            </a:lvl3pPr>
            <a:lvl4pPr marL="1494064" indent="-465364">
              <a:spcBef>
                <a:spcPts val="4500"/>
              </a:spcBef>
              <a:buClr>
                <a:srgbClr val="EBEBEB"/>
              </a:buClr>
              <a:defRPr sz="3800"/>
            </a:lvl4pPr>
            <a:lvl5pPr marL="1836964" indent="-465364">
              <a:spcBef>
                <a:spcPts val="4500"/>
              </a:spcBef>
              <a:buClr>
                <a:srgbClr val="EBEBEB"/>
              </a:buClr>
              <a:defRPr sz="3800"/>
            </a:lvl5p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4" name="Body Level One…"/>
          <p:cNvSpPr txBox="1">
            <a:spLocks noGrp="1"/>
          </p:cNvSpPr>
          <p:nvPr>
            <p:ph type="body" idx="1"/>
          </p:nvPr>
        </p:nvSpPr>
        <p:spPr>
          <a:xfrm>
            <a:off x="4119562" y="1357312"/>
            <a:ext cx="16144877" cy="1100137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2" name="Image"/>
          <p:cNvSpPr>
            <a:spLocks noGrp="1"/>
          </p:cNvSpPr>
          <p:nvPr>
            <p:ph type="pic" sz="quarter" idx="21"/>
          </p:nvPr>
        </p:nvSpPr>
        <p:spPr>
          <a:xfrm>
            <a:off x="11495484" y="6125764"/>
            <a:ext cx="9661924" cy="6903966"/>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83" name="Image"/>
          <p:cNvSpPr>
            <a:spLocks noGrp="1"/>
          </p:cNvSpPr>
          <p:nvPr>
            <p:ph type="pic" sz="half" idx="22"/>
          </p:nvPr>
        </p:nvSpPr>
        <p:spPr>
          <a:xfrm>
            <a:off x="11370467" y="-428625"/>
            <a:ext cx="9072565" cy="9072562"/>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84" name="Image"/>
          <p:cNvSpPr>
            <a:spLocks noGrp="1"/>
          </p:cNvSpPr>
          <p:nvPr>
            <p:ph type="pic" idx="23"/>
          </p:nvPr>
        </p:nvSpPr>
        <p:spPr>
          <a:xfrm>
            <a:off x="1887140" y="589358"/>
            <a:ext cx="13019485" cy="12154912"/>
          </a:xfrm>
          <a:prstGeom prst="rect">
            <a:avLst/>
          </a:prstGeom>
          <a:effectLst>
            <a:outerShdw blurRad="355600" dist="177800" dir="5400000" rotWithShape="0">
              <a:srgbClr val="000000">
                <a:alpha val="70000"/>
              </a:srgbClr>
            </a:outerShdw>
          </a:effectLst>
        </p:spPr>
        <p:txBody>
          <a:bodyPr lIns="91439" tIns="45719" rIns="91439" bIns="45719" anchor="t">
            <a:noAutofit/>
          </a:bodyPr>
          <a:lstStyle/>
          <a:p>
            <a:endParaRPr/>
          </a:p>
        </p:txBody>
      </p:sp>
      <p:sp>
        <p:nvSpPr>
          <p:cNvPr id="85"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2" name="Body Level One…"/>
          <p:cNvSpPr txBox="1">
            <a:spLocks noGrp="1"/>
          </p:cNvSpPr>
          <p:nvPr>
            <p:ph type="body" sz="quarter" idx="1"/>
          </p:nvPr>
        </p:nvSpPr>
        <p:spPr>
          <a:xfrm>
            <a:off x="4833937" y="8947546"/>
            <a:ext cx="14716127" cy="647702"/>
          </a:xfrm>
          <a:prstGeom prst="rect">
            <a:avLst/>
          </a:prstGeom>
        </p:spPr>
        <p:txBody>
          <a:bodyPr anchor="t"/>
          <a:lstStyle>
            <a:lvl1pPr marL="0" indent="0" algn="ctr">
              <a:lnSpc>
                <a:spcPct val="110000"/>
              </a:lnSpc>
              <a:spcBef>
                <a:spcPts val="0"/>
              </a:spcBef>
              <a:buSzTx/>
              <a:buNone/>
              <a:defRPr sz="3200" b="1" i="1">
                <a:solidFill>
                  <a:srgbClr val="FFFFFF"/>
                </a:solidFill>
                <a:latin typeface="+mj-lt"/>
                <a:ea typeface="+mj-ea"/>
                <a:cs typeface="+mj-cs"/>
                <a:sym typeface="Helvetica Neue"/>
              </a:defRPr>
            </a:lvl1pPr>
            <a:lvl2pPr marL="788893" indent="-382493" algn="ctr">
              <a:lnSpc>
                <a:spcPct val="110000"/>
              </a:lnSpc>
              <a:spcBef>
                <a:spcPts val="0"/>
              </a:spcBef>
              <a:defRPr sz="3200" b="1" i="1">
                <a:solidFill>
                  <a:srgbClr val="FFFFFF"/>
                </a:solidFill>
                <a:latin typeface="+mj-lt"/>
                <a:ea typeface="+mj-ea"/>
                <a:cs typeface="+mj-cs"/>
                <a:sym typeface="Helvetica Neue"/>
              </a:defRPr>
            </a:lvl2pPr>
            <a:lvl3pPr marL="1195293" indent="-382493" algn="ctr">
              <a:lnSpc>
                <a:spcPct val="110000"/>
              </a:lnSpc>
              <a:spcBef>
                <a:spcPts val="0"/>
              </a:spcBef>
              <a:defRPr sz="3200" b="1" i="1">
                <a:solidFill>
                  <a:srgbClr val="FFFFFF"/>
                </a:solidFill>
                <a:latin typeface="+mj-lt"/>
                <a:ea typeface="+mj-ea"/>
                <a:cs typeface="+mj-cs"/>
                <a:sym typeface="Helvetica Neue"/>
              </a:defRPr>
            </a:lvl3pPr>
            <a:lvl4pPr marL="1601693" indent="-382493" algn="ctr">
              <a:lnSpc>
                <a:spcPct val="110000"/>
              </a:lnSpc>
              <a:spcBef>
                <a:spcPts val="0"/>
              </a:spcBef>
              <a:defRPr sz="3200" b="1" i="1">
                <a:solidFill>
                  <a:srgbClr val="FFFFFF"/>
                </a:solidFill>
                <a:latin typeface="+mj-lt"/>
                <a:ea typeface="+mj-ea"/>
                <a:cs typeface="+mj-cs"/>
                <a:sym typeface="Helvetica Neue"/>
              </a:defRPr>
            </a:lvl4pPr>
            <a:lvl5pPr marL="2008093" indent="-382493" algn="ctr">
              <a:lnSpc>
                <a:spcPct val="110000"/>
              </a:lnSpc>
              <a:spcBef>
                <a:spcPts val="0"/>
              </a:spcBef>
              <a:defRPr sz="3200" b="1" i="1">
                <a:solidFill>
                  <a:srgbClr val="FFFFFF"/>
                </a:solidFill>
                <a:latin typeface="+mj-lt"/>
                <a:ea typeface="+mj-ea"/>
                <a:cs typeface="+mj-cs"/>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93" name="“Type a quote here.”"/>
          <p:cNvSpPr txBox="1">
            <a:spLocks noGrp="1"/>
          </p:cNvSpPr>
          <p:nvPr>
            <p:ph type="body" sz="quarter" idx="21"/>
          </p:nvPr>
        </p:nvSpPr>
        <p:spPr>
          <a:xfrm>
            <a:off x="4833937" y="6052542"/>
            <a:ext cx="14716128" cy="914402"/>
          </a:xfrm>
          <a:prstGeom prst="rect">
            <a:avLst/>
          </a:prstGeom>
        </p:spPr>
        <p:txBody>
          <a:bodyPr/>
          <a:lstStyle/>
          <a:p>
            <a:pPr marL="0" indent="0" algn="ctr">
              <a:lnSpc>
                <a:spcPct val="110000"/>
              </a:lnSpc>
              <a:spcBef>
                <a:spcPts val="0"/>
              </a:spcBef>
              <a:buSzTx/>
              <a:buNone/>
              <a:defRPr sz="5000" b="1">
                <a:solidFill>
                  <a:srgbClr val="FFFFFF"/>
                </a:solidFill>
                <a:effectLst>
                  <a:outerShdw blurRad="50800" dist="25400" dir="5400000" rotWithShape="0">
                    <a:srgbClr val="020202"/>
                  </a:outerShdw>
                </a:effectLst>
                <a:latin typeface="+mj-lt"/>
                <a:ea typeface="+mj-ea"/>
                <a:cs typeface="+mj-cs"/>
                <a:sym typeface="Helvetica Neue"/>
              </a:defRPr>
            </a:pPr>
            <a:endParaRPr/>
          </a:p>
        </p:txBody>
      </p:sp>
      <p:sp>
        <p:nvSpPr>
          <p:cNvPr id="94"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1" name="141703583_2880x1921.jpeg"/>
          <p:cNvSpPr>
            <a:spLocks noGrp="1"/>
          </p:cNvSpPr>
          <p:nvPr>
            <p:ph type="pic" idx="21"/>
          </p:nvPr>
        </p:nvSpPr>
        <p:spPr>
          <a:xfrm>
            <a:off x="1905000" y="0"/>
            <a:ext cx="20563291" cy="13716000"/>
          </a:xfrm>
          <a:prstGeom prst="rect">
            <a:avLst/>
          </a:prstGeom>
        </p:spPr>
        <p:txBody>
          <a:bodyPr lIns="91439" tIns="45719" rIns="91439" bIns="45719" anchor="t">
            <a:noAutofit/>
          </a:bodyPr>
          <a:lstStyle/>
          <a:p>
            <a:endParaRPr/>
          </a:p>
        </p:txBody>
      </p:sp>
      <p:sp>
        <p:nvSpPr>
          <p:cNvPr id="102"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9"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119562" y="285750"/>
            <a:ext cx="16144877" cy="30182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Title Text</a:t>
            </a:r>
          </a:p>
        </p:txBody>
      </p:sp>
      <p:sp>
        <p:nvSpPr>
          <p:cNvPr id="3" name="Body Level One…"/>
          <p:cNvSpPr txBox="1">
            <a:spLocks noGrp="1"/>
          </p:cNvSpPr>
          <p:nvPr>
            <p:ph type="body" idx="1"/>
          </p:nvPr>
        </p:nvSpPr>
        <p:spPr>
          <a:xfrm>
            <a:off x="13610166" y="3962400"/>
            <a:ext cx="9550401" cy="975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35814" y="13027125"/>
            <a:ext cx="494513" cy="502641"/>
          </a:xfrm>
          <a:prstGeom prst="rect">
            <a:avLst/>
          </a:prstGeom>
          <a:ln w="12700">
            <a:miter lim="400000"/>
          </a:ln>
        </p:spPr>
        <p:txBody>
          <a:bodyPr wrap="none" lIns="71436" tIns="71436" rIns="71436" bIns="71436" anchor="ctr">
            <a:spAutoFit/>
          </a:bodyPr>
          <a:lstStyle>
            <a:lvl1pPr>
              <a:defRPr sz="2400">
                <a:solidFill>
                  <a:srgbClr val="EBEBEB"/>
                </a:solidFill>
              </a:defRPr>
            </a:lvl1pPr>
          </a:lstStyle>
          <a:p>
            <a:pPr>
              <a:defRPr>
                <a:effectLst/>
              </a:defRPr>
            </a:pPr>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1pPr>
      <a:lvl2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2pPr>
      <a:lvl3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3pPr>
      <a:lvl4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4pPr>
      <a:lvl5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5pPr>
      <a:lvl6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6pPr>
      <a:lvl7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7pPr>
      <a:lvl8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8pPr>
      <a:lvl9pPr marL="0" marR="0" indent="0" algn="ctr" defTabSz="821530" rtl="0" latinLnBrk="0">
        <a:lnSpc>
          <a:spcPct val="100000"/>
        </a:lnSpc>
        <a:spcBef>
          <a:spcPts val="0"/>
        </a:spcBef>
        <a:spcAft>
          <a:spcPts val="0"/>
        </a:spcAft>
        <a:buClrTx/>
        <a:buSzTx/>
        <a:buFontTx/>
        <a:buNone/>
        <a:tabLst/>
        <a:defRPr sz="9000" b="1" i="0" u="none" strike="noStrike" cap="none" spc="0" baseline="0">
          <a:solidFill>
            <a:srgbClr val="FFFFFF"/>
          </a:solidFill>
          <a:effectLst>
            <a:outerShdw blurRad="50800" dist="25400" dir="5400000" rotWithShape="0">
              <a:srgbClr val="000000"/>
            </a:outerShdw>
          </a:effectLst>
          <a:uFillTx/>
          <a:latin typeface="+mj-lt"/>
          <a:ea typeface="+mj-ea"/>
          <a:cs typeface="+mj-cs"/>
          <a:sym typeface="Helvetica Neue"/>
        </a:defRPr>
      </a:lvl9pPr>
    </p:titleStyle>
    <p:bodyStyle>
      <a:lvl1pPr marL="549834"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1pPr>
      <a:lvl2pPr marL="956235"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2pPr>
      <a:lvl3pPr marL="1362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3pPr>
      <a:lvl4pPr marL="1769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4pPr>
      <a:lvl5pPr marL="21754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5pPr>
      <a:lvl6pPr marL="25818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6pPr>
      <a:lvl7pPr marL="29882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7pPr>
      <a:lvl8pPr marL="3394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8pPr>
      <a:lvl9pPr marL="3801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9pPr>
    </p:bodyStyle>
    <p:otherStyle>
      <a:lvl1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1pPr>
      <a:lvl2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2pPr>
      <a:lvl3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3pPr>
      <a:lvl4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4pPr>
      <a:lvl5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5pPr>
      <a:lvl6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6pPr>
      <a:lvl7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7pPr>
      <a:lvl8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8pPr>
      <a:lvl9pPr marL="0" marR="0" indent="0" algn="ctr" defTabSz="82153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tif"/></Relationships>
</file>

<file path=ppt/slides/_rels/slide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4.tif"/></Relationships>
</file>

<file path=ppt/slides/_rels/slide1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1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tif"/></Relationships>
</file>

<file path=ppt/slides/_rels/slide1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4.tif"/></Relationships>
</file>

<file path=ppt/slides/_rels/slide2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4.tif"/></Relationships>
</file>

<file path=ppt/slides/_rels/slide2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4.tif"/></Relationships>
</file>

<file path=ppt/slides/_rels/slide2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4.tif"/></Relationships>
</file>

<file path=ppt/slides/_rels/slide2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2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3.jpg"/><Relationship Id="rId4" Type="http://schemas.openxmlformats.org/officeDocument/2006/relationships/image" Target="../media/image4.tif"/></Relationships>
</file>

<file path=ppt/slides/_rels/slide3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tif"/></Relationships>
</file>

<file path=ppt/slides/_rels/slide3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3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4.tif"/></Relationships>
</file>

<file path=ppt/slides/_rels/slide4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4.tif"/></Relationships>
</file>

<file path=ppt/slides/_rels/slide4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4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4.tif"/></Relationships>
</file>

<file path=ppt/slides/_rels/slide5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5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4.tif"/></Relationships>
</file>

<file path=ppt/slides/_rels/slide6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tif"/></Relationships>
</file>

<file path=ppt/slides/_rels/slide6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8" name="Building and Maintaining…"/>
          <p:cNvSpPr txBox="1">
            <a:spLocks noGrp="1"/>
          </p:cNvSpPr>
          <p:nvPr>
            <p:ph type="title"/>
          </p:nvPr>
        </p:nvSpPr>
        <p:spPr>
          <a:xfrm>
            <a:off x="2067373" y="8431709"/>
            <a:ext cx="20249254" cy="1202946"/>
          </a:xfrm>
          <a:prstGeom prst="rect">
            <a:avLst/>
          </a:prstGeom>
        </p:spPr>
        <p:txBody>
          <a:bodyPr>
            <a:normAutofit fontScale="90000"/>
          </a:bodyPr>
          <a:lstStyle>
            <a:lvl1pPr defTabSz="739377">
              <a:defRPr sz="8100">
                <a:effectLst>
                  <a:outerShdw blurRad="45720" dist="22860" dir="5400000" rotWithShape="0">
                    <a:srgbClr val="000000"/>
                  </a:outerShdw>
                </a:effectLst>
                <a:latin typeface="Proxima Nova"/>
                <a:ea typeface="Proxima Nova"/>
                <a:cs typeface="Proxima Nova"/>
                <a:sym typeface="Proxima Nova"/>
              </a:defRPr>
            </a:lvl1pPr>
          </a:lstStyle>
          <a:p>
            <a:r>
              <a:rPr lang="en-US" dirty="0"/>
              <a:t>Advances in Retinal Disease Therapy</a:t>
            </a:r>
            <a:br>
              <a:rPr lang="en-US" dirty="0"/>
            </a:br>
            <a:endParaRPr dirty="0"/>
          </a:p>
        </p:txBody>
      </p:sp>
      <p:sp>
        <p:nvSpPr>
          <p:cNvPr id="119" name="Dottie Davidson, Florida Retina Institute™"/>
          <p:cNvSpPr txBox="1"/>
          <p:nvPr/>
        </p:nvSpPr>
        <p:spPr>
          <a:xfrm>
            <a:off x="8169491" y="10363664"/>
            <a:ext cx="8045018" cy="879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nchor="ctr">
            <a:spAutoFit/>
          </a:bodyPr>
          <a:lstStyle>
            <a:lvl1pPr algn="l" defTabSz="642937">
              <a:defRPr sz="4800">
                <a:solidFill>
                  <a:srgbClr val="FFFFFF"/>
                </a:solidFill>
                <a:latin typeface="Proxima Nova"/>
                <a:ea typeface="Proxima Nova"/>
                <a:cs typeface="Proxima Nova"/>
                <a:sym typeface="Proxima Nova"/>
              </a:defRPr>
            </a:lvl1pPr>
          </a:lstStyle>
          <a:p>
            <a:pPr>
              <a:defRPr>
                <a:effectLst/>
              </a:defRPr>
            </a:pPr>
            <a:r>
              <a:t>By Luis G. León-Alvarado, MD</a:t>
            </a:r>
          </a:p>
        </p:txBody>
      </p:sp>
      <p:pic>
        <p:nvPicPr>
          <p:cNvPr id="120" name="Image" descr="Image"/>
          <p:cNvPicPr>
            <a:picLocks noChangeAspect="1"/>
          </p:cNvPicPr>
          <p:nvPr/>
        </p:nvPicPr>
        <p:blipFill>
          <a:blip r:embed="rId3"/>
          <a:stretch>
            <a:fillRect/>
          </a:stretch>
        </p:blipFill>
        <p:spPr>
          <a:xfrm>
            <a:off x="3098461" y="1715754"/>
            <a:ext cx="18439964" cy="5448712"/>
          </a:xfrm>
          <a:prstGeom prst="rect">
            <a:avLst/>
          </a:prstGeom>
          <a:ln w="12700">
            <a:miter lim="400000"/>
          </a:ln>
        </p:spPr>
      </p:pic>
      <p:sp>
        <p:nvSpPr>
          <p:cNvPr id="121" name="Director of Practice Relations/Marketing and Administrative Director"/>
          <p:cNvSpPr txBox="1"/>
          <p:nvPr/>
        </p:nvSpPr>
        <p:spPr>
          <a:xfrm>
            <a:off x="3556542" y="12442161"/>
            <a:ext cx="16734951" cy="523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642937">
              <a:defRPr sz="2500">
                <a:solidFill>
                  <a:srgbClr val="FFFFFF"/>
                </a:solidFill>
                <a:latin typeface="Proxima Nova"/>
                <a:ea typeface="Proxima Nova"/>
                <a:cs typeface="Proxima Nova"/>
                <a:sym typeface="Proxima Nova"/>
              </a:defRPr>
            </a:lvl1pPr>
          </a:lstStyle>
          <a:p>
            <a:pPr>
              <a:defRPr>
                <a:effectLst/>
              </a:defRPr>
            </a:pPr>
            <a:endParaRPr dirty="0"/>
          </a:p>
        </p:txBody>
      </p:sp>
      <p:pic>
        <p:nvPicPr>
          <p:cNvPr id="122" name="Image" descr="Image"/>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E9939BE9-9572-05E8-0A4A-7154007BF4D8}"/>
              </a:ext>
            </a:extLst>
          </p:cNvPr>
          <p:cNvSpPr txBox="1"/>
          <p:nvPr/>
        </p:nvSpPr>
        <p:spPr>
          <a:xfrm>
            <a:off x="3812303" y="8541561"/>
            <a:ext cx="16759393" cy="18678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r>
              <a:rPr lang="en-US" sz="6000" dirty="0">
                <a:solidFill>
                  <a:schemeClr val="bg1"/>
                </a:solidFill>
              </a:rPr>
              <a:t>Where we are at, what’s new and what’s coming</a:t>
            </a:r>
          </a:p>
          <a:p>
            <a:pPr marL="0" marR="0" indent="0" algn="ctr"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18"/>
                                        </p:tgtEl>
                                        <p:attrNameLst>
                                          <p:attrName>style.visibility</p:attrName>
                                        </p:attrNameLst>
                                      </p:cBhvr>
                                      <p:to>
                                        <p:strVal val="visible"/>
                                      </p:to>
                                    </p:set>
                                    <p:animEffect transition="in" filter="fade">
                                      <p:cBhvr>
                                        <p:cTn id="7" dur="100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iterate>
                                    <p:tmAbs val="0"/>
                                  </p:iterate>
                                  <p:childTnLst>
                                    <p:set>
                                      <p:cBhvr>
                                        <p:cTn id="11" fill="hold"/>
                                        <p:tgtEl>
                                          <p:spTgt spid="119">
                                            <p:bg/>
                                          </p:spTgt>
                                        </p:tgtEl>
                                        <p:attrNameLst>
                                          <p:attrName>style.visibility</p:attrName>
                                        </p:attrNameLst>
                                      </p:cBhvr>
                                      <p:to>
                                        <p:strVal val="visible"/>
                                      </p:to>
                                    </p:set>
                                    <p:anim calcmode="lin" valueType="num">
                                      <p:cBhvr>
                                        <p:cTn id="12" dur="1000" fill="hold"/>
                                        <p:tgtEl>
                                          <p:spTgt spid="119">
                                            <p:bg/>
                                          </p:spTgt>
                                        </p:tgtEl>
                                        <p:attrNameLst>
                                          <p:attrName>ppt_x</p:attrName>
                                        </p:attrNameLst>
                                      </p:cBhvr>
                                      <p:tavLst>
                                        <p:tav tm="0">
                                          <p:val>
                                            <p:strVal val="0-#ppt_w/2"/>
                                          </p:val>
                                        </p:tav>
                                        <p:tav tm="100000">
                                          <p:val>
                                            <p:strVal val="#ppt_x"/>
                                          </p:val>
                                        </p:tav>
                                      </p:tavLst>
                                    </p:anim>
                                    <p:anim calcmode="lin" valueType="num">
                                      <p:cBhvr>
                                        <p:cTn id="13" dur="1000" fill="hold"/>
                                        <p:tgtEl>
                                          <p:spTgt spid="119">
                                            <p:bg/>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iterate>
                                    <p:tmAbs val="0"/>
                                  </p:iterate>
                                  <p:childTnLst>
                                    <p:set>
                                      <p:cBhvr>
                                        <p:cTn id="15" fill="hold"/>
                                        <p:tgtEl>
                                          <p:spTgt spid="119">
                                            <p:txEl>
                                              <p:pRg st="0" end="0"/>
                                            </p:txEl>
                                          </p:spTgt>
                                        </p:tgtEl>
                                        <p:attrNameLst>
                                          <p:attrName>style.visibility</p:attrName>
                                        </p:attrNameLst>
                                      </p:cBhvr>
                                      <p:to>
                                        <p:strVal val="visible"/>
                                      </p:to>
                                    </p:set>
                                    <p:anim calcmode="lin" valueType="num">
                                      <p:cBhvr>
                                        <p:cTn id="16" dur="1000" fill="hold"/>
                                        <p:tgtEl>
                                          <p:spTgt spid="119">
                                            <p:txEl>
                                              <p:pRg st="0" end="0"/>
                                            </p:txEl>
                                          </p:spTgt>
                                        </p:tgtEl>
                                        <p:attrNameLst>
                                          <p:attrName>ppt_x</p:attrName>
                                        </p:attrNameLst>
                                      </p:cBhvr>
                                      <p:tavLst>
                                        <p:tav tm="0">
                                          <p:val>
                                            <p:strVal val="0-#ppt_w/2"/>
                                          </p:val>
                                        </p:tav>
                                        <p:tav tm="100000">
                                          <p:val>
                                            <p:strVal val="#ppt_x"/>
                                          </p:val>
                                        </p:tav>
                                      </p:tavLst>
                                    </p:anim>
                                    <p:anim calcmode="lin" valueType="num">
                                      <p:cBhvr>
                                        <p:cTn id="17" dur="1000" fill="hold"/>
                                        <p:tgtEl>
                                          <p:spTgt spid="1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fill="hold" grpId="0" nodeType="clickEffect">
                                  <p:stCondLst>
                                    <p:cond delay="0"/>
                                  </p:stCondLst>
                                  <p:iterate>
                                    <p:tmAbs val="0"/>
                                  </p:iterate>
                                  <p:childTnLst>
                                    <p:set>
                                      <p:cBhvr>
                                        <p:cTn id="21" fill="hold"/>
                                        <p:tgtEl>
                                          <p:spTgt spid="121"/>
                                        </p:tgtEl>
                                        <p:attrNameLst>
                                          <p:attrName>style.visibility</p:attrName>
                                        </p:attrNameLst>
                                      </p:cBhvr>
                                      <p:to>
                                        <p:strVal val="visible"/>
                                      </p:to>
                                    </p:set>
                                    <p:animEffect transition="in" filter="fade">
                                      <p:cBhvr>
                                        <p:cTn id="22" dur="1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advAuto="0"/>
      <p:bldP spid="119" grpId="0" build="p" bldLvl="5" animBg="1" advAuto="0"/>
      <p:bldP spid="121"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5" name="Building and Maintaining…"/>
          <p:cNvSpPr txBox="1">
            <a:spLocks noGrp="1"/>
          </p:cNvSpPr>
          <p:nvPr>
            <p:ph type="title"/>
          </p:nvPr>
        </p:nvSpPr>
        <p:spPr>
          <a:xfrm>
            <a:off x="2193816" y="5519427"/>
            <a:ext cx="20249254" cy="3571877"/>
          </a:xfrm>
          <a:prstGeom prst="rect">
            <a:avLst/>
          </a:prstGeom>
        </p:spPr>
        <p:txBody>
          <a:bodyPr/>
          <a:lstStyle>
            <a:lvl1pPr>
              <a:defRPr>
                <a:latin typeface="Proxima Nova"/>
                <a:ea typeface="Proxima Nova"/>
                <a:cs typeface="Proxima Nova"/>
                <a:sym typeface="Proxima Nova"/>
              </a:defRPr>
            </a:lvl1pPr>
          </a:lstStyle>
          <a:p>
            <a:r>
              <a:t>About #FRI</a:t>
            </a:r>
          </a:p>
        </p:txBody>
      </p:sp>
      <p:pic>
        <p:nvPicPr>
          <p:cNvPr id="126" name="Image" descr="Image"/>
          <p:cNvPicPr>
            <a:picLocks noChangeAspect="1"/>
          </p:cNvPicPr>
          <p:nvPr/>
        </p:nvPicPr>
        <p:blipFill>
          <a:blip r:embed="rId3"/>
          <a:stretch>
            <a:fillRect/>
          </a:stretch>
        </p:blipFill>
        <p:spPr>
          <a:xfrm>
            <a:off x="3098461" y="1715754"/>
            <a:ext cx="18439964" cy="5448712"/>
          </a:xfrm>
          <a:prstGeom prst="rect">
            <a:avLst/>
          </a:prstGeom>
          <a:ln w="12700">
            <a:miter lim="400000"/>
          </a:ln>
        </p:spPr>
      </p:pic>
      <p:sp>
        <p:nvSpPr>
          <p:cNvPr id="127" name="Florida Retina Institute, a beacon of trust and innovation in vitreous and retinal ophthalmology for over 45 years, stands as the premier provider known for its compassionate care and cutting-edge expertise.…"/>
          <p:cNvSpPr txBox="1"/>
          <p:nvPr/>
        </p:nvSpPr>
        <p:spPr>
          <a:xfrm>
            <a:off x="528672" y="9091304"/>
            <a:ext cx="23326655" cy="5268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p>
            <a:pPr>
              <a:defRPr sz="3700">
                <a:solidFill>
                  <a:srgbClr val="FFFFFF"/>
                </a:solidFill>
                <a:latin typeface="Proxima Nova"/>
                <a:ea typeface="Proxima Nova"/>
                <a:cs typeface="Proxima Nova"/>
                <a:sym typeface="Proxima Nova"/>
              </a:defRPr>
            </a:pPr>
            <a:r>
              <a:rPr dirty="0"/>
              <a:t>Florida Retina Institute, a beacon of trust and innovation in vitreous and retinal ophthalmology for over 45 years, stands as the premier provider known for its compassionate care and cutting-edge expertise. </a:t>
            </a:r>
          </a:p>
          <a:p>
            <a:pPr>
              <a:defRPr sz="3700">
                <a:solidFill>
                  <a:srgbClr val="FFFFFF"/>
                </a:solidFill>
                <a:latin typeface="Proxima Nova"/>
                <a:ea typeface="Proxima Nova"/>
                <a:cs typeface="Proxima Nova"/>
                <a:sym typeface="Proxima Nova"/>
              </a:defRPr>
            </a:pPr>
            <a:r>
              <a:rPr dirty="0"/>
              <a:t>With a distinguished team of 15 board-certified doctors and surgeons, state-of-the-art technology, </a:t>
            </a:r>
          </a:p>
          <a:p>
            <a:pPr>
              <a:defRPr sz="3700">
                <a:solidFill>
                  <a:srgbClr val="FFFFFF"/>
                </a:solidFill>
                <a:latin typeface="Proxima Nova"/>
                <a:ea typeface="Proxima Nova"/>
                <a:cs typeface="Proxima Nova"/>
                <a:sym typeface="Proxima Nova"/>
              </a:defRPr>
            </a:pPr>
            <a:r>
              <a:rPr dirty="0"/>
              <a:t>and a commitment to clinical trials and research, patients trust Florida Retina Institute to continuously </a:t>
            </a:r>
          </a:p>
          <a:p>
            <a:pPr>
              <a:defRPr sz="3700">
                <a:solidFill>
                  <a:srgbClr val="FFFFFF"/>
                </a:solidFill>
                <a:latin typeface="Proxima Nova"/>
                <a:ea typeface="Proxima Nova"/>
                <a:cs typeface="Proxima Nova"/>
                <a:sym typeface="Proxima Nova"/>
              </a:defRPr>
            </a:pPr>
            <a:r>
              <a:rPr dirty="0"/>
              <a:t>deliver the highest standard of treatment and preserve their vision.</a:t>
            </a:r>
          </a:p>
          <a:p>
            <a:pPr defTabSz="457200">
              <a:defRPr sz="3700">
                <a:solidFill>
                  <a:srgbClr val="B4B4B4"/>
                </a:solidFill>
                <a:effectLst/>
                <a:latin typeface="+mn-lt"/>
                <a:ea typeface="+mn-ea"/>
                <a:cs typeface="+mn-cs"/>
                <a:sym typeface="Helvetica"/>
              </a:defRPr>
            </a:pPr>
            <a:endParaRPr dirty="0"/>
          </a:p>
          <a:p>
            <a:pPr defTabSz="457200">
              <a:defRPr sz="3700">
                <a:solidFill>
                  <a:srgbClr val="B4B4B4"/>
                </a:solidFill>
                <a:effectLst/>
                <a:latin typeface="+mn-lt"/>
                <a:ea typeface="+mn-ea"/>
                <a:cs typeface="+mn-cs"/>
                <a:sym typeface="Helvetica"/>
              </a:defRPr>
            </a:pPr>
            <a:endParaRPr dirty="0"/>
          </a:p>
          <a:p>
            <a:pPr defTabSz="457200">
              <a:defRPr sz="3700">
                <a:solidFill>
                  <a:srgbClr val="B4B4B4"/>
                </a:solidFill>
                <a:effectLst/>
                <a:latin typeface="+mn-lt"/>
                <a:ea typeface="+mn-ea"/>
                <a:cs typeface="+mn-cs"/>
                <a:sym typeface="Helvetica"/>
              </a:defRPr>
            </a:pPr>
            <a:endParaRPr dirty="0"/>
          </a:p>
          <a:p>
            <a:pPr defTabSz="457200">
              <a:defRPr sz="3700">
                <a:solidFill>
                  <a:srgbClr val="000000"/>
                </a:solidFill>
                <a:effectLst/>
                <a:latin typeface="+mn-lt"/>
                <a:ea typeface="+mn-ea"/>
                <a:cs typeface="+mn-cs"/>
                <a:sym typeface="Helvetica"/>
              </a:defRPr>
            </a:pP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25"/>
                                        </p:tgtEl>
                                        <p:attrNameLst>
                                          <p:attrName>style.visibility</p:attrName>
                                        </p:attrNameLst>
                                      </p:cBhvr>
                                      <p:to>
                                        <p:strVal val="visible"/>
                                      </p:to>
                                    </p:set>
                                    <p:animEffect transition="in" filter="fade">
                                      <p:cBhvr>
                                        <p:cTn id="7" dur="10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0" name="Florida Retina Institute"/>
          <p:cNvSpPr txBox="1">
            <a:spLocks noGrp="1"/>
          </p:cNvSpPr>
          <p:nvPr>
            <p:ph type="title" idx="4294967295"/>
          </p:nvPr>
        </p:nvSpPr>
        <p:spPr>
          <a:xfrm>
            <a:off x="1179894" y="-1166092"/>
            <a:ext cx="16144877" cy="3571878"/>
          </a:xfrm>
          <a:prstGeom prst="rect">
            <a:avLst/>
          </a:prstGeom>
        </p:spPr>
        <p:txBody>
          <a:bodyPr anchor="b"/>
          <a:lstStyle>
            <a:lvl1pPr>
              <a:defRPr sz="7500"/>
            </a:lvl1pPr>
          </a:lstStyle>
          <a:p>
            <a:r>
              <a:t>Positively Vision Focused®</a:t>
            </a:r>
          </a:p>
        </p:txBody>
      </p:sp>
      <p:sp>
        <p:nvSpPr>
          <p:cNvPr id="131" name="19 Locations…"/>
          <p:cNvSpPr txBox="1"/>
          <p:nvPr/>
        </p:nvSpPr>
        <p:spPr>
          <a:xfrm>
            <a:off x="16351557" y="3501519"/>
            <a:ext cx="7034644" cy="5972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nchor="ctr">
            <a:spAutoFit/>
          </a:bodyPr>
          <a:lstStyle/>
          <a:p>
            <a:pPr algn="r">
              <a:lnSpc>
                <a:spcPct val="110000"/>
              </a:lnSpc>
              <a:defRPr sz="7100">
                <a:solidFill>
                  <a:srgbClr val="FFFFFF"/>
                </a:solidFill>
                <a:latin typeface="Proxima Nova"/>
                <a:ea typeface="Proxima Nova"/>
                <a:cs typeface="Proxima Nova"/>
                <a:sym typeface="Proxima Nova"/>
              </a:defRPr>
            </a:pPr>
            <a:r>
              <a:t>20 Locations </a:t>
            </a:r>
          </a:p>
          <a:p>
            <a:pPr algn="r">
              <a:lnSpc>
                <a:spcPct val="110000"/>
              </a:lnSpc>
              <a:defRPr sz="7100">
                <a:solidFill>
                  <a:srgbClr val="FFFFFF"/>
                </a:solidFill>
                <a:latin typeface="Proxima Nova"/>
                <a:ea typeface="Proxima Nova"/>
                <a:cs typeface="Proxima Nova"/>
                <a:sym typeface="Proxima Nova"/>
              </a:defRPr>
            </a:pPr>
            <a:r>
              <a:t>throughout </a:t>
            </a:r>
          </a:p>
          <a:p>
            <a:pPr algn="r">
              <a:lnSpc>
                <a:spcPct val="110000"/>
              </a:lnSpc>
              <a:defRPr sz="7100">
                <a:solidFill>
                  <a:srgbClr val="FFFFFF"/>
                </a:solidFill>
                <a:latin typeface="Proxima Nova"/>
                <a:ea typeface="Proxima Nova"/>
                <a:cs typeface="Proxima Nova"/>
                <a:sym typeface="Proxima Nova"/>
              </a:defRPr>
            </a:pPr>
            <a:r>
              <a:t>Central Florida, </a:t>
            </a:r>
          </a:p>
          <a:p>
            <a:pPr algn="r">
              <a:lnSpc>
                <a:spcPct val="110000"/>
              </a:lnSpc>
              <a:defRPr sz="7100">
                <a:solidFill>
                  <a:srgbClr val="FFFFFF"/>
                </a:solidFill>
                <a:latin typeface="Proxima Nova"/>
                <a:ea typeface="Proxima Nova"/>
                <a:cs typeface="Proxima Nova"/>
                <a:sym typeface="Proxima Nova"/>
              </a:defRPr>
            </a:pPr>
            <a:r>
              <a:t>North Florida and</a:t>
            </a:r>
          </a:p>
          <a:p>
            <a:pPr algn="r">
              <a:lnSpc>
                <a:spcPct val="110000"/>
              </a:lnSpc>
              <a:defRPr sz="7100">
                <a:solidFill>
                  <a:srgbClr val="FFFFFF"/>
                </a:solidFill>
                <a:latin typeface="Proxima Nova"/>
                <a:ea typeface="Proxima Nova"/>
                <a:cs typeface="Proxima Nova"/>
                <a:sym typeface="Proxima Nova"/>
              </a:defRPr>
            </a:pPr>
            <a:r>
              <a:t>South Georgia</a:t>
            </a:r>
          </a:p>
        </p:txBody>
      </p:sp>
      <p:pic>
        <p:nvPicPr>
          <p:cNvPr id="132" name="Image" descr="Image"/>
          <p:cNvPicPr>
            <a:picLocks noChangeAspect="1"/>
          </p:cNvPicPr>
          <p:nvPr/>
        </p:nvPicPr>
        <p:blipFill>
          <a:blip r:embed="rId3"/>
          <a:stretch>
            <a:fillRect/>
          </a:stretch>
        </p:blipFill>
        <p:spPr>
          <a:xfrm>
            <a:off x="22431368" y="12398581"/>
            <a:ext cx="1167949" cy="1114285"/>
          </a:xfrm>
          <a:prstGeom prst="rect">
            <a:avLst/>
          </a:prstGeom>
          <a:ln w="12700">
            <a:miter lim="400000"/>
          </a:ln>
        </p:spPr>
      </p:pic>
      <p:pic>
        <p:nvPicPr>
          <p:cNvPr id="133" name="Screenshot 2024-02-12 at 10.23.26 AM.png" descr="Screenshot 2024-02-12 at 10.23.26 AM.png"/>
          <p:cNvPicPr>
            <a:picLocks noChangeAspect="1"/>
          </p:cNvPicPr>
          <p:nvPr/>
        </p:nvPicPr>
        <p:blipFill>
          <a:blip r:embed="rId4"/>
          <a:stretch>
            <a:fillRect/>
          </a:stretch>
        </p:blipFill>
        <p:spPr>
          <a:xfrm>
            <a:off x="3138679" y="2555773"/>
            <a:ext cx="12825602" cy="9614245"/>
          </a:xfrm>
          <a:prstGeom prst="rect">
            <a:avLst/>
          </a:prstGeom>
          <a:ln w="12700">
            <a:miter lim="400000"/>
          </a:ln>
        </p:spPr>
      </p:pic>
      <p:sp>
        <p:nvSpPr>
          <p:cNvPr id="134" name="Director of Practice Relations/Marketing and Administrative Director"/>
          <p:cNvSpPr txBox="1"/>
          <p:nvPr/>
        </p:nvSpPr>
        <p:spPr>
          <a:xfrm>
            <a:off x="3556542" y="12442161"/>
            <a:ext cx="16734951" cy="523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642937">
              <a:defRPr sz="2500">
                <a:solidFill>
                  <a:srgbClr val="FFFFFF"/>
                </a:solidFill>
                <a:latin typeface="Proxima Nova"/>
                <a:ea typeface="Proxima Nova"/>
                <a:cs typeface="Proxima Nova"/>
                <a:sym typeface="Proxima Nova"/>
              </a:defRPr>
            </a:lvl1pPr>
          </a:lstStyle>
          <a:p>
            <a:pPr>
              <a:defRPr>
                <a:effectLst/>
              </a:defRPr>
            </a:pP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34"/>
                                        </p:tgtEl>
                                        <p:attrNameLst>
                                          <p:attrName>style.visibility</p:attrName>
                                        </p:attrNameLst>
                                      </p:cBhvr>
                                      <p:to>
                                        <p:strVal val="visible"/>
                                      </p:to>
                                    </p:set>
                                    <p:animEffect transition="in" filter="fade">
                                      <p:cBhvr>
                                        <p:cTn id="7"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35FDBB1-EED8-F61F-1E92-A15EF974FC2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4402745-4BE6-82AC-569D-FB1AB486F3E5}"/>
              </a:ext>
            </a:extLst>
          </p:cNvPr>
          <p:cNvSpPr txBox="1">
            <a:spLocks noGrp="1"/>
          </p:cNvSpPr>
          <p:nvPr>
            <p:ph type="title" idx="4294967295"/>
          </p:nvPr>
        </p:nvSpPr>
        <p:spPr>
          <a:xfrm>
            <a:off x="2255470" y="4180356"/>
            <a:ext cx="19873060" cy="5287719"/>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dirty="0"/>
              <a:t>The most likely cause of visual loss </a:t>
            </a:r>
            <a:r>
              <a:rPr lang="en-US"/>
              <a:t>in the </a:t>
            </a:r>
            <a:r>
              <a:rPr lang="en-US" dirty="0"/>
              <a:t>aging population is </a:t>
            </a:r>
            <a:r>
              <a:rPr lang="en-US" dirty="0">
                <a:solidFill>
                  <a:schemeClr val="accent5"/>
                </a:solidFill>
              </a:rPr>
              <a:t>cataract </a:t>
            </a:r>
            <a:r>
              <a:rPr lang="en-US" dirty="0"/>
              <a:t>development.</a:t>
            </a:r>
            <a:endParaRPr dirty="0"/>
          </a:p>
        </p:txBody>
      </p:sp>
      <p:sp>
        <p:nvSpPr>
          <p:cNvPr id="137" name="Director of Practice Relations/Marketing and Administrative Director">
            <a:extLst>
              <a:ext uri="{FF2B5EF4-FFF2-40B4-BE49-F238E27FC236}">
                <a16:creationId xmlns:a16="http://schemas.microsoft.com/office/drawing/2014/main" id="{F4FBA4A9-167E-9090-1118-BB3019F67DC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C6BFF749-85AE-2C00-CD15-DDE7AF289339}"/>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A9DA9FC1-3161-60B5-3DF8-E5F2A4109B70}"/>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289289365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84BC57B-7434-4ECB-DB3F-702779574AEE}"/>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9F5FB0E8-49C4-4430-D920-AE7F23FFA3E0}"/>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Learning Objectives</a:t>
            </a:r>
            <a:endParaRPr dirty="0"/>
          </a:p>
        </p:txBody>
      </p:sp>
      <p:sp>
        <p:nvSpPr>
          <p:cNvPr id="137" name="Director of Practice Relations/Marketing and Administrative Director">
            <a:extLst>
              <a:ext uri="{FF2B5EF4-FFF2-40B4-BE49-F238E27FC236}">
                <a16:creationId xmlns:a16="http://schemas.microsoft.com/office/drawing/2014/main" id="{B927418D-BE1C-D8E0-5D37-598E4A9F9D96}"/>
              </a:ext>
            </a:extLst>
          </p:cNvPr>
          <p:cNvSpPr txBox="1"/>
          <p:nvPr/>
        </p:nvSpPr>
        <p:spPr>
          <a:xfrm>
            <a:off x="1013616" y="7850185"/>
            <a:ext cx="21155008" cy="3329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C962ED7F-97BC-6EA0-26F7-17C437A08320}"/>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0DEFD85F-B9AC-5F80-B11B-DA56863E9A90}"/>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2E357241-BB6F-93BD-57FC-6CE503FFAE30}"/>
              </a:ext>
            </a:extLst>
          </p:cNvPr>
          <p:cNvSpPr txBox="1"/>
          <p:nvPr/>
        </p:nvSpPr>
        <p:spPr>
          <a:xfrm>
            <a:off x="1013616" y="4065499"/>
            <a:ext cx="21155008" cy="8269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endParaRPr lang="en-US" sz="4400" b="1" dirty="0">
              <a:solidFill>
                <a:schemeClr val="bg1"/>
              </a:solidFill>
              <a:effectLst/>
            </a:endParaRPr>
          </a:p>
          <a:p>
            <a:pPr marL="571500" indent="-571500" algn="l">
              <a:buFont typeface="Arial" panose="020B0604020202020204" pitchFamily="34" charset="0"/>
              <a:buChar char="•"/>
            </a:pPr>
            <a:r>
              <a:rPr lang="en-US" sz="4400" b="1" i="0" u="none" strike="noStrike" dirty="0">
                <a:solidFill>
                  <a:schemeClr val="bg1"/>
                </a:solidFill>
                <a:effectLst/>
                <a:latin typeface="Helvetica" pitchFamily="2" charset="0"/>
              </a:rPr>
              <a:t>Understand Current Treatment Modalities</a:t>
            </a:r>
            <a:endParaRPr lang="en-US" sz="44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Identify key therapies available for retinal diseases.</a:t>
            </a: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Discuss mechanisms of action and clinical outcomes.</a:t>
            </a:r>
          </a:p>
          <a:p>
            <a:pPr marL="914400" lvl="1" indent="-457200" algn="l">
              <a:buFont typeface="Arial" panose="020B0604020202020204" pitchFamily="34" charset="0"/>
              <a:buChar char="•"/>
            </a:pPr>
            <a:endParaRPr lang="en-US" sz="2800" b="0" i="0" u="none" strike="noStrike" dirty="0">
              <a:solidFill>
                <a:schemeClr val="bg1"/>
              </a:solidFill>
              <a:effectLst/>
              <a:latin typeface="Helvetica" pitchFamily="2" charset="0"/>
            </a:endParaRPr>
          </a:p>
          <a:p>
            <a:pPr marL="571500" indent="-571500" algn="l">
              <a:buFont typeface="Arial" panose="020B0604020202020204" pitchFamily="34" charset="0"/>
              <a:buChar char="•"/>
            </a:pPr>
            <a:r>
              <a:rPr lang="en-US" sz="4400" b="1" i="0" u="none" strike="noStrike" dirty="0">
                <a:solidFill>
                  <a:schemeClr val="bg1"/>
                </a:solidFill>
                <a:effectLst/>
                <a:latin typeface="Helvetica" pitchFamily="2" charset="0"/>
              </a:rPr>
              <a:t>Anti-VEGF Therapies</a:t>
            </a:r>
            <a:endParaRPr lang="en-US" sz="44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Explain the role of VEGF in retinal diseases.</a:t>
            </a: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Review the function and differences among anti-VEGF agents, including Avastin(Bevacizumab), Lucentis(Ranibizumab, Eylea(Aflibercept 2mg), </a:t>
            </a:r>
            <a:r>
              <a:rPr lang="en-US" sz="4400" b="0" i="0" u="none" strike="noStrike" dirty="0" err="1">
                <a:solidFill>
                  <a:schemeClr val="bg1"/>
                </a:solidFill>
                <a:effectLst/>
                <a:latin typeface="Helvetica" pitchFamily="2" charset="0"/>
              </a:rPr>
              <a:t>Beovu</a:t>
            </a:r>
            <a:r>
              <a:rPr lang="en-US" sz="4400" b="0" i="0" u="none" strike="noStrike" dirty="0">
                <a:solidFill>
                  <a:schemeClr val="bg1"/>
                </a:solidFill>
                <a:effectLst/>
                <a:latin typeface="Helvetica" pitchFamily="2" charset="0"/>
              </a:rPr>
              <a:t>(Brolucizumab), </a:t>
            </a:r>
            <a:r>
              <a:rPr lang="en-US" sz="4400" b="0" i="0" u="none" strike="noStrike" dirty="0" err="1">
                <a:solidFill>
                  <a:schemeClr val="bg1"/>
                </a:solidFill>
                <a:effectLst/>
                <a:latin typeface="Helvetica" pitchFamily="2" charset="0"/>
              </a:rPr>
              <a:t>Vabysmo</a:t>
            </a:r>
            <a:r>
              <a:rPr lang="en-US" sz="4400" b="0" i="0" u="none" strike="noStrike" dirty="0">
                <a:solidFill>
                  <a:schemeClr val="bg1"/>
                </a:solidFill>
                <a:effectLst/>
                <a:latin typeface="Helvetica" pitchFamily="2" charset="0"/>
              </a:rPr>
              <a:t>(</a:t>
            </a:r>
            <a:r>
              <a:rPr lang="en-US" sz="4400" b="0" i="0" u="none" strike="noStrike" dirty="0" err="1">
                <a:solidFill>
                  <a:schemeClr val="bg1"/>
                </a:solidFill>
                <a:effectLst/>
                <a:latin typeface="Helvetica" pitchFamily="2" charset="0"/>
              </a:rPr>
              <a:t>Faricimab</a:t>
            </a:r>
            <a:r>
              <a:rPr lang="en-US" sz="4400" b="0" i="0" u="none" strike="noStrike" dirty="0">
                <a:solidFill>
                  <a:schemeClr val="bg1"/>
                </a:solidFill>
                <a:effectLst/>
                <a:latin typeface="Helvetica" pitchFamily="2" charset="0"/>
              </a:rPr>
              <a:t>), and Eylea HD(Aflibercept 8mg).</a:t>
            </a:r>
          </a:p>
          <a:p>
            <a:pPr algn="l"/>
            <a:br>
              <a:rPr lang="en-US" dirty="0">
                <a:solidFill>
                  <a:schemeClr val="bg1"/>
                </a:solidFill>
                <a:effectLst/>
              </a:rPr>
            </a:br>
            <a:endParaRPr lang="en-US" dirty="0">
              <a:solidFill>
                <a:schemeClr val="bg1"/>
              </a:solidFill>
              <a:effectLst/>
            </a:endParaRPr>
          </a:p>
        </p:txBody>
      </p:sp>
    </p:spTree>
    <p:extLst>
      <p:ext uri="{BB962C8B-B14F-4D97-AF65-F5344CB8AC3E}">
        <p14:creationId xmlns:p14="http://schemas.microsoft.com/office/powerpoint/2010/main" val="197247107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5894C240-462A-1447-4381-35C9D799B2F2}"/>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F1C8915-4794-8B34-84CE-9CCAD1856390}"/>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Learning Objectives</a:t>
            </a:r>
            <a:endParaRPr dirty="0"/>
          </a:p>
        </p:txBody>
      </p:sp>
      <p:sp>
        <p:nvSpPr>
          <p:cNvPr id="137" name="Director of Practice Relations/Marketing and Administrative Director">
            <a:extLst>
              <a:ext uri="{FF2B5EF4-FFF2-40B4-BE49-F238E27FC236}">
                <a16:creationId xmlns:a16="http://schemas.microsoft.com/office/drawing/2014/main" id="{215524F5-0CAA-3569-8BC0-E79432D297CD}"/>
              </a:ext>
            </a:extLst>
          </p:cNvPr>
          <p:cNvSpPr txBox="1"/>
          <p:nvPr/>
        </p:nvSpPr>
        <p:spPr>
          <a:xfrm>
            <a:off x="1013616" y="7850185"/>
            <a:ext cx="21155008" cy="3329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C5BFC07-D6D3-6AD6-9EDB-96B61C5B40FD}"/>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ADD06C47-7C94-220D-8D39-F50B32B02174}"/>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185CFF3C-4386-95B7-C361-67884A1C8CF8}"/>
              </a:ext>
            </a:extLst>
          </p:cNvPr>
          <p:cNvSpPr txBox="1"/>
          <p:nvPr/>
        </p:nvSpPr>
        <p:spPr>
          <a:xfrm>
            <a:off x="1013616" y="6989376"/>
            <a:ext cx="21155008" cy="24218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endParaRPr lang="en-US" sz="4400" b="1" dirty="0">
              <a:solidFill>
                <a:schemeClr val="bg1"/>
              </a:solidFill>
              <a:effectLst/>
            </a:endParaRPr>
          </a:p>
          <a:p>
            <a:pPr algn="l"/>
            <a:br>
              <a:rPr lang="en-US" dirty="0">
                <a:solidFill>
                  <a:schemeClr val="bg1"/>
                </a:solidFill>
                <a:effectLst/>
              </a:rPr>
            </a:br>
            <a:endParaRPr lang="en-US" dirty="0">
              <a:solidFill>
                <a:schemeClr val="bg1"/>
              </a:solidFill>
              <a:effectLst/>
            </a:endParaRPr>
          </a:p>
        </p:txBody>
      </p:sp>
      <p:sp>
        <p:nvSpPr>
          <p:cNvPr id="2" name="TextBox 1">
            <a:extLst>
              <a:ext uri="{FF2B5EF4-FFF2-40B4-BE49-F238E27FC236}">
                <a16:creationId xmlns:a16="http://schemas.microsoft.com/office/drawing/2014/main" id="{C97C63A4-7877-E059-2265-C6F2FEBAF16D}"/>
              </a:ext>
            </a:extLst>
          </p:cNvPr>
          <p:cNvSpPr txBox="1"/>
          <p:nvPr/>
        </p:nvSpPr>
        <p:spPr>
          <a:xfrm>
            <a:off x="1163495" y="4911718"/>
            <a:ext cx="22435822" cy="70384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sz="4400" b="1" i="0" u="none" strike="noStrike" dirty="0">
                <a:solidFill>
                  <a:schemeClr val="bg1"/>
                </a:solidFill>
                <a:effectLst/>
                <a:latin typeface="Helvetica" pitchFamily="2" charset="0"/>
              </a:rPr>
              <a:t>Dual-Targeting Therapies</a:t>
            </a:r>
            <a:endParaRPr lang="en-US" sz="44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Evaluate therapies that target multiple pathways, such as VEGF-A and Ang2, for enhanced efficacy.</a:t>
            </a:r>
          </a:p>
          <a:p>
            <a:pPr marL="1143000" lvl="1" indent="-685800" algn="l">
              <a:buFont typeface="Arial" panose="020B0604020202020204" pitchFamily="34" charset="0"/>
              <a:buChar char="•"/>
            </a:pPr>
            <a:endParaRPr lang="en-US" sz="4400" b="0" i="0" u="none" strike="noStrike" dirty="0">
              <a:solidFill>
                <a:schemeClr val="bg1"/>
              </a:solidFill>
              <a:effectLst/>
              <a:latin typeface="Helvetica" pitchFamily="2" charset="0"/>
            </a:endParaRPr>
          </a:p>
          <a:p>
            <a:pPr marL="685800" indent="-685800" algn="l">
              <a:buFont typeface="Arial" panose="020B0604020202020204" pitchFamily="34" charset="0"/>
              <a:buChar char="•"/>
            </a:pPr>
            <a:r>
              <a:rPr lang="en-US" sz="4400" b="1" i="0" u="none" strike="noStrike" dirty="0">
                <a:solidFill>
                  <a:schemeClr val="bg1"/>
                </a:solidFill>
                <a:effectLst/>
                <a:latin typeface="Helvetica" pitchFamily="2" charset="0"/>
              </a:rPr>
              <a:t>Emerging Drug Delivery Systems</a:t>
            </a:r>
            <a:endParaRPr lang="en-US" sz="44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Discuss advances in sustained drug delivery systems like PDS-</a:t>
            </a:r>
            <a:r>
              <a:rPr lang="en-US" sz="4400" b="0" i="0" u="none" strike="noStrike" dirty="0" err="1">
                <a:solidFill>
                  <a:schemeClr val="bg1"/>
                </a:solidFill>
                <a:effectLst/>
                <a:latin typeface="Helvetica" pitchFamily="2" charset="0"/>
              </a:rPr>
              <a:t>Susvimo</a:t>
            </a:r>
            <a:r>
              <a:rPr lang="en-US" sz="4400" b="0" i="0" u="none" strike="noStrike" dirty="0">
                <a:solidFill>
                  <a:schemeClr val="bg1"/>
                </a:solidFill>
                <a:effectLst/>
                <a:latin typeface="Helvetica" pitchFamily="2" charset="0"/>
              </a:rPr>
              <a:t>, </a:t>
            </a:r>
            <a:r>
              <a:rPr lang="en-US" sz="4400" b="0" i="0" u="none" strike="noStrike" dirty="0" err="1">
                <a:solidFill>
                  <a:schemeClr val="bg1"/>
                </a:solidFill>
                <a:effectLst/>
                <a:latin typeface="Helvetica" pitchFamily="2" charset="0"/>
              </a:rPr>
              <a:t>Iluvien</a:t>
            </a:r>
            <a:r>
              <a:rPr lang="en-US" sz="4400" b="0" i="0" u="none" strike="noStrike" dirty="0">
                <a:solidFill>
                  <a:schemeClr val="bg1"/>
                </a:solidFill>
                <a:effectLst/>
                <a:latin typeface="Helvetica" pitchFamily="2" charset="0"/>
              </a:rPr>
              <a:t>, and </a:t>
            </a:r>
            <a:r>
              <a:rPr lang="en-US" sz="4400" b="0" i="0" u="none" strike="noStrike" dirty="0" err="1">
                <a:solidFill>
                  <a:schemeClr val="bg1"/>
                </a:solidFill>
                <a:effectLst/>
                <a:latin typeface="Helvetica" pitchFamily="2" charset="0"/>
              </a:rPr>
              <a:t>Ozurdex</a:t>
            </a:r>
            <a:r>
              <a:rPr lang="en-US" sz="4400" b="0" i="0" u="none" strike="noStrike" dirty="0">
                <a:solidFill>
                  <a:schemeClr val="bg1"/>
                </a:solidFill>
                <a:effectLst/>
                <a:latin typeface="Helvetica" pitchFamily="2" charset="0"/>
              </a:rPr>
              <a:t> implants.</a:t>
            </a: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Highlight their impact on reducing treatment frequency and improving patient adherence.</a:t>
            </a:r>
          </a:p>
          <a:p>
            <a:pPr marL="0" marR="0" indent="0" algn="ctr"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04459767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3A2D59D-5CB9-6EDA-6BB4-58D03FD07692}"/>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B0B4AFD4-3BA5-FDB1-7A43-1B7435D16886}"/>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Learning Objectives</a:t>
            </a:r>
            <a:endParaRPr dirty="0"/>
          </a:p>
        </p:txBody>
      </p:sp>
      <p:sp>
        <p:nvSpPr>
          <p:cNvPr id="137" name="Director of Practice Relations/Marketing and Administrative Director">
            <a:extLst>
              <a:ext uri="{FF2B5EF4-FFF2-40B4-BE49-F238E27FC236}">
                <a16:creationId xmlns:a16="http://schemas.microsoft.com/office/drawing/2014/main" id="{0C31B4B2-CCDB-0909-8688-D79ED83A8AA4}"/>
              </a:ext>
            </a:extLst>
          </p:cNvPr>
          <p:cNvSpPr txBox="1"/>
          <p:nvPr/>
        </p:nvSpPr>
        <p:spPr>
          <a:xfrm>
            <a:off x="1013616" y="7850185"/>
            <a:ext cx="21155008" cy="3329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37AF24E-3751-EB11-B00C-7FB66FBCA8E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096E115D-F66F-5E7A-E28E-E6327CDC8283}"/>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B85B9816-C283-3B09-4227-A92347EC264B}"/>
              </a:ext>
            </a:extLst>
          </p:cNvPr>
          <p:cNvSpPr txBox="1"/>
          <p:nvPr/>
        </p:nvSpPr>
        <p:spPr>
          <a:xfrm>
            <a:off x="1013616" y="3588284"/>
            <a:ext cx="21155008" cy="100546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buFont typeface="+mj-lt"/>
              <a:buAutoNum type="arabicPeriod"/>
            </a:pPr>
            <a:endParaRPr lang="en-US" sz="4800" b="0" i="0" u="none" strike="noStrike" dirty="0">
              <a:solidFill>
                <a:srgbClr val="000000"/>
              </a:solidFill>
              <a:effectLst/>
              <a:latin typeface="Helvetica" pitchFamily="2" charset="0"/>
            </a:endParaRPr>
          </a:p>
          <a:p>
            <a:pPr marL="457200" lvl="1" algn="l"/>
            <a:endParaRPr lang="en-US" sz="4800" b="0" i="0" u="none" strike="noStrike" dirty="0">
              <a:solidFill>
                <a:srgbClr val="000000"/>
              </a:solidFill>
              <a:effectLst/>
              <a:latin typeface="Helvetica" pitchFamily="2" charset="0"/>
            </a:endParaRPr>
          </a:p>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Corticosteroid Therapies</a:t>
            </a:r>
            <a:endParaRPr lang="en-US" sz="48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Describe corticosteroid treatments and their role in reducing inflammation and edema.</a:t>
            </a: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Evaluate different corticosteroid implants such as </a:t>
            </a:r>
            <a:r>
              <a:rPr lang="en-US" sz="4400" b="0" i="0" u="none" strike="noStrike" dirty="0" err="1">
                <a:solidFill>
                  <a:schemeClr val="bg1"/>
                </a:solidFill>
                <a:effectLst/>
                <a:latin typeface="Helvetica" pitchFamily="2" charset="0"/>
              </a:rPr>
              <a:t>Ozurdex</a:t>
            </a:r>
            <a:r>
              <a:rPr lang="en-US" sz="4400" b="0" i="0" u="none" strike="noStrike" dirty="0">
                <a:solidFill>
                  <a:schemeClr val="bg1"/>
                </a:solidFill>
                <a:effectLst/>
                <a:latin typeface="Helvetica" pitchFamily="2" charset="0"/>
              </a:rPr>
              <a:t>(Dexamethasone), </a:t>
            </a:r>
            <a:r>
              <a:rPr lang="en-US" sz="4400" b="0" i="0" u="none" strike="noStrike" dirty="0" err="1">
                <a:solidFill>
                  <a:schemeClr val="bg1"/>
                </a:solidFill>
                <a:effectLst/>
                <a:latin typeface="Helvetica" pitchFamily="2" charset="0"/>
              </a:rPr>
              <a:t>Iluvien</a:t>
            </a:r>
            <a:r>
              <a:rPr lang="en-US" sz="4400" b="0" i="0" u="none" strike="noStrike" dirty="0">
                <a:solidFill>
                  <a:schemeClr val="bg1"/>
                </a:solidFill>
                <a:effectLst/>
                <a:latin typeface="Helvetica" pitchFamily="2" charset="0"/>
              </a:rPr>
              <a:t> (Fluocinolone Acetonide), and </a:t>
            </a:r>
            <a:r>
              <a:rPr lang="en-US" sz="4400" b="0" i="0" u="none" strike="noStrike" dirty="0" err="1">
                <a:solidFill>
                  <a:schemeClr val="bg1"/>
                </a:solidFill>
                <a:effectLst/>
                <a:latin typeface="Helvetica" pitchFamily="2" charset="0"/>
              </a:rPr>
              <a:t>Yutiq</a:t>
            </a:r>
            <a:r>
              <a:rPr lang="en-US" sz="4400" b="0" i="0" u="none" strike="noStrike" dirty="0">
                <a:solidFill>
                  <a:schemeClr val="bg1"/>
                </a:solidFill>
                <a:effectLst/>
                <a:latin typeface="Helvetica" pitchFamily="2" charset="0"/>
              </a:rPr>
              <a:t>(Fluocinolone Acetonide).</a:t>
            </a:r>
          </a:p>
          <a:p>
            <a:pPr marL="1143000" lvl="1" indent="-685800" algn="l">
              <a:buFont typeface="Arial" panose="020B0604020202020204" pitchFamily="34" charset="0"/>
              <a:buChar char="•"/>
            </a:pPr>
            <a:endParaRPr lang="en-US" sz="4800" b="0" i="0" u="none" strike="noStrike" dirty="0">
              <a:solidFill>
                <a:schemeClr val="bg1"/>
              </a:solidFill>
              <a:effectLst/>
              <a:latin typeface="Helvetica" pitchFamily="2" charset="0"/>
            </a:endParaRPr>
          </a:p>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Complement Inhibitors for Geographic Atrophy (GA)</a:t>
            </a:r>
            <a:endParaRPr lang="en-US" sz="4800"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Define complement activation and its impact on GA.</a:t>
            </a:r>
          </a:p>
          <a:p>
            <a:pPr marL="1143000" lvl="1" indent="-685800" algn="l">
              <a:buFont typeface="Arial" panose="020B0604020202020204" pitchFamily="34" charset="0"/>
              <a:buChar char="•"/>
            </a:pPr>
            <a:r>
              <a:rPr lang="en-US" sz="4400" b="0" i="0" u="none" strike="noStrike" dirty="0">
                <a:solidFill>
                  <a:schemeClr val="bg1"/>
                </a:solidFill>
                <a:effectLst/>
                <a:latin typeface="Helvetica" pitchFamily="2" charset="0"/>
              </a:rPr>
              <a:t>Assess treatments like </a:t>
            </a:r>
            <a:r>
              <a:rPr lang="en-US" sz="4400" b="0" i="0" u="none" strike="noStrike" dirty="0" err="1">
                <a:solidFill>
                  <a:schemeClr val="bg1"/>
                </a:solidFill>
                <a:effectLst/>
                <a:latin typeface="Helvetica" pitchFamily="2" charset="0"/>
              </a:rPr>
              <a:t>Syfovre</a:t>
            </a:r>
            <a:r>
              <a:rPr lang="en-US" sz="4400" b="0" i="0" u="none" strike="noStrike" dirty="0">
                <a:solidFill>
                  <a:schemeClr val="bg1"/>
                </a:solidFill>
                <a:effectLst/>
                <a:latin typeface="Helvetica" pitchFamily="2" charset="0"/>
              </a:rPr>
              <a:t> (</a:t>
            </a:r>
            <a:r>
              <a:rPr lang="en-US" sz="4400" b="0" i="0" u="none" strike="noStrike" dirty="0" err="1">
                <a:solidFill>
                  <a:schemeClr val="bg1"/>
                </a:solidFill>
                <a:effectLst/>
                <a:latin typeface="Helvetica" pitchFamily="2" charset="0"/>
              </a:rPr>
              <a:t>Pegcetacoplan</a:t>
            </a:r>
            <a:r>
              <a:rPr lang="en-US" sz="4400" b="0" i="0" u="none" strike="noStrike" dirty="0">
                <a:solidFill>
                  <a:schemeClr val="bg1"/>
                </a:solidFill>
                <a:effectLst/>
                <a:latin typeface="Helvetica" pitchFamily="2" charset="0"/>
              </a:rPr>
              <a:t>) and </a:t>
            </a:r>
            <a:r>
              <a:rPr lang="en-US" sz="4400" b="0" i="0" u="none" strike="noStrike" dirty="0" err="1">
                <a:solidFill>
                  <a:schemeClr val="bg1"/>
                </a:solidFill>
                <a:effectLst/>
                <a:latin typeface="Helvetica" pitchFamily="2" charset="0"/>
              </a:rPr>
              <a:t>Izervay</a:t>
            </a:r>
            <a:r>
              <a:rPr lang="en-US" sz="4400" b="0" i="0" u="none" strike="noStrike" dirty="0">
                <a:solidFill>
                  <a:schemeClr val="bg1"/>
                </a:solidFill>
                <a:effectLst/>
                <a:latin typeface="Helvetica" pitchFamily="2" charset="0"/>
              </a:rPr>
              <a:t> (</a:t>
            </a:r>
            <a:r>
              <a:rPr lang="en-US" sz="4400" b="0" i="0" u="none" strike="noStrike" dirty="0" err="1">
                <a:solidFill>
                  <a:schemeClr val="bg1"/>
                </a:solidFill>
                <a:effectLst/>
                <a:latin typeface="Helvetica" pitchFamily="2" charset="0"/>
              </a:rPr>
              <a:t>Avancipated</a:t>
            </a:r>
            <a:r>
              <a:rPr lang="en-US" sz="4400" b="0" i="0" u="none" strike="noStrike" dirty="0">
                <a:solidFill>
                  <a:schemeClr val="bg1"/>
                </a:solidFill>
                <a:effectLst/>
                <a:latin typeface="Helvetica" pitchFamily="2" charset="0"/>
              </a:rPr>
              <a:t> Pegol) for slowing disease progression.</a:t>
            </a:r>
          </a:p>
          <a:p>
            <a:br>
              <a:rPr lang="en-US" sz="4800" dirty="0"/>
            </a:br>
            <a:endParaRPr lang="en-US" sz="4800" dirty="0">
              <a:solidFill>
                <a:schemeClr val="bg1"/>
              </a:solidFill>
              <a:effectLst/>
            </a:endParaRPr>
          </a:p>
        </p:txBody>
      </p:sp>
    </p:spTree>
    <p:extLst>
      <p:ext uri="{BB962C8B-B14F-4D97-AF65-F5344CB8AC3E}">
        <p14:creationId xmlns:p14="http://schemas.microsoft.com/office/powerpoint/2010/main" val="216387240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38C34E0-2EF3-DF56-C8B9-DD2AACC0E663}"/>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CD6900D-4C66-71A3-8F62-DDC5FE6C6BD7}"/>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Learning Objectives</a:t>
            </a:r>
            <a:endParaRPr dirty="0"/>
          </a:p>
        </p:txBody>
      </p:sp>
      <p:sp>
        <p:nvSpPr>
          <p:cNvPr id="137" name="Director of Practice Relations/Marketing and Administrative Director">
            <a:extLst>
              <a:ext uri="{FF2B5EF4-FFF2-40B4-BE49-F238E27FC236}">
                <a16:creationId xmlns:a16="http://schemas.microsoft.com/office/drawing/2014/main" id="{B5EC905B-D7D2-1434-22D1-5FD988C9D3C2}"/>
              </a:ext>
            </a:extLst>
          </p:cNvPr>
          <p:cNvSpPr txBox="1"/>
          <p:nvPr/>
        </p:nvSpPr>
        <p:spPr>
          <a:xfrm>
            <a:off x="1013616" y="7850185"/>
            <a:ext cx="21155008" cy="33297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74A1FF2-38E4-58FD-73AC-03CF320BC193}"/>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6ECE88DF-43E3-FBE6-C404-EE37524CFC2B}"/>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9AD5B912-03D8-4B45-CB1A-2DD72D51EA3A}"/>
              </a:ext>
            </a:extLst>
          </p:cNvPr>
          <p:cNvSpPr txBox="1"/>
          <p:nvPr/>
        </p:nvSpPr>
        <p:spPr>
          <a:xfrm>
            <a:off x="1013616" y="6989376"/>
            <a:ext cx="21155008" cy="24218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endParaRPr lang="en-US" sz="4400" b="1" dirty="0">
              <a:solidFill>
                <a:schemeClr val="bg1"/>
              </a:solidFill>
              <a:effectLst/>
            </a:endParaRPr>
          </a:p>
          <a:p>
            <a:pPr algn="l"/>
            <a:br>
              <a:rPr lang="en-US" dirty="0">
                <a:solidFill>
                  <a:schemeClr val="bg1"/>
                </a:solidFill>
                <a:effectLst/>
              </a:rPr>
            </a:br>
            <a:endParaRPr lang="en-US" dirty="0">
              <a:solidFill>
                <a:schemeClr val="bg1"/>
              </a:solidFill>
              <a:effectLst/>
            </a:endParaRPr>
          </a:p>
        </p:txBody>
      </p:sp>
      <p:sp>
        <p:nvSpPr>
          <p:cNvPr id="2" name="TextBox 1">
            <a:extLst>
              <a:ext uri="{FF2B5EF4-FFF2-40B4-BE49-F238E27FC236}">
                <a16:creationId xmlns:a16="http://schemas.microsoft.com/office/drawing/2014/main" id="{4996C930-222E-2E2C-C7ED-2974DDC9363D}"/>
              </a:ext>
            </a:extLst>
          </p:cNvPr>
          <p:cNvSpPr txBox="1"/>
          <p:nvPr/>
        </p:nvSpPr>
        <p:spPr>
          <a:xfrm>
            <a:off x="1013616" y="4742607"/>
            <a:ext cx="22356768" cy="69153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571500" indent="-571500" algn="l">
              <a:buFont typeface="Arial" panose="020B0604020202020204" pitchFamily="34" charset="0"/>
              <a:buChar char="•"/>
            </a:pPr>
            <a:r>
              <a:rPr lang="en-US" sz="4400" b="1" i="0" u="none" strike="noStrike" dirty="0">
                <a:solidFill>
                  <a:schemeClr val="bg1"/>
                </a:solidFill>
                <a:effectLst/>
                <a:latin typeface="Helvetica" pitchFamily="2" charset="0"/>
              </a:rPr>
              <a:t>Gene Therapy Approaches</a:t>
            </a:r>
            <a:endParaRPr lang="en-US" sz="4400" b="0" i="0" u="none" strike="noStrike" dirty="0">
              <a:solidFill>
                <a:schemeClr val="bg1"/>
              </a:solidFill>
              <a:effectLst/>
              <a:latin typeface="Helvetica" pitchFamily="2" charset="0"/>
            </a:endParaRPr>
          </a:p>
          <a:p>
            <a:pPr marL="1028700" lvl="1" indent="-571500" algn="l">
              <a:buFont typeface="Arial" panose="020B0604020202020204" pitchFamily="34" charset="0"/>
              <a:buChar char="•"/>
            </a:pPr>
            <a:r>
              <a:rPr lang="en-US" sz="4400" b="0" i="0" u="none" strike="noStrike" dirty="0">
                <a:solidFill>
                  <a:schemeClr val="bg1"/>
                </a:solidFill>
                <a:effectLst/>
                <a:latin typeface="Helvetica" pitchFamily="2" charset="0"/>
              </a:rPr>
              <a:t>Understand gene therapy applications for inherited and chronic retinal diseases.</a:t>
            </a:r>
          </a:p>
          <a:p>
            <a:pPr marL="1028700" lvl="1" indent="-571500" algn="l">
              <a:buFont typeface="Arial" panose="020B0604020202020204" pitchFamily="34" charset="0"/>
              <a:buChar char="•"/>
            </a:pPr>
            <a:r>
              <a:rPr lang="en-US" sz="4400" b="0" i="0" u="none" strike="noStrike" dirty="0">
                <a:solidFill>
                  <a:schemeClr val="bg1"/>
                </a:solidFill>
                <a:effectLst/>
                <a:latin typeface="Helvetica" pitchFamily="2" charset="0"/>
              </a:rPr>
              <a:t>Explore treatments like Luxturna, ABBV-RGX-314, and </a:t>
            </a:r>
            <a:r>
              <a:rPr lang="en-US" sz="4400" b="0" i="0" u="none" strike="noStrike" dirty="0" err="1">
                <a:solidFill>
                  <a:schemeClr val="bg1"/>
                </a:solidFill>
                <a:effectLst/>
                <a:latin typeface="Helvetica" pitchFamily="2" charset="0"/>
              </a:rPr>
              <a:t>Ixo-Vec</a:t>
            </a:r>
            <a:r>
              <a:rPr lang="en-US" sz="4400" b="0" i="0" u="none" strike="noStrike" dirty="0">
                <a:solidFill>
                  <a:schemeClr val="bg1"/>
                </a:solidFill>
                <a:effectLst/>
                <a:latin typeface="Helvetica" pitchFamily="2" charset="0"/>
              </a:rPr>
              <a:t> for addressing genetic mutations and VEGF suppression.</a:t>
            </a:r>
          </a:p>
          <a:p>
            <a:pPr marL="457200" lvl="1" algn="l"/>
            <a:endParaRPr lang="en-US" sz="4400" b="0" i="0" u="none" strike="noStrike" dirty="0">
              <a:solidFill>
                <a:schemeClr val="bg1"/>
              </a:solidFill>
              <a:effectLst/>
              <a:latin typeface="Helvetica" pitchFamily="2" charset="0"/>
            </a:endParaRPr>
          </a:p>
          <a:p>
            <a:pPr marL="571500" indent="-571500" algn="l">
              <a:buFont typeface="Arial" panose="020B0604020202020204" pitchFamily="34" charset="0"/>
              <a:buChar char="•"/>
            </a:pPr>
            <a:r>
              <a:rPr lang="en-US" sz="4400" b="1" i="0" u="none" strike="noStrike" dirty="0">
                <a:solidFill>
                  <a:schemeClr val="bg1"/>
                </a:solidFill>
                <a:effectLst/>
                <a:latin typeface="Helvetica" pitchFamily="2" charset="0"/>
              </a:rPr>
              <a:t>Stem Cell Therapies</a:t>
            </a:r>
            <a:endParaRPr lang="en-US" sz="4400" b="0" i="0" u="none" strike="noStrike" dirty="0">
              <a:solidFill>
                <a:schemeClr val="bg1"/>
              </a:solidFill>
              <a:effectLst/>
              <a:latin typeface="Helvetica" pitchFamily="2" charset="0"/>
            </a:endParaRPr>
          </a:p>
          <a:p>
            <a:pPr marL="1028700" lvl="1" indent="-571500" algn="l">
              <a:buFont typeface="Arial" panose="020B0604020202020204" pitchFamily="34" charset="0"/>
              <a:buChar char="•"/>
            </a:pPr>
            <a:r>
              <a:rPr lang="en-US" sz="4400" b="0" i="0" u="none" strike="noStrike" dirty="0">
                <a:solidFill>
                  <a:schemeClr val="bg1"/>
                </a:solidFill>
                <a:effectLst/>
                <a:latin typeface="Helvetica" pitchFamily="2" charset="0"/>
              </a:rPr>
              <a:t>Examine the potential of stem cell therapy for retinal cell replacement and function restoration.</a:t>
            </a:r>
          </a:p>
          <a:p>
            <a:pPr marL="1028700" lvl="1" indent="-571500" algn="l">
              <a:buFont typeface="Arial" panose="020B0604020202020204" pitchFamily="34" charset="0"/>
              <a:buChar char="•"/>
            </a:pPr>
            <a:r>
              <a:rPr lang="en-US" sz="4400" dirty="0">
                <a:solidFill>
                  <a:schemeClr val="bg1"/>
                </a:solidFill>
                <a:effectLst/>
                <a:latin typeface="Helvetica" pitchFamily="2" charset="0"/>
              </a:rPr>
              <a:t>C</a:t>
            </a:r>
            <a:r>
              <a:rPr lang="en-US" sz="4400" b="0" i="0" u="none" strike="noStrike" dirty="0">
                <a:solidFill>
                  <a:schemeClr val="bg1"/>
                </a:solidFill>
                <a:effectLst/>
                <a:latin typeface="Helvetica" pitchFamily="2" charset="0"/>
              </a:rPr>
              <a:t>onditions like GA and Stargardt Disease.</a:t>
            </a:r>
          </a:p>
          <a:p>
            <a:pPr marL="0" marR="0" indent="0" algn="ctr" defTabSz="82153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4254842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A208507C-7363-896C-D191-5C34BE8AE2D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0579288-4AE1-6274-E7CE-88657DC67B0D}"/>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Learning Objectives</a:t>
            </a:r>
            <a:endParaRPr dirty="0"/>
          </a:p>
        </p:txBody>
      </p:sp>
      <p:sp>
        <p:nvSpPr>
          <p:cNvPr id="137" name="Director of Practice Relations/Marketing and Administrative Director">
            <a:extLst>
              <a:ext uri="{FF2B5EF4-FFF2-40B4-BE49-F238E27FC236}">
                <a16:creationId xmlns:a16="http://schemas.microsoft.com/office/drawing/2014/main" id="{89480FBD-EE45-B2C0-C089-FC5DFF055A26}"/>
              </a:ext>
            </a:extLst>
          </p:cNvPr>
          <p:cNvSpPr txBox="1"/>
          <p:nvPr/>
        </p:nvSpPr>
        <p:spPr>
          <a:xfrm>
            <a:off x="1013616" y="7850185"/>
            <a:ext cx="21155008" cy="3329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dirty="0"/>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E476FB0-11DB-3374-D45C-AFB531D0733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2D38D02C-3AC8-8384-51BB-41142505D37E}"/>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594FFE27-C5AE-4D72-2724-971FB0C4C037}"/>
              </a:ext>
            </a:extLst>
          </p:cNvPr>
          <p:cNvSpPr txBox="1"/>
          <p:nvPr/>
        </p:nvSpPr>
        <p:spPr>
          <a:xfrm>
            <a:off x="1013616" y="6989376"/>
            <a:ext cx="21155008" cy="24218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endParaRPr lang="en-US" sz="4400" b="1" dirty="0">
              <a:solidFill>
                <a:schemeClr val="bg1"/>
              </a:solidFill>
              <a:effectLst/>
            </a:endParaRPr>
          </a:p>
          <a:p>
            <a:pPr algn="l"/>
            <a:br>
              <a:rPr lang="en-US" dirty="0">
                <a:solidFill>
                  <a:schemeClr val="bg1"/>
                </a:solidFill>
                <a:effectLst/>
              </a:rPr>
            </a:br>
            <a:endParaRPr lang="en-US" dirty="0">
              <a:solidFill>
                <a:schemeClr val="bg1"/>
              </a:solidFill>
              <a:effectLst/>
            </a:endParaRPr>
          </a:p>
        </p:txBody>
      </p:sp>
      <p:sp>
        <p:nvSpPr>
          <p:cNvPr id="2" name="TextBox 1">
            <a:extLst>
              <a:ext uri="{FF2B5EF4-FFF2-40B4-BE49-F238E27FC236}">
                <a16:creationId xmlns:a16="http://schemas.microsoft.com/office/drawing/2014/main" id="{45FC3883-FF72-FADF-890D-81D00754BEFA}"/>
              </a:ext>
            </a:extLst>
          </p:cNvPr>
          <p:cNvSpPr txBox="1"/>
          <p:nvPr/>
        </p:nvSpPr>
        <p:spPr>
          <a:xfrm>
            <a:off x="945426" y="5557250"/>
            <a:ext cx="22356768" cy="56226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b="1" i="0" u="none" strike="noStrike" dirty="0">
                <a:solidFill>
                  <a:schemeClr val="bg1"/>
                </a:solidFill>
                <a:effectLst/>
                <a:latin typeface="Helvetica" pitchFamily="2" charset="0"/>
              </a:rPr>
              <a:t>Future Directions and Innovations</a:t>
            </a:r>
            <a:endParaRPr lang="en-US"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b="0" i="0" u="none" strike="noStrike" dirty="0">
                <a:solidFill>
                  <a:schemeClr val="bg1"/>
                </a:solidFill>
                <a:effectLst/>
                <a:latin typeface="Helvetica" pitchFamily="2" charset="0"/>
              </a:rPr>
              <a:t>Recognize ongoing research trends and potential breakthroughs in retinal disease therapy.</a:t>
            </a:r>
          </a:p>
          <a:p>
            <a:pPr marL="1143000" lvl="1" indent="-685800" algn="l">
              <a:buFont typeface="Arial" panose="020B0604020202020204" pitchFamily="34" charset="0"/>
              <a:buChar char="•"/>
            </a:pPr>
            <a:r>
              <a:rPr lang="en-US" b="0" i="0" u="none" strike="noStrike" dirty="0">
                <a:solidFill>
                  <a:schemeClr val="bg1"/>
                </a:solidFill>
                <a:effectLst/>
                <a:latin typeface="Helvetica" pitchFamily="2" charset="0"/>
              </a:rPr>
              <a:t>Identify the challenges and opportunities in personalized treatment approaches.</a:t>
            </a:r>
          </a:p>
          <a:p>
            <a:br>
              <a:rPr lang="en-US" dirty="0"/>
            </a:br>
            <a:endParaRPr kumimoji="0" lang="en-US" sz="44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12826973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6" name="Dottie Davidson"/>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Introduction</a:t>
            </a:r>
            <a:endParaRPr dirty="0"/>
          </a:p>
        </p:txBody>
      </p:sp>
      <p:sp>
        <p:nvSpPr>
          <p:cNvPr id="137" name="Director of Practice Relations/Marketing and Administrative Directo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5874CA16-BB2F-D9E8-EE1D-D92F6E663CC0}"/>
              </a:ext>
            </a:extLst>
          </p:cNvPr>
          <p:cNvSpPr txBox="1"/>
          <p:nvPr/>
        </p:nvSpPr>
        <p:spPr>
          <a:xfrm>
            <a:off x="1248938" y="5383633"/>
            <a:ext cx="9277814" cy="58785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4800" dirty="0">
                <a:solidFill>
                  <a:schemeClr val="bg1"/>
                </a:solidFill>
              </a:rPr>
              <a:t>Targeted Conditions (overview)</a:t>
            </a:r>
          </a:p>
          <a:p>
            <a:pPr algn="l"/>
            <a:endParaRPr lang="en-US" sz="4800" dirty="0">
              <a:solidFill>
                <a:schemeClr val="bg1"/>
              </a:solidFill>
            </a:endParaRPr>
          </a:p>
          <a:p>
            <a:pPr algn="l"/>
            <a:r>
              <a:rPr lang="en-US" sz="4000" dirty="0">
                <a:solidFill>
                  <a:schemeClr val="bg1"/>
                </a:solidFill>
              </a:rPr>
              <a:t>-    Wet AMD</a:t>
            </a:r>
          </a:p>
          <a:p>
            <a:pPr algn="l"/>
            <a:r>
              <a:rPr lang="en-US" sz="4000" dirty="0">
                <a:solidFill>
                  <a:schemeClr val="bg1"/>
                </a:solidFill>
              </a:rPr>
              <a:t>-    Diabetic Macular Edema (DME)</a:t>
            </a:r>
          </a:p>
          <a:p>
            <a:pPr marL="571500" indent="-571500" algn="l">
              <a:buFontTx/>
              <a:buChar char="-"/>
            </a:pPr>
            <a:r>
              <a:rPr lang="en-US" sz="4000" dirty="0">
                <a:solidFill>
                  <a:schemeClr val="bg1"/>
                </a:solidFill>
              </a:rPr>
              <a:t> Retinal Vein Occlusion (RVO)</a:t>
            </a:r>
          </a:p>
          <a:p>
            <a:pPr marL="685800" indent="-685800" algn="l">
              <a:buFontTx/>
              <a:buChar char="-"/>
            </a:pPr>
            <a:r>
              <a:rPr lang="en-US" sz="4000" dirty="0">
                <a:solidFill>
                  <a:schemeClr val="bg1"/>
                </a:solidFill>
              </a:rPr>
              <a:t>Geographic Atrophy (GA)</a:t>
            </a:r>
          </a:p>
          <a:p>
            <a:pPr marL="685800" indent="-685800" algn="l">
              <a:buFontTx/>
              <a:buChar char="-"/>
            </a:pPr>
            <a:r>
              <a:rPr lang="en-US" sz="4000" dirty="0">
                <a:solidFill>
                  <a:schemeClr val="bg1"/>
                </a:solidFill>
              </a:rPr>
              <a:t>Inherited Retinal Disease (IRD)</a:t>
            </a:r>
          </a:p>
          <a:p>
            <a:pPr algn="l"/>
            <a:endParaRPr lang="en-US" sz="4000" dirty="0">
              <a:solidFill>
                <a:schemeClr val="bg1"/>
              </a:solidFill>
            </a:endParaRPr>
          </a:p>
          <a:p>
            <a:pPr algn="l"/>
            <a:endParaRPr lang="en-US" sz="4000" dirty="0">
              <a:solidFill>
                <a:schemeClr val="bg1"/>
              </a:solidFill>
            </a:endParaRPr>
          </a:p>
        </p:txBody>
      </p:sp>
      <p:sp>
        <p:nvSpPr>
          <p:cNvPr id="5" name="TextBox 4">
            <a:extLst>
              <a:ext uri="{FF2B5EF4-FFF2-40B4-BE49-F238E27FC236}">
                <a16:creationId xmlns:a16="http://schemas.microsoft.com/office/drawing/2014/main" id="{53069741-65D5-68E8-7C78-6ADBDF4694F3}"/>
              </a:ext>
            </a:extLst>
          </p:cNvPr>
          <p:cNvSpPr txBox="1"/>
          <p:nvPr/>
        </p:nvSpPr>
        <p:spPr>
          <a:xfrm>
            <a:off x="11790556" y="5785077"/>
            <a:ext cx="12199434" cy="45858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4400" dirty="0">
                <a:solidFill>
                  <a:schemeClr val="bg1"/>
                </a:solidFill>
              </a:rPr>
              <a:t>Therapeutic Approaches</a:t>
            </a:r>
          </a:p>
          <a:p>
            <a:pPr algn="l"/>
            <a:endParaRPr lang="en-US" sz="4400" dirty="0">
              <a:solidFill>
                <a:schemeClr val="bg1"/>
              </a:solidFill>
            </a:endParaRPr>
          </a:p>
          <a:p>
            <a:pPr algn="l"/>
            <a:r>
              <a:rPr lang="en-US" sz="4400" dirty="0">
                <a:solidFill>
                  <a:schemeClr val="bg1"/>
                </a:solidFill>
              </a:rPr>
              <a:t>-   </a:t>
            </a:r>
            <a:r>
              <a:rPr lang="en-US" sz="4000" dirty="0">
                <a:solidFill>
                  <a:schemeClr val="bg1"/>
                </a:solidFill>
              </a:rPr>
              <a:t>Anti-VEGF Treatments</a:t>
            </a:r>
          </a:p>
          <a:p>
            <a:pPr algn="l"/>
            <a:r>
              <a:rPr lang="en-US" sz="4000" dirty="0">
                <a:solidFill>
                  <a:schemeClr val="bg1"/>
                </a:solidFill>
              </a:rPr>
              <a:t>-   Corticosteroid Therapies</a:t>
            </a:r>
          </a:p>
          <a:p>
            <a:pPr marL="571500" indent="-571500" algn="l">
              <a:buFontTx/>
              <a:buChar char="-"/>
            </a:pPr>
            <a:r>
              <a:rPr lang="en-US" sz="4000" dirty="0">
                <a:solidFill>
                  <a:schemeClr val="bg1"/>
                </a:solidFill>
              </a:rPr>
              <a:t>Gene and Stem Cell Therapies</a:t>
            </a:r>
          </a:p>
          <a:p>
            <a:pPr marL="571500" indent="-571500" algn="l">
              <a:buFontTx/>
              <a:buChar char="-"/>
            </a:pPr>
            <a:r>
              <a:rPr lang="en-US" sz="4000" dirty="0">
                <a:solidFill>
                  <a:schemeClr val="bg1"/>
                </a:solidFill>
              </a:rPr>
              <a:t>Eyedrops</a:t>
            </a:r>
          </a:p>
          <a:p>
            <a:pPr algn="l"/>
            <a:r>
              <a:rPr lang="en-US" sz="4000" dirty="0">
                <a:solidFill>
                  <a:schemeClr val="bg1"/>
                </a:solidFill>
              </a:rPr>
              <a:t>-   Emerging Drug Delivery Systems</a:t>
            </a:r>
            <a:endParaRPr lang="en-US" sz="4000"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FE628646-C23E-5D1C-6A44-BA7837FC368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C8951C3B-2B54-105B-D0D9-88416835ADED}"/>
              </a:ext>
            </a:extLst>
          </p:cNvPr>
          <p:cNvSpPr txBox="1">
            <a:spLocks noGrp="1"/>
          </p:cNvSpPr>
          <p:nvPr>
            <p:ph type="title" idx="4294967295"/>
          </p:nvPr>
        </p:nvSpPr>
        <p:spPr>
          <a:xfrm>
            <a:off x="1013616" y="1269590"/>
            <a:ext cx="22585702" cy="3571877"/>
          </a:xfrm>
          <a:prstGeom prst="rect">
            <a:avLst/>
          </a:prstGeom>
        </p:spPr>
        <p:txBody>
          <a:bodyPr anchor="b">
            <a:noAutofit/>
          </a:bodyPr>
          <a:lstStyle>
            <a:lvl1pPr algn="l">
              <a:defRPr sz="9200">
                <a:latin typeface="Proxima Nova"/>
                <a:ea typeface="Proxima Nova"/>
                <a:cs typeface="Proxima Nova"/>
                <a:sym typeface="Proxima Nova"/>
              </a:defRPr>
            </a:lvl1pPr>
          </a:lstStyle>
          <a:p>
            <a:r>
              <a:rPr lang="en-US" sz="6600" dirty="0"/>
              <a:t>Wet AMD (Exudative Age Related Macular Degeneration)</a:t>
            </a:r>
            <a:endParaRPr sz="6600" dirty="0"/>
          </a:p>
        </p:txBody>
      </p:sp>
      <p:sp>
        <p:nvSpPr>
          <p:cNvPr id="137" name="Director of Practice Relations/Marketing and Administrative Director">
            <a:extLst>
              <a:ext uri="{FF2B5EF4-FFF2-40B4-BE49-F238E27FC236}">
                <a16:creationId xmlns:a16="http://schemas.microsoft.com/office/drawing/2014/main" id="{EA60453F-76C5-F7DD-EF4C-910922E55DDA}"/>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F326C9B3-DF58-5127-935D-B217BF711F88}"/>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EF6C6DC-B5CD-5838-282C-D4BB03A928AA}"/>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C388FA51-58C4-54AB-F748-585039BDBC11}"/>
              </a:ext>
            </a:extLst>
          </p:cNvPr>
          <p:cNvSpPr txBox="1"/>
          <p:nvPr/>
        </p:nvSpPr>
        <p:spPr>
          <a:xfrm>
            <a:off x="1013616" y="5967000"/>
            <a:ext cx="21686929" cy="45762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spcBef>
                <a:spcPts val="0"/>
              </a:spcBef>
              <a:spcAft>
                <a:spcPts val="0"/>
              </a:spcAft>
              <a:buClrTx/>
              <a:buSzTx/>
              <a:buFont typeface="Arial" panose="020B0604020202020204" pitchFamily="34" charset="0"/>
              <a:buChar char="•"/>
              <a:tabLst/>
            </a:pPr>
            <a:r>
              <a:rPr lang="en-US" sz="4800" b="0" i="0" u="none" strike="noStrike" dirty="0">
                <a:solidFill>
                  <a:schemeClr val="bg1"/>
                </a:solidFill>
                <a:effectLst/>
                <a:latin typeface="Helvetica" pitchFamily="2" charset="0"/>
              </a:rPr>
              <a:t>Chronic eye disorder characterized by the growth of abnormal blood vessels (choroidal neovascularization) beneath the macula</a:t>
            </a:r>
          </a:p>
          <a:p>
            <a:pPr marL="685800" marR="0" indent="-685800" algn="l" defTabSz="821530" rtl="0" fontAlgn="auto" latinLnBrk="0" hangingPunct="0">
              <a:spcBef>
                <a:spcPts val="0"/>
              </a:spcBef>
              <a:spcAft>
                <a:spcPts val="0"/>
              </a:spcAft>
              <a:buClrTx/>
              <a:buSzTx/>
              <a:buFont typeface="Arial" panose="020B0604020202020204" pitchFamily="34" charset="0"/>
              <a:buChar char="•"/>
              <a:tabLst/>
            </a:pPr>
            <a:r>
              <a:rPr lang="en-US" sz="4800" b="0" i="0" u="none" strike="noStrike" dirty="0">
                <a:solidFill>
                  <a:schemeClr val="bg1"/>
                </a:solidFill>
                <a:effectLst/>
                <a:latin typeface="Helvetica" pitchFamily="2" charset="0"/>
              </a:rPr>
              <a:t>These fragile vessels leak blood and fluid, leading to retinal damage, scarring, and rapid central vision loss if left untreated. </a:t>
            </a:r>
          </a:p>
          <a:p>
            <a:pPr marL="685800" marR="0" indent="-685800" algn="l" defTabSz="821530" rtl="0" fontAlgn="auto" latinLnBrk="0" hangingPunct="0">
              <a:spcBef>
                <a:spcPts val="0"/>
              </a:spcBef>
              <a:spcAft>
                <a:spcPts val="0"/>
              </a:spcAft>
              <a:buClrTx/>
              <a:buSzTx/>
              <a:buFont typeface="Arial" panose="020B0604020202020204" pitchFamily="34" charset="0"/>
              <a:buChar char="•"/>
              <a:tabLst/>
            </a:pPr>
            <a:r>
              <a:rPr lang="en-US" sz="4800" b="0" i="0" u="none" strike="noStrike" dirty="0">
                <a:solidFill>
                  <a:schemeClr val="bg1"/>
                </a:solidFill>
                <a:effectLst/>
                <a:latin typeface="Helvetica" pitchFamily="2" charset="0"/>
              </a:rPr>
              <a:t>Wet AMD represents approximately 10–15% of AMD cases </a:t>
            </a:r>
          </a:p>
          <a:p>
            <a:pPr marL="685800" marR="0" indent="-685800" algn="l" defTabSz="821530" rtl="0" fontAlgn="auto" latinLnBrk="0" hangingPunct="0">
              <a:spcBef>
                <a:spcPts val="0"/>
              </a:spcBef>
              <a:spcAft>
                <a:spcPts val="0"/>
              </a:spcAft>
              <a:buClrTx/>
              <a:buSzTx/>
              <a:buFont typeface="Arial" panose="020B0604020202020204" pitchFamily="34" charset="0"/>
              <a:buChar char="•"/>
              <a:tabLst/>
            </a:pPr>
            <a:r>
              <a:rPr lang="en-US" sz="4800" dirty="0">
                <a:solidFill>
                  <a:schemeClr val="bg1"/>
                </a:solidFill>
                <a:effectLst/>
                <a:latin typeface="Helvetica" pitchFamily="2" charset="0"/>
              </a:rPr>
              <a:t>R</a:t>
            </a:r>
            <a:r>
              <a:rPr lang="en-US" sz="4800" b="0" i="0" u="none" strike="noStrike" dirty="0">
                <a:solidFill>
                  <a:schemeClr val="bg1"/>
                </a:solidFill>
                <a:effectLst/>
                <a:latin typeface="Helvetica" pitchFamily="2" charset="0"/>
              </a:rPr>
              <a:t>esponsible for most of the severe vision loss associated with the disease.</a:t>
            </a:r>
            <a:endParaRPr kumimoji="0" lang="en-US" sz="48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32176331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EC97221-54B1-2E54-8B6B-FA0C8D7D6480}"/>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4CBD61DF-8029-7FE9-C2FA-485EA36A6D38}"/>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Wet AMD</a:t>
            </a:r>
            <a:endParaRPr dirty="0"/>
          </a:p>
        </p:txBody>
      </p:sp>
      <p:sp>
        <p:nvSpPr>
          <p:cNvPr id="137" name="Director of Practice Relations/Marketing and Administrative Director">
            <a:extLst>
              <a:ext uri="{FF2B5EF4-FFF2-40B4-BE49-F238E27FC236}">
                <a16:creationId xmlns:a16="http://schemas.microsoft.com/office/drawing/2014/main" id="{F7DA7FDF-DAFF-8EAF-8AEC-17A73B49322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DFA809F-18A4-B175-B0CB-CC98CDD48DA5}"/>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A4F22203-4217-90D0-053D-4A38199024A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F25735C1-375C-73A6-6D1A-17BBA791CDB3}"/>
              </a:ext>
            </a:extLst>
          </p:cNvPr>
          <p:cNvSpPr txBox="1"/>
          <p:nvPr/>
        </p:nvSpPr>
        <p:spPr>
          <a:xfrm>
            <a:off x="945426" y="5538759"/>
            <a:ext cx="22873579" cy="51302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l" defTabSz="821530" rtl="0" fontAlgn="auto" latinLnBrk="0" hangingPunct="0">
              <a:lnSpc>
                <a:spcPct val="100000"/>
              </a:lnSpc>
              <a:spcBef>
                <a:spcPts val="0"/>
              </a:spcBef>
              <a:spcAft>
                <a:spcPts val="0"/>
              </a:spcAft>
              <a:buClrTx/>
              <a:buSzTx/>
              <a:buFontTx/>
              <a:buNone/>
              <a:tabLst/>
            </a:pPr>
            <a:r>
              <a:rPr lang="en-US" b="1" i="0" u="none" strike="noStrike" dirty="0">
                <a:solidFill>
                  <a:schemeClr val="bg1"/>
                </a:solidFill>
                <a:effectLst/>
                <a:latin typeface="Helvetica" pitchFamily="2" charset="0"/>
              </a:rPr>
              <a:t>Pathophysiology</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endParaRPr lang="en-US" b="0" i="0" u="none" strike="noStrike" dirty="0">
              <a:solidFill>
                <a:schemeClr val="bg1"/>
              </a:solidFill>
              <a:effectLst/>
              <a:latin typeface="Helvetica" pitchFamily="2" charset="0"/>
            </a:endParaRP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b="0" i="0" u="none" strike="noStrike" dirty="0">
                <a:solidFill>
                  <a:schemeClr val="bg1"/>
                </a:solidFill>
                <a:effectLst/>
                <a:latin typeface="Helvetica" pitchFamily="2" charset="0"/>
              </a:rPr>
              <a:t>The hallmark of wet AMD is the overexpression of vascular endothelial growth factor (VEGF) </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a:solidFill>
                  <a:schemeClr val="bg1"/>
                </a:solidFill>
                <a:effectLst/>
                <a:latin typeface="Helvetica" pitchFamily="2" charset="0"/>
              </a:rPr>
              <a:t>P</a:t>
            </a:r>
            <a:r>
              <a:rPr lang="en-US" sz="4400" b="0" i="0" u="none" strike="noStrike" dirty="0">
                <a:solidFill>
                  <a:schemeClr val="bg1"/>
                </a:solidFill>
                <a:effectLst/>
                <a:latin typeface="Helvetica" pitchFamily="2" charset="0"/>
              </a:rPr>
              <a:t>romotes angiogenesis and increased vascular permeability. </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a:solidFill>
                  <a:schemeClr val="bg1"/>
                </a:solidFill>
                <a:effectLst/>
                <a:latin typeface="Helvetica" pitchFamily="2" charset="0"/>
              </a:rPr>
              <a:t>D</a:t>
            </a:r>
            <a:r>
              <a:rPr lang="en-US" sz="4400" b="0" i="0" u="none" strike="noStrike" dirty="0">
                <a:solidFill>
                  <a:schemeClr val="bg1"/>
                </a:solidFill>
                <a:effectLst/>
                <a:latin typeface="Helvetica" pitchFamily="2" charset="0"/>
              </a:rPr>
              <a:t>isrupt the normal retinal architecture, resulting in visual distortion (metamorphopsia), blurring, and central scotomas.</a:t>
            </a:r>
            <a:endParaRPr kumimoji="0" lang="en-US" sz="44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2282810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AD86CA0B-3072-16D3-F399-3B8EE4B85F98}"/>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54F6D4B-4A91-6796-E634-3C92D73AC650}"/>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Wet AMD</a:t>
            </a:r>
            <a:endParaRPr dirty="0"/>
          </a:p>
        </p:txBody>
      </p:sp>
      <p:sp>
        <p:nvSpPr>
          <p:cNvPr id="137" name="Director of Practice Relations/Marketing and Administrative Director">
            <a:extLst>
              <a:ext uri="{FF2B5EF4-FFF2-40B4-BE49-F238E27FC236}">
                <a16:creationId xmlns:a16="http://schemas.microsoft.com/office/drawing/2014/main" id="{08A12BA1-6106-BDD1-5DB0-1EF97C06BB70}"/>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F6959CDF-EA20-398C-CAD1-24FF8845D43F}"/>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048FF575-6835-3D26-5406-407D2B112CFC}"/>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C2A8856E-F2A5-1976-645B-A918A124A3CB}"/>
              </a:ext>
            </a:extLst>
          </p:cNvPr>
          <p:cNvSpPr txBox="1"/>
          <p:nvPr/>
        </p:nvSpPr>
        <p:spPr>
          <a:xfrm>
            <a:off x="1013616" y="4467566"/>
            <a:ext cx="21990204" cy="69153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4000" b="1" i="0" u="none" strike="noStrike" dirty="0">
                <a:solidFill>
                  <a:schemeClr val="bg1"/>
                </a:solidFill>
                <a:effectLst/>
                <a:latin typeface="Helvetica" pitchFamily="2" charset="0"/>
              </a:rPr>
              <a:t>Epidemiology and Demographics</a:t>
            </a:r>
            <a:endParaRPr lang="en-US" sz="4000" b="0" i="0" u="none" strike="noStrike" dirty="0">
              <a:solidFill>
                <a:schemeClr val="bg1"/>
              </a:solidFill>
              <a:effectLst/>
              <a:latin typeface="Helvetica" pitchFamily="2" charset="0"/>
            </a:endParaRPr>
          </a:p>
          <a:p>
            <a:pPr marL="571500" indent="-571500" algn="l">
              <a:buFont typeface="Arial" panose="020B0604020202020204" pitchFamily="34" charset="0"/>
              <a:buChar char="•"/>
            </a:pPr>
            <a:r>
              <a:rPr lang="en-US" sz="4000" b="0" i="0" u="none" strike="noStrike" dirty="0">
                <a:solidFill>
                  <a:schemeClr val="bg1"/>
                </a:solidFill>
                <a:effectLst/>
                <a:latin typeface="Helvetica" pitchFamily="2" charset="0"/>
              </a:rPr>
              <a:t>  AMD is the leading cause of vision loss in individuals over the age of 50 in developed  	countries.</a:t>
            </a:r>
          </a:p>
          <a:p>
            <a:pPr lvl="3" algn="l">
              <a:buFont typeface="Arial" panose="020B0604020202020204" pitchFamily="34" charset="0"/>
              <a:buChar char="•"/>
            </a:pPr>
            <a:r>
              <a:rPr lang="en-US" sz="4000" b="0" i="0" u="none" strike="noStrike" dirty="0">
                <a:solidFill>
                  <a:schemeClr val="bg1"/>
                </a:solidFill>
                <a:effectLst/>
                <a:latin typeface="Helvetica" pitchFamily="2" charset="0"/>
              </a:rPr>
              <a:t>     Approximately </a:t>
            </a:r>
            <a:r>
              <a:rPr lang="en-US" sz="4000" b="1" i="0" u="none" strike="noStrike" dirty="0">
                <a:solidFill>
                  <a:schemeClr val="bg1"/>
                </a:solidFill>
                <a:effectLst/>
                <a:latin typeface="Helvetica" pitchFamily="2" charset="0"/>
              </a:rPr>
              <a:t>196 million people</a:t>
            </a:r>
            <a:r>
              <a:rPr lang="en-US" sz="4000" b="0" i="0" u="none" strike="noStrike" dirty="0">
                <a:solidFill>
                  <a:schemeClr val="bg1"/>
                </a:solidFill>
                <a:effectLst/>
                <a:latin typeface="Helvetica" pitchFamily="2" charset="0"/>
              </a:rPr>
              <a:t> worldwide were affected by AMD in 2020, a number           	expected to rise to </a:t>
            </a:r>
            <a:r>
              <a:rPr lang="en-US" sz="4000" b="1" i="0" u="none" strike="noStrike" dirty="0">
                <a:solidFill>
                  <a:schemeClr val="bg1"/>
                </a:solidFill>
                <a:effectLst/>
                <a:latin typeface="Helvetica" pitchFamily="2" charset="0"/>
              </a:rPr>
              <a:t>288 million by 2040</a:t>
            </a:r>
            <a:r>
              <a:rPr lang="en-US" sz="4000" b="0" i="0" u="none" strike="noStrike" dirty="0">
                <a:solidFill>
                  <a:schemeClr val="bg1"/>
                </a:solidFill>
                <a:effectLst/>
                <a:latin typeface="Helvetica" pitchFamily="2" charset="0"/>
              </a:rPr>
              <a:t> due to population aging.</a:t>
            </a:r>
          </a:p>
          <a:p>
            <a:pPr algn="l">
              <a:buFont typeface="Arial" panose="020B0604020202020204" pitchFamily="34" charset="0"/>
              <a:buChar char="•"/>
            </a:pPr>
            <a:r>
              <a:rPr lang="en-US" sz="4000" b="0" i="0" u="none" strike="noStrike" dirty="0">
                <a:solidFill>
                  <a:schemeClr val="bg1"/>
                </a:solidFill>
                <a:effectLst/>
                <a:latin typeface="Helvetica" pitchFamily="2" charset="0"/>
              </a:rPr>
              <a:t>    10–15% progress to the neovascular (wet) form, but this subgroup accounts for </a:t>
            </a:r>
            <a:r>
              <a:rPr lang="en-US" sz="4000" b="1" i="0" u="none" strike="noStrike" dirty="0">
                <a:solidFill>
                  <a:schemeClr val="bg1"/>
                </a:solidFill>
                <a:effectLst/>
                <a:latin typeface="Helvetica" pitchFamily="2" charset="0"/>
              </a:rPr>
              <a:t>90% of  	cases of severe vision loss</a:t>
            </a:r>
            <a:r>
              <a:rPr lang="en-US" sz="4000" b="0" i="0" u="none" strike="noStrike" dirty="0">
                <a:solidFill>
                  <a:schemeClr val="bg1"/>
                </a:solidFill>
                <a:effectLst/>
                <a:latin typeface="Helvetica" pitchFamily="2" charset="0"/>
              </a:rPr>
              <a:t> caused by AMD.</a:t>
            </a:r>
          </a:p>
          <a:p>
            <a:pPr lvl="2" algn="l">
              <a:buFont typeface="Arial" panose="020B0604020202020204" pitchFamily="34" charset="0"/>
              <a:buChar char="•"/>
            </a:pPr>
            <a:r>
              <a:rPr lang="en-US" sz="4000" b="0" i="0" u="none" strike="noStrike" dirty="0">
                <a:solidFill>
                  <a:schemeClr val="bg1"/>
                </a:solidFill>
                <a:effectLst/>
                <a:latin typeface="Helvetica" pitchFamily="2" charset="0"/>
              </a:rPr>
              <a:t>     Risk increases significantly with age. Wet AMD is most common in individuals </a:t>
            </a:r>
            <a:r>
              <a:rPr lang="en-US" sz="4000" b="1" i="0" u="none" strike="noStrike" dirty="0">
                <a:solidFill>
                  <a:schemeClr val="bg1"/>
                </a:solidFill>
                <a:effectLst/>
                <a:latin typeface="Helvetica" pitchFamily="2" charset="0"/>
              </a:rPr>
              <a:t>over 60 years 	old</a:t>
            </a:r>
            <a:r>
              <a:rPr lang="en-US" sz="4000" b="0" i="0" u="none" strike="noStrike" dirty="0">
                <a:solidFill>
                  <a:schemeClr val="bg1"/>
                </a:solidFill>
                <a:effectLst/>
                <a:latin typeface="Helvetica" pitchFamily="2" charset="0"/>
              </a:rPr>
              <a:t>, with a prevalence of up to </a:t>
            </a:r>
            <a:r>
              <a:rPr lang="en-US" sz="4000" b="1" i="0" u="none" strike="noStrike" dirty="0">
                <a:solidFill>
                  <a:schemeClr val="bg1"/>
                </a:solidFill>
                <a:effectLst/>
                <a:latin typeface="Helvetica" pitchFamily="2" charset="0"/>
              </a:rPr>
              <a:t>12% in those over 80</a:t>
            </a:r>
            <a:r>
              <a:rPr lang="en-US" sz="4000" b="0" i="0" u="none" strike="noStrike" dirty="0">
                <a:solidFill>
                  <a:schemeClr val="bg1"/>
                </a:solidFill>
                <a:effectLst/>
                <a:latin typeface="Helvetica" pitchFamily="2" charset="0"/>
              </a:rPr>
              <a:t>.</a:t>
            </a:r>
          </a:p>
          <a:p>
            <a:pPr algn="l">
              <a:buFont typeface="Arial" panose="020B0604020202020204" pitchFamily="34" charset="0"/>
              <a:buChar char="•"/>
            </a:pPr>
            <a:r>
              <a:rPr lang="en-US" sz="4000" i="0" u="none" strike="noStrike" dirty="0">
                <a:solidFill>
                  <a:schemeClr val="bg1"/>
                </a:solidFill>
                <a:effectLst/>
                <a:latin typeface="Helvetica" pitchFamily="2" charset="0"/>
              </a:rPr>
              <a:t>     Some</a:t>
            </a:r>
            <a:r>
              <a:rPr lang="en-US" sz="4000" b="1" i="0" u="none" strike="noStrike" dirty="0">
                <a:solidFill>
                  <a:schemeClr val="bg1"/>
                </a:solidFill>
                <a:effectLst/>
                <a:latin typeface="Helvetica" pitchFamily="2" charset="0"/>
              </a:rPr>
              <a:t> </a:t>
            </a:r>
            <a:r>
              <a:rPr lang="en-US" sz="4000" b="0" i="0" u="none" strike="noStrike" dirty="0">
                <a:solidFill>
                  <a:schemeClr val="bg1"/>
                </a:solidFill>
                <a:effectLst/>
                <a:latin typeface="Helvetica" pitchFamily="2" charset="0"/>
              </a:rPr>
              <a:t>Studies indicate a slightly higher prevalence in </a:t>
            </a:r>
            <a:r>
              <a:rPr lang="en-US" sz="4000" b="1" i="0" u="none" strike="noStrike" dirty="0">
                <a:solidFill>
                  <a:schemeClr val="bg1"/>
                </a:solidFill>
                <a:effectLst/>
                <a:latin typeface="Helvetica" pitchFamily="2" charset="0"/>
              </a:rPr>
              <a:t>women</a:t>
            </a:r>
            <a:r>
              <a:rPr lang="en-US" sz="4000" b="0" i="0" u="none" strike="noStrike" dirty="0">
                <a:solidFill>
                  <a:schemeClr val="bg1"/>
                </a:solidFill>
                <a:effectLst/>
                <a:latin typeface="Helvetica" pitchFamily="2" charset="0"/>
              </a:rPr>
              <a:t> than men.</a:t>
            </a:r>
          </a:p>
          <a:p>
            <a:pPr algn="l">
              <a:buFont typeface="Arial" panose="020B0604020202020204" pitchFamily="34" charset="0"/>
              <a:buChar char="•"/>
            </a:pPr>
            <a:r>
              <a:rPr lang="en-US" sz="4000" b="0" i="0" u="none" strike="noStrike" dirty="0">
                <a:solidFill>
                  <a:schemeClr val="bg1"/>
                </a:solidFill>
                <a:effectLst/>
                <a:latin typeface="Helvetica" pitchFamily="2" charset="0"/>
              </a:rPr>
              <a:t>     Caucasians are at higher risk compared to African Americans or Asians.</a:t>
            </a:r>
          </a:p>
        </p:txBody>
      </p:sp>
    </p:spTree>
    <p:extLst>
      <p:ext uri="{BB962C8B-B14F-4D97-AF65-F5344CB8AC3E}">
        <p14:creationId xmlns:p14="http://schemas.microsoft.com/office/powerpoint/2010/main" val="56094748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CFC65C97-5BCB-746E-06A3-97F4ECB8C52D}"/>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CE56A3D-B930-B48B-DAD2-AD427138F10E}"/>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Wet AMD</a:t>
            </a:r>
            <a:endParaRPr dirty="0"/>
          </a:p>
        </p:txBody>
      </p:sp>
      <p:sp>
        <p:nvSpPr>
          <p:cNvPr id="137" name="Director of Practice Relations/Marketing and Administrative Director">
            <a:extLst>
              <a:ext uri="{FF2B5EF4-FFF2-40B4-BE49-F238E27FC236}">
                <a16:creationId xmlns:a16="http://schemas.microsoft.com/office/drawing/2014/main" id="{CF149ECD-271A-DB16-F58E-E03F575765B6}"/>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9BA2BD1E-4435-0119-2B8C-01B9C31460A5}"/>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23721B1C-5770-C1C6-C372-48AC2F9AC4E4}"/>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B20A04A0-DC54-8663-1ADF-711C28BE1AB6}"/>
              </a:ext>
            </a:extLst>
          </p:cNvPr>
          <p:cNvSpPr txBox="1"/>
          <p:nvPr/>
        </p:nvSpPr>
        <p:spPr>
          <a:xfrm>
            <a:off x="1013616" y="4409099"/>
            <a:ext cx="21700273" cy="75309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4800" b="1" i="0" u="none" strike="noStrike" dirty="0">
                <a:solidFill>
                  <a:schemeClr val="bg1"/>
                </a:solidFill>
                <a:effectLst/>
                <a:latin typeface="Helvetica" pitchFamily="2" charset="0"/>
              </a:rPr>
              <a:t>Risk Factors</a:t>
            </a:r>
          </a:p>
          <a:p>
            <a:pPr algn="l"/>
            <a:endParaRPr lang="en-US" sz="4800" b="0" i="0" u="none" strike="noStrike" dirty="0">
              <a:solidFill>
                <a:schemeClr val="bg1"/>
              </a:solidFill>
              <a:effectLst/>
              <a:latin typeface="Helvetica" pitchFamily="2" charset="0"/>
            </a:endParaRPr>
          </a:p>
          <a:p>
            <a:pPr algn="l">
              <a:buFont typeface="Arial" panose="020B0604020202020204" pitchFamily="34" charset="0"/>
              <a:buChar char="•"/>
            </a:pPr>
            <a:r>
              <a:rPr lang="en-US" sz="4800" b="1" i="0" u="none" strike="noStrike" dirty="0">
                <a:solidFill>
                  <a:schemeClr val="bg1"/>
                </a:solidFill>
                <a:effectLst/>
                <a:latin typeface="Helvetica" pitchFamily="2" charset="0"/>
              </a:rPr>
              <a:t>Genetics</a:t>
            </a:r>
            <a:r>
              <a:rPr lang="en-US" sz="4800" b="0" i="0" u="none" strike="noStrike" dirty="0">
                <a:solidFill>
                  <a:schemeClr val="bg1"/>
                </a:solidFill>
                <a:effectLst/>
                <a:latin typeface="Helvetica" pitchFamily="2" charset="0"/>
              </a:rPr>
              <a:t>: Family history of AMD significantly raises susceptibility.</a:t>
            </a:r>
          </a:p>
          <a:p>
            <a:pPr algn="l">
              <a:buFont typeface="Arial" panose="020B0604020202020204" pitchFamily="34" charset="0"/>
              <a:buChar char="•"/>
            </a:pPr>
            <a:r>
              <a:rPr lang="en-US" sz="4800" b="1" i="0" u="none" strike="noStrike" dirty="0">
                <a:solidFill>
                  <a:schemeClr val="bg1"/>
                </a:solidFill>
                <a:effectLst/>
                <a:latin typeface="Helvetica" pitchFamily="2" charset="0"/>
              </a:rPr>
              <a:t>Smoking</a:t>
            </a:r>
            <a:r>
              <a:rPr lang="en-US" sz="4800" b="0" i="0" u="none" strike="noStrike" dirty="0">
                <a:solidFill>
                  <a:schemeClr val="bg1"/>
                </a:solidFill>
                <a:effectLst/>
                <a:latin typeface="Helvetica" pitchFamily="2" charset="0"/>
              </a:rPr>
              <a:t>: Smokers have a </a:t>
            </a:r>
            <a:r>
              <a:rPr lang="en-US" sz="4800" b="1" i="0" u="none" strike="noStrike" dirty="0">
                <a:solidFill>
                  <a:schemeClr val="bg1"/>
                </a:solidFill>
                <a:effectLst/>
                <a:latin typeface="Helvetica" pitchFamily="2" charset="0"/>
              </a:rPr>
              <a:t>2-3 times higher risk</a:t>
            </a:r>
            <a:r>
              <a:rPr lang="en-US" sz="4800" b="0" i="0" u="none" strike="noStrike" dirty="0">
                <a:solidFill>
                  <a:schemeClr val="bg1"/>
                </a:solidFill>
                <a:effectLst/>
                <a:latin typeface="Helvetica" pitchFamily="2" charset="0"/>
              </a:rPr>
              <a:t> compared to non-smokers.</a:t>
            </a:r>
          </a:p>
          <a:p>
            <a:pPr algn="l">
              <a:buFont typeface="Arial" panose="020B0604020202020204" pitchFamily="34" charset="0"/>
              <a:buChar char="•"/>
            </a:pPr>
            <a:r>
              <a:rPr lang="en-US" sz="4800" b="1" i="0" u="none" strike="noStrike" dirty="0">
                <a:solidFill>
                  <a:schemeClr val="bg1"/>
                </a:solidFill>
                <a:effectLst/>
                <a:latin typeface="Helvetica" pitchFamily="2" charset="0"/>
              </a:rPr>
              <a:t>Hypertension and Cardiovascular Disease</a:t>
            </a:r>
            <a:r>
              <a:rPr lang="en-US" sz="4800" b="0" i="0" u="none" strike="noStrike" dirty="0">
                <a:solidFill>
                  <a:schemeClr val="bg1"/>
                </a:solidFill>
                <a:effectLst/>
                <a:latin typeface="Helvetica" pitchFamily="2" charset="0"/>
              </a:rPr>
              <a:t>: Associated with higher rates of progression to wet AMD.</a:t>
            </a:r>
          </a:p>
          <a:p>
            <a:pPr algn="l">
              <a:buFont typeface="Arial" panose="020B0604020202020204" pitchFamily="34" charset="0"/>
              <a:buChar char="•"/>
            </a:pPr>
            <a:r>
              <a:rPr lang="en-US" sz="4800" b="1" i="0" u="none" strike="noStrike" dirty="0">
                <a:solidFill>
                  <a:schemeClr val="bg1"/>
                </a:solidFill>
                <a:effectLst/>
                <a:latin typeface="Helvetica" pitchFamily="2" charset="0"/>
              </a:rPr>
              <a:t>Obesity and Diet</a:t>
            </a:r>
            <a:r>
              <a:rPr lang="en-US" sz="4800" b="0" i="0" u="none" strike="noStrike" dirty="0">
                <a:solidFill>
                  <a:schemeClr val="bg1"/>
                </a:solidFill>
                <a:effectLst/>
                <a:latin typeface="Helvetica" pitchFamily="2" charset="0"/>
              </a:rPr>
              <a:t>: Poor dietary intake of antioxidants and omega-3 fatty acids increases risk.</a:t>
            </a:r>
          </a:p>
          <a:p>
            <a:pPr algn="l">
              <a:buFont typeface="Arial" panose="020B0604020202020204" pitchFamily="34" charset="0"/>
              <a:buChar char="•"/>
            </a:pPr>
            <a:r>
              <a:rPr lang="en-US" sz="4800" b="1" i="0" u="none" strike="noStrike" dirty="0">
                <a:solidFill>
                  <a:schemeClr val="bg1"/>
                </a:solidFill>
                <a:effectLst/>
                <a:latin typeface="Helvetica" pitchFamily="2" charset="0"/>
              </a:rPr>
              <a:t>Environmental Factors</a:t>
            </a:r>
            <a:r>
              <a:rPr lang="en-US" sz="4800" b="0" i="0" u="none" strike="noStrike" dirty="0">
                <a:solidFill>
                  <a:schemeClr val="bg1"/>
                </a:solidFill>
                <a:effectLst/>
                <a:latin typeface="Helvetica" pitchFamily="2" charset="0"/>
              </a:rPr>
              <a:t>: UV exposure and oxidative stress contribute to retinal damage.</a:t>
            </a:r>
          </a:p>
        </p:txBody>
      </p:sp>
    </p:spTree>
    <p:extLst>
      <p:ext uri="{BB962C8B-B14F-4D97-AF65-F5344CB8AC3E}">
        <p14:creationId xmlns:p14="http://schemas.microsoft.com/office/powerpoint/2010/main" val="346628639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0CF668B7-2A80-DB81-E12A-CD7EDD752391}"/>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9B8577D2-05D8-4C00-D542-30F17F9E2282}"/>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Wet AMD</a:t>
            </a:r>
            <a:endParaRPr dirty="0"/>
          </a:p>
        </p:txBody>
      </p:sp>
      <p:sp>
        <p:nvSpPr>
          <p:cNvPr id="137" name="Director of Practice Relations/Marketing and Administrative Director">
            <a:extLst>
              <a:ext uri="{FF2B5EF4-FFF2-40B4-BE49-F238E27FC236}">
                <a16:creationId xmlns:a16="http://schemas.microsoft.com/office/drawing/2014/main" id="{E4951A2A-B6CF-D564-BA40-D40C9ABD8790}"/>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6619FC0-64BB-2AC5-CDCC-CED06501ED7B}"/>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D8ED3588-7B8A-2729-EB6F-E77A3E2D9F8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4" name="TextBox 3">
            <a:extLst>
              <a:ext uri="{FF2B5EF4-FFF2-40B4-BE49-F238E27FC236}">
                <a16:creationId xmlns:a16="http://schemas.microsoft.com/office/drawing/2014/main" id="{4B6DBF5E-A6B7-BC8E-C0CF-A8AC6782372F}"/>
              </a:ext>
            </a:extLst>
          </p:cNvPr>
          <p:cNvSpPr txBox="1"/>
          <p:nvPr/>
        </p:nvSpPr>
        <p:spPr>
          <a:xfrm>
            <a:off x="990962" y="4085969"/>
            <a:ext cx="22653890" cy="10116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4000" b="1" i="0" u="none" strike="noStrike" dirty="0">
                <a:solidFill>
                  <a:schemeClr val="bg1"/>
                </a:solidFill>
                <a:effectLst/>
                <a:latin typeface="Helvetica" pitchFamily="2" charset="0"/>
              </a:rPr>
              <a:t>Current Treatment Approaches</a:t>
            </a:r>
          </a:p>
          <a:p>
            <a:pPr algn="l"/>
            <a:endParaRPr lang="en-US" sz="4000" b="0" i="0" u="none" strike="noStrike" dirty="0">
              <a:solidFill>
                <a:schemeClr val="bg1"/>
              </a:solidFill>
              <a:effectLst/>
              <a:latin typeface="Helvetica" pitchFamily="2" charset="0"/>
            </a:endParaRPr>
          </a:p>
          <a:p>
            <a:pPr marL="571500" indent="-571500" algn="l">
              <a:buFont typeface="Arial" panose="020B0604020202020204" pitchFamily="34" charset="0"/>
              <a:buChar char="•"/>
            </a:pPr>
            <a:r>
              <a:rPr lang="en-US" sz="4000" b="1" i="0" u="none" strike="noStrike" dirty="0">
                <a:solidFill>
                  <a:schemeClr val="bg1"/>
                </a:solidFill>
                <a:effectLst/>
                <a:latin typeface="Helvetica" pitchFamily="2" charset="0"/>
              </a:rPr>
              <a:t>Anti-VEGF Therapy</a:t>
            </a:r>
            <a:r>
              <a:rPr lang="en-US" sz="4000" b="0" i="0" u="none" strike="noStrike" dirty="0">
                <a:solidFill>
                  <a:schemeClr val="bg1"/>
                </a:solidFill>
                <a:effectLst/>
                <a:latin typeface="Helvetica" pitchFamily="2" charset="0"/>
              </a:rPr>
              <a:t>: Intravitreal injections of VEGF inhibitors </a:t>
            </a:r>
            <a:r>
              <a:rPr lang="en-US" sz="4000" dirty="0">
                <a:solidFill>
                  <a:schemeClr val="bg1"/>
                </a:solidFill>
                <a:effectLst/>
                <a:latin typeface="Helvetica" pitchFamily="2" charset="0"/>
              </a:rPr>
              <a:t>A</a:t>
            </a:r>
            <a:r>
              <a:rPr lang="en-US" sz="4000" b="0" i="0" u="none" strike="noStrike" dirty="0">
                <a:solidFill>
                  <a:schemeClr val="bg1"/>
                </a:solidFill>
                <a:effectLst/>
                <a:latin typeface="Helvetica" pitchFamily="2" charset="0"/>
              </a:rPr>
              <a:t>nti-VEGF agents, including Avastin(Bevacizumab), Lucentis(Ranibizumab, Eylea(Aflibercept 2mg), </a:t>
            </a:r>
            <a:r>
              <a:rPr lang="en-US" sz="4000" b="0" i="0" u="none" strike="noStrike" dirty="0" err="1">
                <a:solidFill>
                  <a:schemeClr val="bg1"/>
                </a:solidFill>
                <a:effectLst/>
                <a:latin typeface="Helvetica" pitchFamily="2" charset="0"/>
              </a:rPr>
              <a:t>Beovu</a:t>
            </a:r>
            <a:r>
              <a:rPr lang="en-US" sz="4000" b="0" i="0" u="none" strike="noStrike" dirty="0">
                <a:solidFill>
                  <a:schemeClr val="bg1"/>
                </a:solidFill>
                <a:effectLst/>
                <a:latin typeface="Helvetica" pitchFamily="2" charset="0"/>
              </a:rPr>
              <a:t>(Brolucizumab), </a:t>
            </a:r>
            <a:r>
              <a:rPr lang="en-US" sz="4000" b="0" i="0" u="none" strike="noStrike" dirty="0" err="1">
                <a:solidFill>
                  <a:schemeClr val="bg1"/>
                </a:solidFill>
                <a:effectLst/>
                <a:latin typeface="Helvetica" pitchFamily="2" charset="0"/>
              </a:rPr>
              <a:t>Vabysmo</a:t>
            </a:r>
            <a:r>
              <a:rPr lang="en-US" sz="4000" b="0" i="0" u="none" strike="noStrike" dirty="0">
                <a:solidFill>
                  <a:schemeClr val="bg1"/>
                </a:solidFill>
                <a:effectLst/>
                <a:latin typeface="Helvetica" pitchFamily="2" charset="0"/>
              </a:rPr>
              <a:t>(</a:t>
            </a:r>
            <a:r>
              <a:rPr lang="en-US" sz="4000" b="0" i="0" u="none" strike="noStrike" dirty="0" err="1">
                <a:solidFill>
                  <a:schemeClr val="bg1"/>
                </a:solidFill>
                <a:effectLst/>
                <a:latin typeface="Helvetica" pitchFamily="2" charset="0"/>
              </a:rPr>
              <a:t>Faricimab</a:t>
            </a:r>
            <a:r>
              <a:rPr lang="en-US" sz="4000" b="0" i="0" u="none" strike="noStrike" dirty="0">
                <a:solidFill>
                  <a:schemeClr val="bg1"/>
                </a:solidFill>
                <a:effectLst/>
                <a:latin typeface="Helvetica" pitchFamily="2" charset="0"/>
              </a:rPr>
              <a:t>), Eylea HD(Aflibercept 8mg).</a:t>
            </a:r>
          </a:p>
          <a:p>
            <a:pPr marL="571500" indent="-571500" algn="l">
              <a:buFont typeface="Arial" panose="020B0604020202020204" pitchFamily="34" charset="0"/>
              <a:buChar char="•"/>
            </a:pPr>
            <a:r>
              <a:rPr lang="en-US" sz="4000" dirty="0">
                <a:solidFill>
                  <a:schemeClr val="bg1"/>
                </a:solidFill>
                <a:effectLst/>
                <a:latin typeface="Helvetica" pitchFamily="2" charset="0"/>
              </a:rPr>
              <a:t>F</a:t>
            </a:r>
            <a:r>
              <a:rPr lang="en-US" sz="4000" b="0" i="0" u="none" strike="noStrike" dirty="0">
                <a:solidFill>
                  <a:schemeClr val="bg1"/>
                </a:solidFill>
                <a:effectLst/>
                <a:latin typeface="Helvetica" pitchFamily="2" charset="0"/>
              </a:rPr>
              <a:t>irst-line treatment, effectively stabilizing or improving vision in </a:t>
            </a:r>
            <a:r>
              <a:rPr lang="en-US" sz="4000" b="1" i="0" u="none" strike="noStrike" dirty="0">
                <a:solidFill>
                  <a:schemeClr val="bg1"/>
                </a:solidFill>
                <a:effectLst/>
                <a:latin typeface="Helvetica" pitchFamily="2" charset="0"/>
              </a:rPr>
              <a:t>90%</a:t>
            </a:r>
            <a:r>
              <a:rPr lang="en-US" sz="4000" b="0" i="0" u="none" strike="noStrike" dirty="0">
                <a:solidFill>
                  <a:schemeClr val="bg1"/>
                </a:solidFill>
                <a:effectLst/>
                <a:latin typeface="Helvetica" pitchFamily="2" charset="0"/>
              </a:rPr>
              <a:t> of patients.</a:t>
            </a:r>
          </a:p>
          <a:p>
            <a:pPr algn="l"/>
            <a:endParaRPr lang="en-US" sz="4000" b="0" i="0" u="none" strike="noStrike" dirty="0">
              <a:solidFill>
                <a:schemeClr val="bg1"/>
              </a:solidFill>
              <a:effectLst/>
              <a:latin typeface="Helvetica" pitchFamily="2" charset="0"/>
            </a:endParaRPr>
          </a:p>
          <a:p>
            <a:pPr algn="l">
              <a:buFont typeface="Arial" panose="020B0604020202020204" pitchFamily="34" charset="0"/>
              <a:buChar char="•"/>
            </a:pPr>
            <a:r>
              <a:rPr lang="en-US" sz="4000" b="1" i="0" u="none" strike="noStrike" dirty="0">
                <a:solidFill>
                  <a:schemeClr val="bg1"/>
                </a:solidFill>
                <a:effectLst/>
                <a:latin typeface="Helvetica" pitchFamily="2" charset="0"/>
              </a:rPr>
              <a:t>   Photodynamic Therapy (PDT)</a:t>
            </a:r>
            <a:r>
              <a:rPr lang="en-US" sz="4000" b="0" i="0" u="none" strike="noStrike" dirty="0">
                <a:solidFill>
                  <a:schemeClr val="bg1"/>
                </a:solidFill>
                <a:effectLst/>
                <a:latin typeface="Helvetica" pitchFamily="2" charset="0"/>
              </a:rPr>
              <a:t>: Less commonly used but still applicable in select cases</a:t>
            </a:r>
          </a:p>
          <a:p>
            <a:pPr algn="l">
              <a:buFont typeface="Arial" panose="020B0604020202020204" pitchFamily="34" charset="0"/>
              <a:buChar char="•"/>
            </a:pPr>
            <a:endParaRPr lang="en-US" sz="4000" b="0" i="0" u="none" strike="noStrike" dirty="0">
              <a:solidFill>
                <a:schemeClr val="bg1"/>
              </a:solidFill>
              <a:effectLst/>
              <a:latin typeface="Helvetica" pitchFamily="2" charset="0"/>
            </a:endParaRPr>
          </a:p>
          <a:p>
            <a:pPr algn="l">
              <a:buFont typeface="Arial" panose="020B0604020202020204" pitchFamily="34" charset="0"/>
              <a:buChar char="•"/>
            </a:pPr>
            <a:r>
              <a:rPr lang="en-US" sz="4000" b="1" i="0" u="none" strike="noStrike" dirty="0">
                <a:solidFill>
                  <a:schemeClr val="bg1"/>
                </a:solidFill>
                <a:effectLst/>
                <a:latin typeface="Helvetica" pitchFamily="2" charset="0"/>
              </a:rPr>
              <a:t>   Laser Photocoagulation</a:t>
            </a:r>
            <a:r>
              <a:rPr lang="en-US" sz="4000" b="0" i="0" u="none" strike="noStrike" dirty="0">
                <a:solidFill>
                  <a:schemeClr val="bg1"/>
                </a:solidFill>
                <a:effectLst/>
                <a:latin typeface="Helvetica" pitchFamily="2" charset="0"/>
              </a:rPr>
              <a:t>: Used for extrafoveal lesions but largely replaced by anti-VEGF</a:t>
            </a:r>
          </a:p>
          <a:p>
            <a:pPr algn="l"/>
            <a:r>
              <a:rPr lang="en-US" sz="4000" b="0" i="0" u="none" strike="noStrike" dirty="0">
                <a:solidFill>
                  <a:schemeClr val="bg1"/>
                </a:solidFill>
                <a:effectLst/>
                <a:latin typeface="Helvetica" pitchFamily="2" charset="0"/>
              </a:rPr>
              <a:t>    treatments.</a:t>
            </a:r>
          </a:p>
          <a:p>
            <a:pPr marL="571500" indent="-571500" algn="l">
              <a:buFont typeface="Arial" panose="020B0604020202020204" pitchFamily="34" charset="0"/>
              <a:buChar char="•"/>
            </a:pPr>
            <a:r>
              <a:rPr lang="en-US" sz="4000" b="1" dirty="0">
                <a:solidFill>
                  <a:schemeClr val="bg1"/>
                </a:solidFill>
                <a:effectLst/>
                <a:latin typeface="Helvetica" pitchFamily="2" charset="0"/>
              </a:rPr>
              <a:t>Implantable drug delivery systems</a:t>
            </a:r>
          </a:p>
          <a:p>
            <a:pPr marL="571500" indent="-571500" algn="l">
              <a:buFont typeface="Arial" panose="020B0604020202020204" pitchFamily="34" charset="0"/>
              <a:buChar char="•"/>
            </a:pPr>
            <a:r>
              <a:rPr lang="en-US" sz="4000" b="1" i="0" u="none" strike="noStrike" dirty="0">
                <a:solidFill>
                  <a:schemeClr val="bg1"/>
                </a:solidFill>
                <a:effectLst/>
                <a:latin typeface="Helvetica" pitchFamily="2" charset="0"/>
              </a:rPr>
              <a:t>Gene Therapy</a:t>
            </a:r>
          </a:p>
          <a:p>
            <a:pPr algn="l"/>
            <a:endParaRPr lang="en-US" sz="4000" b="0" i="0" u="none" strike="noStrike" dirty="0">
              <a:solidFill>
                <a:schemeClr val="bg1"/>
              </a:solidFill>
              <a:effectLst/>
              <a:latin typeface="Helvetica" pitchFamily="2" charset="0"/>
            </a:endParaRPr>
          </a:p>
          <a:p>
            <a:br>
              <a:rPr lang="en-US" sz="4400" dirty="0">
                <a:solidFill>
                  <a:schemeClr val="bg1"/>
                </a:solidFill>
              </a:rPr>
            </a:br>
            <a:endParaRPr kumimoji="0" lang="en-US" sz="44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625090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8ADA3701-DE5D-B472-B234-32325D16D9ED}"/>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13B8A40F-2B50-4DDB-D397-3109405D33B2}"/>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Wet AMD</a:t>
            </a:r>
            <a:endParaRPr dirty="0"/>
          </a:p>
        </p:txBody>
      </p:sp>
      <p:sp>
        <p:nvSpPr>
          <p:cNvPr id="137" name="Director of Practice Relations/Marketing and Administrative Director">
            <a:extLst>
              <a:ext uri="{FF2B5EF4-FFF2-40B4-BE49-F238E27FC236}">
                <a16:creationId xmlns:a16="http://schemas.microsoft.com/office/drawing/2014/main" id="{5648FF60-16A3-4BF1-AFD3-59940477F8B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C6E7A3A-CF36-047F-D5C5-CEB3E50B4ADA}"/>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D44EF110-8EE1-C69D-165E-4AD3BDF918C2}"/>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pic>
        <p:nvPicPr>
          <p:cNvPr id="3" name="Picture 2" descr="A close-up of an ultrasound&#10;&#10;Description automatically generated">
            <a:extLst>
              <a:ext uri="{FF2B5EF4-FFF2-40B4-BE49-F238E27FC236}">
                <a16:creationId xmlns:a16="http://schemas.microsoft.com/office/drawing/2014/main" id="{89DBB16F-C5C5-DBA7-D2AE-B5192430E4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073" y="4891007"/>
            <a:ext cx="22897853" cy="6148700"/>
          </a:xfrm>
          <a:prstGeom prst="rect">
            <a:avLst/>
          </a:prstGeom>
        </p:spPr>
      </p:pic>
    </p:spTree>
    <p:extLst>
      <p:ext uri="{BB962C8B-B14F-4D97-AF65-F5344CB8AC3E}">
        <p14:creationId xmlns:p14="http://schemas.microsoft.com/office/powerpoint/2010/main" val="205872896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5BA2B29-F462-EE5D-7450-4D7DEF5B201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8DBD9FF-12D1-75D4-AE5D-16BA087F899C}"/>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br>
              <a:rPr lang="en-US" dirty="0"/>
            </a:br>
            <a:r>
              <a:rPr lang="en-US" dirty="0"/>
              <a:t>Intravitreal injections</a:t>
            </a:r>
            <a:endParaRPr dirty="0"/>
          </a:p>
        </p:txBody>
      </p:sp>
      <p:sp>
        <p:nvSpPr>
          <p:cNvPr id="137" name="Director of Practice Relations/Marketing and Administrative Director">
            <a:extLst>
              <a:ext uri="{FF2B5EF4-FFF2-40B4-BE49-F238E27FC236}">
                <a16:creationId xmlns:a16="http://schemas.microsoft.com/office/drawing/2014/main" id="{865FA441-D5C9-65E8-E4F1-6B237AF88BC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26546337-D2A8-A8A1-556B-ADF17A42FFC8}"/>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451489C5-AA73-0DED-54D3-DFFDE6DDE42B}"/>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843C4325-607B-836D-196F-DE55ACD14510}"/>
              </a:ext>
            </a:extLst>
          </p:cNvPr>
          <p:cNvSpPr txBox="1"/>
          <p:nvPr/>
        </p:nvSpPr>
        <p:spPr>
          <a:xfrm>
            <a:off x="1118960" y="5177612"/>
            <a:ext cx="21312408" cy="41453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accent5"/>
                </a:solidFill>
              </a:rPr>
              <a:t>Intravitreal</a:t>
            </a:r>
            <a:r>
              <a:rPr lang="en-US" dirty="0">
                <a:solidFill>
                  <a:schemeClr val="bg1"/>
                </a:solidFill>
              </a:rPr>
              <a:t> injection is the most common route of medication administration for retinal therapies.</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rPr>
              <a:t>Usual volume administered </a:t>
            </a:r>
            <a:r>
              <a:rPr kumimoji="0" lang="en-US" sz="5200" b="0" i="0" u="none" strike="noStrike" cap="none" spc="0" normalizeH="0" baseline="0" dirty="0">
                <a:ln>
                  <a:noFill/>
                </a:ln>
                <a:solidFill>
                  <a:schemeClr val="accent5"/>
                </a:solidFill>
                <a:effectLst>
                  <a:outerShdw blurRad="50800" dist="25400" dir="5400000" rotWithShape="0">
                    <a:srgbClr val="000000"/>
                  </a:outerShdw>
                </a:effectLst>
                <a:uFillTx/>
                <a:latin typeface="+mj-lt"/>
                <a:ea typeface="+mj-ea"/>
                <a:cs typeface="+mj-cs"/>
                <a:sym typeface="Helvetica Neue"/>
              </a:rPr>
              <a:t>0.05ml</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accent5"/>
                </a:solidFill>
              </a:rPr>
              <a:t>Most common initial interval is 1 injection a month for 3 months</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rPr>
              <a:t>D</a:t>
            </a:r>
            <a:r>
              <a:rPr lang="en-US" dirty="0">
                <a:solidFill>
                  <a:schemeClr val="bg1"/>
                </a:solidFill>
              </a:rPr>
              <a:t>ifferent injections protocols most widely used is </a:t>
            </a:r>
            <a:r>
              <a:rPr lang="en-US" dirty="0">
                <a:solidFill>
                  <a:schemeClr val="accent5"/>
                </a:solidFill>
              </a:rPr>
              <a:t>treat and extend</a:t>
            </a: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74131439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79B3A5C6-5EA4-988E-4606-17D55F0AC653}"/>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4594307-B0E2-41CD-99E6-BED35486E96D}"/>
              </a:ext>
            </a:extLst>
          </p:cNvPr>
          <p:cNvSpPr txBox="1">
            <a:spLocks noGrp="1"/>
          </p:cNvSpPr>
          <p:nvPr>
            <p:ph type="title" idx="4294967295"/>
          </p:nvPr>
        </p:nvSpPr>
        <p:spPr>
          <a:xfrm>
            <a:off x="1013616" y="785844"/>
            <a:ext cx="16144877"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Avastin (Bevacizumab) 2005</a:t>
            </a:r>
            <a:endParaRPr sz="8000" dirty="0"/>
          </a:p>
        </p:txBody>
      </p:sp>
      <p:sp>
        <p:nvSpPr>
          <p:cNvPr id="137" name="Director of Practice Relations/Marketing and Administrative Director">
            <a:extLst>
              <a:ext uri="{FF2B5EF4-FFF2-40B4-BE49-F238E27FC236}">
                <a16:creationId xmlns:a16="http://schemas.microsoft.com/office/drawing/2014/main" id="{8A47B79D-26DC-7530-D0CA-DEBFBDA30E2D}"/>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54754C99-153A-2721-A906-F0E190874FAA}"/>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2634E6AC-C074-8E71-453C-1E5C718448F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A9FAEFBB-2D5A-64F2-FFDD-8E34121F5040}"/>
              </a:ext>
            </a:extLst>
          </p:cNvPr>
          <p:cNvSpPr txBox="1"/>
          <p:nvPr/>
        </p:nvSpPr>
        <p:spPr>
          <a:xfrm>
            <a:off x="945426" y="5159200"/>
            <a:ext cx="15915218" cy="57458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dirty="0">
                <a:solidFill>
                  <a:schemeClr val="bg1"/>
                </a:solidFill>
              </a:rPr>
              <a:t>Mechanism: </a:t>
            </a:r>
            <a:r>
              <a:rPr lang="en-US" dirty="0">
                <a:solidFill>
                  <a:srgbClr val="C00000"/>
                </a:solidFill>
              </a:rPr>
              <a:t>VEGF-A</a:t>
            </a:r>
            <a:r>
              <a:rPr lang="en-US" dirty="0">
                <a:solidFill>
                  <a:schemeClr val="bg1"/>
                </a:solidFill>
              </a:rPr>
              <a:t> binding to reduce vascular leakage.</a:t>
            </a:r>
          </a:p>
          <a:p>
            <a:pPr algn="l"/>
            <a:r>
              <a:rPr lang="en-US" dirty="0">
                <a:solidFill>
                  <a:schemeClr val="bg1"/>
                </a:solidFill>
              </a:rPr>
              <a:t>- CATT (Phase III): Showed non-inferiority to Lucentis for vision stabilization.</a:t>
            </a:r>
          </a:p>
          <a:p>
            <a:pPr algn="l"/>
            <a:r>
              <a:rPr lang="en-US" dirty="0">
                <a:solidFill>
                  <a:schemeClr val="bg1"/>
                </a:solidFill>
              </a:rPr>
              <a:t>- Limitations: Off-label use; requires frequent dosing.</a:t>
            </a:r>
          </a:p>
          <a:p>
            <a:pPr algn="l"/>
            <a:r>
              <a:rPr lang="en-US" dirty="0">
                <a:solidFill>
                  <a:schemeClr val="bg1"/>
                </a:solidFill>
              </a:rPr>
              <a:t>Advantages: Cost-effective alternative.</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pic>
        <p:nvPicPr>
          <p:cNvPr id="4" name="Picture 3" descr="A close-up of an eyeball&#10;&#10;Description automatically generated">
            <a:extLst>
              <a:ext uri="{FF2B5EF4-FFF2-40B4-BE49-F238E27FC236}">
                <a16:creationId xmlns:a16="http://schemas.microsoft.com/office/drawing/2014/main" id="{8D148026-16E9-F75F-DD92-199B78E9D4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7158493" y="3608349"/>
            <a:ext cx="6823617" cy="6870080"/>
          </a:xfrm>
          <a:prstGeom prst="rect">
            <a:avLst/>
          </a:prstGeom>
        </p:spPr>
      </p:pic>
    </p:spTree>
    <p:extLst>
      <p:ext uri="{BB962C8B-B14F-4D97-AF65-F5344CB8AC3E}">
        <p14:creationId xmlns:p14="http://schemas.microsoft.com/office/powerpoint/2010/main" val="68902921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29AD894-E1C5-3522-9F47-4C8B93796D84}"/>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3F5D7E65-B04E-53AE-DF9E-A4A096607751}"/>
              </a:ext>
            </a:extLst>
          </p:cNvPr>
          <p:cNvSpPr txBox="1">
            <a:spLocks noGrp="1"/>
          </p:cNvSpPr>
          <p:nvPr>
            <p:ph type="title" idx="4294967295"/>
          </p:nvPr>
        </p:nvSpPr>
        <p:spPr>
          <a:xfrm>
            <a:off x="1013616" y="785844"/>
            <a:ext cx="16144877"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Lucentis (Ranibizumab) 2006</a:t>
            </a:r>
            <a:endParaRPr sz="8000" dirty="0"/>
          </a:p>
        </p:txBody>
      </p:sp>
      <p:sp>
        <p:nvSpPr>
          <p:cNvPr id="137" name="Director of Practice Relations/Marketing and Administrative Director">
            <a:extLst>
              <a:ext uri="{FF2B5EF4-FFF2-40B4-BE49-F238E27FC236}">
                <a16:creationId xmlns:a16="http://schemas.microsoft.com/office/drawing/2014/main" id="{1D6B89E5-36A9-AB83-189C-0F44F18D4901}"/>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80A658ED-DB6F-34D4-2CF3-179B3D6EC80D}"/>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A19D3483-81F4-7616-1CCB-19211707BEF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Content Placeholder 2">
            <a:extLst>
              <a:ext uri="{FF2B5EF4-FFF2-40B4-BE49-F238E27FC236}">
                <a16:creationId xmlns:a16="http://schemas.microsoft.com/office/drawing/2014/main" id="{B88BF77F-0086-6327-6C37-FCF225175EE7}"/>
              </a:ext>
            </a:extLst>
          </p:cNvPr>
          <p:cNvSpPr txBox="1">
            <a:spLocks/>
          </p:cNvSpPr>
          <p:nvPr/>
        </p:nvSpPr>
        <p:spPr>
          <a:xfrm>
            <a:off x="1013616" y="5476526"/>
            <a:ext cx="17097247" cy="6092458"/>
          </a:xfrm>
          <a:prstGeom prst="rect">
            <a:avLst/>
          </a:prstGeom>
        </p:spPr>
        <p:txBody>
          <a:bodyPr/>
          <a:lstStyle>
            <a:lvl1pPr marL="549834"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1pPr>
            <a:lvl2pPr marL="956235"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2pPr>
            <a:lvl3pPr marL="1362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3pPr>
            <a:lvl4pPr marL="1769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4pPr>
            <a:lvl5pPr marL="21754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5pPr>
            <a:lvl6pPr marL="25818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6pPr>
            <a:lvl7pPr marL="29882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7pPr>
            <a:lvl8pPr marL="3394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8pPr>
            <a:lvl9pPr marL="3801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9pPr>
          </a:lstStyle>
          <a:p>
            <a:pPr hangingPunct="1">
              <a:spcBef>
                <a:spcPts val="1100"/>
              </a:spcBef>
            </a:pPr>
            <a:r>
              <a:rPr lang="en-US" dirty="0"/>
              <a:t>Mechanism: High-affinity VEGF-A inhibition for reducing edema.</a:t>
            </a:r>
          </a:p>
          <a:p>
            <a:pPr hangingPunct="1">
              <a:spcBef>
                <a:spcPts val="1100"/>
              </a:spcBef>
            </a:pPr>
            <a:r>
              <a:rPr lang="en-US" dirty="0">
                <a:solidFill>
                  <a:schemeClr val="accent5"/>
                </a:solidFill>
              </a:rPr>
              <a:t>First FDA approved intravitreal medication for WET AMD</a:t>
            </a:r>
          </a:p>
          <a:p>
            <a:pPr hangingPunct="1">
              <a:spcBef>
                <a:spcPts val="1100"/>
              </a:spcBef>
            </a:pPr>
            <a:r>
              <a:rPr lang="en-US" dirty="0"/>
              <a:t>MARINA (Phase III): Significant improvement in visual acuity.</a:t>
            </a:r>
          </a:p>
          <a:p>
            <a:pPr hangingPunct="1">
              <a:spcBef>
                <a:spcPts val="1100"/>
              </a:spcBef>
            </a:pPr>
            <a:r>
              <a:rPr lang="en-US" dirty="0"/>
              <a:t>ANCHOR (Phase III): Compared favorably with photodynamic therapy.</a:t>
            </a:r>
          </a:p>
          <a:p>
            <a:pPr hangingPunct="1">
              <a:spcBef>
                <a:spcPts val="1100"/>
              </a:spcBef>
            </a:pPr>
            <a:r>
              <a:rPr lang="en-US" dirty="0"/>
              <a:t>Advantages: FDA-approved; lower systemic exposure.</a:t>
            </a:r>
          </a:p>
        </p:txBody>
      </p:sp>
    </p:spTree>
    <p:extLst>
      <p:ext uri="{BB962C8B-B14F-4D97-AF65-F5344CB8AC3E}">
        <p14:creationId xmlns:p14="http://schemas.microsoft.com/office/powerpoint/2010/main" val="12454035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7EF7EAD-F50F-B317-28DD-C860680671E4}"/>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A08055B9-9E77-8CB8-048D-4B3DD23B998B}"/>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endParaRPr dirty="0"/>
          </a:p>
        </p:txBody>
      </p:sp>
      <p:sp>
        <p:nvSpPr>
          <p:cNvPr id="137" name="Director of Practice Relations/Marketing and Administrative Director">
            <a:extLst>
              <a:ext uri="{FF2B5EF4-FFF2-40B4-BE49-F238E27FC236}">
                <a16:creationId xmlns:a16="http://schemas.microsoft.com/office/drawing/2014/main" id="{9DFFA6CC-64C2-3515-6B43-A1A5A4715177}"/>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21F17359-153E-FF69-D1C5-A8DF85D4D56D}"/>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4DF55676-27DD-7F99-4442-649119DB02F9}"/>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pic>
        <p:nvPicPr>
          <p:cNvPr id="3" name="Picture 2" descr="A diagram of a cell line&#10;&#10;Description automatically generated with medium confidence">
            <a:extLst>
              <a:ext uri="{FF2B5EF4-FFF2-40B4-BE49-F238E27FC236}">
                <a16:creationId xmlns:a16="http://schemas.microsoft.com/office/drawing/2014/main" id="{FCC25394-9ADE-1FB3-9A5C-1619DA8DCD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7325" y="3133169"/>
            <a:ext cx="20009349" cy="7449662"/>
          </a:xfrm>
          <a:prstGeom prst="rect">
            <a:avLst/>
          </a:prstGeom>
        </p:spPr>
      </p:pic>
    </p:spTree>
    <p:extLst>
      <p:ext uri="{BB962C8B-B14F-4D97-AF65-F5344CB8AC3E}">
        <p14:creationId xmlns:p14="http://schemas.microsoft.com/office/powerpoint/2010/main" val="170904064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5AD09019-E4C9-1931-B2CB-A4BB102A9ED5}"/>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0A675127-4BCB-B764-394D-D90AE8224C29}"/>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Eylea (Aflibercept) 2011</a:t>
            </a:r>
            <a:endParaRPr dirty="0"/>
          </a:p>
        </p:txBody>
      </p:sp>
      <p:sp>
        <p:nvSpPr>
          <p:cNvPr id="137" name="Director of Practice Relations/Marketing and Administrative Director">
            <a:extLst>
              <a:ext uri="{FF2B5EF4-FFF2-40B4-BE49-F238E27FC236}">
                <a16:creationId xmlns:a16="http://schemas.microsoft.com/office/drawing/2014/main" id="{6CF7E147-2D8F-BD51-1229-51436FDADC1B}"/>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1E187F50-33B1-32C1-8EFE-DA69F6051CF7}"/>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5B995522-65FA-10D6-0AF5-840DB26306CE}"/>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B3ADDD4A-24CB-FA2B-6550-B85F97888EF6}"/>
              </a:ext>
            </a:extLst>
          </p:cNvPr>
          <p:cNvSpPr txBox="1"/>
          <p:nvPr/>
        </p:nvSpPr>
        <p:spPr>
          <a:xfrm>
            <a:off x="1371583" y="5626771"/>
            <a:ext cx="21640833"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VEGF-A and </a:t>
            </a:r>
            <a:r>
              <a:rPr lang="en-US" dirty="0" err="1">
                <a:solidFill>
                  <a:schemeClr val="bg1"/>
                </a:solidFill>
              </a:rPr>
              <a:t>PlGF</a:t>
            </a:r>
            <a:r>
              <a:rPr lang="en-US" dirty="0">
                <a:solidFill>
                  <a:schemeClr val="bg1"/>
                </a:solidFill>
              </a:rPr>
              <a:t> inhibition for prolonged suppression.</a:t>
            </a:r>
          </a:p>
          <a:p>
            <a:pPr marL="685800" indent="-685800" algn="l">
              <a:buFont typeface="Arial" panose="020B0604020202020204" pitchFamily="34" charset="0"/>
              <a:buChar char="•"/>
            </a:pPr>
            <a:r>
              <a:rPr lang="en-US" dirty="0">
                <a:solidFill>
                  <a:schemeClr val="bg1"/>
                </a:solidFill>
              </a:rPr>
              <a:t>VIEW 1 and VIEW 2 (Phase III): Comparable efficacy to Lucentis with fewer injections.</a:t>
            </a:r>
          </a:p>
          <a:p>
            <a:pPr marL="685800" indent="-685800" algn="l">
              <a:buFont typeface="Arial" panose="020B0604020202020204" pitchFamily="34" charset="0"/>
              <a:buChar char="•"/>
            </a:pPr>
            <a:r>
              <a:rPr lang="en-US" dirty="0">
                <a:solidFill>
                  <a:schemeClr val="bg1"/>
                </a:solidFill>
              </a:rPr>
              <a:t>Advantages: Prolonged dosing intervals; reduced injection burden.</a:t>
            </a:r>
          </a:p>
          <a:p>
            <a:pPr marL="685800" indent="-685800" algn="l">
              <a:buFont typeface="Arial" panose="020B0604020202020204" pitchFamily="34" charset="0"/>
              <a:buChar char="•"/>
            </a:pPr>
            <a:r>
              <a:rPr lang="en-US" dirty="0">
                <a:solidFill>
                  <a:schemeClr val="bg1"/>
                </a:solidFill>
              </a:rPr>
              <a:t>Currently most preferred intravitreal VEGF inhibitor in ophthalmology</a:t>
            </a:r>
          </a:p>
        </p:txBody>
      </p:sp>
    </p:spTree>
    <p:extLst>
      <p:ext uri="{BB962C8B-B14F-4D97-AF65-F5344CB8AC3E}">
        <p14:creationId xmlns:p14="http://schemas.microsoft.com/office/powerpoint/2010/main" val="69423144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07FC5D0-90C1-9EEE-175B-88737E74CAEC}"/>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65AC4AA-4175-4F8A-4587-3BCF456C29D5}"/>
              </a:ext>
            </a:extLst>
          </p:cNvPr>
          <p:cNvSpPr txBox="1">
            <a:spLocks noGrp="1"/>
          </p:cNvSpPr>
          <p:nvPr>
            <p:ph type="title" idx="4294967295"/>
          </p:nvPr>
        </p:nvSpPr>
        <p:spPr>
          <a:xfrm>
            <a:off x="1013616" y="1677941"/>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sz="8000" dirty="0" err="1"/>
              <a:t>Beovu</a:t>
            </a:r>
            <a:r>
              <a:rPr lang="en-US" sz="8000" dirty="0"/>
              <a:t> (Brolucizumab) 2019</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56C676B0-C9E7-54EF-A387-7AF0EE2379A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7A1CF47-E254-6A75-42CC-7CD713E78B52}"/>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8C5F3B3-0994-3DAA-CF62-F97A382E262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0EE769ED-54C5-DB55-5499-2824C54DC8F4}"/>
              </a:ext>
            </a:extLst>
          </p:cNvPr>
          <p:cNvSpPr txBox="1"/>
          <p:nvPr/>
        </p:nvSpPr>
        <p:spPr>
          <a:xfrm>
            <a:off x="1013616" y="4828244"/>
            <a:ext cx="16144878" cy="53764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sz="4800" dirty="0">
                <a:solidFill>
                  <a:schemeClr val="bg1"/>
                </a:solidFill>
              </a:rPr>
              <a:t>Mechanism: Single-chain antibody targeting VEGF-A.</a:t>
            </a:r>
          </a:p>
          <a:p>
            <a:pPr marL="685800" indent="-685800" algn="l">
              <a:buFont typeface="Arial" panose="020B0604020202020204" pitchFamily="34" charset="0"/>
              <a:buChar char="•"/>
            </a:pPr>
            <a:r>
              <a:rPr lang="en-US" sz="4800" dirty="0">
                <a:solidFill>
                  <a:schemeClr val="bg1"/>
                </a:solidFill>
              </a:rPr>
              <a:t>HAWK and HARRIER (Phase III): Prolonged dosing intervals.</a:t>
            </a:r>
          </a:p>
          <a:p>
            <a:pPr marL="685800" indent="-685800" algn="l">
              <a:buFont typeface="Arial" panose="020B0604020202020204" pitchFamily="34" charset="0"/>
              <a:buChar char="•"/>
            </a:pPr>
            <a:r>
              <a:rPr lang="en-US" sz="4800" dirty="0">
                <a:solidFill>
                  <a:schemeClr val="bg1"/>
                </a:solidFill>
              </a:rPr>
              <a:t>Challenges: Associated with inflammation and vasculitis.</a:t>
            </a:r>
          </a:p>
          <a:p>
            <a:pPr marL="685800" indent="-685800" algn="l">
              <a:buFont typeface="Arial" panose="020B0604020202020204" pitchFamily="34" charset="0"/>
              <a:buChar char="•"/>
            </a:pPr>
            <a:r>
              <a:rPr lang="en-US" sz="4800" dirty="0">
                <a:solidFill>
                  <a:schemeClr val="bg1"/>
                </a:solidFill>
              </a:rPr>
              <a:t>Benefits: High potency and better tissue penetration.</a:t>
            </a:r>
          </a:p>
          <a:p>
            <a:pPr marL="685800" indent="-685800" algn="l">
              <a:buFont typeface="Arial" panose="020B0604020202020204" pitchFamily="34" charset="0"/>
              <a:buChar char="•"/>
            </a:pPr>
            <a:r>
              <a:rPr lang="en-US" sz="4800" dirty="0">
                <a:solidFill>
                  <a:schemeClr val="bg1"/>
                </a:solidFill>
              </a:rPr>
              <a:t>Rarely used now due to potential side effects</a:t>
            </a:r>
          </a:p>
        </p:txBody>
      </p:sp>
      <p:pic>
        <p:nvPicPr>
          <p:cNvPr id="4" name="Picture 3" descr="A collage of images of a human eye&#10;&#10;Description automatically generated">
            <a:extLst>
              <a:ext uri="{FF2B5EF4-FFF2-40B4-BE49-F238E27FC236}">
                <a16:creationId xmlns:a16="http://schemas.microsoft.com/office/drawing/2014/main" id="{AD918481-A279-A83D-829B-FBBF4CA65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47676" y="4210512"/>
            <a:ext cx="7051641" cy="6611931"/>
          </a:xfrm>
          <a:prstGeom prst="rect">
            <a:avLst/>
          </a:prstGeom>
        </p:spPr>
      </p:pic>
    </p:spTree>
    <p:extLst>
      <p:ext uri="{BB962C8B-B14F-4D97-AF65-F5344CB8AC3E}">
        <p14:creationId xmlns:p14="http://schemas.microsoft.com/office/powerpoint/2010/main" val="91110021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EEDCF4E-FAA1-9762-8738-6547283BADC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D424825-1FFE-79D2-93D7-32A16DC282CA}"/>
              </a:ext>
            </a:extLst>
          </p:cNvPr>
          <p:cNvSpPr txBox="1">
            <a:spLocks noGrp="1"/>
          </p:cNvSpPr>
          <p:nvPr>
            <p:ph type="title" idx="4294967295"/>
          </p:nvPr>
        </p:nvSpPr>
        <p:spPr>
          <a:xfrm>
            <a:off x="4119561" y="5072061"/>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New and upcoming therapies</a:t>
            </a:r>
            <a:endParaRPr dirty="0"/>
          </a:p>
        </p:txBody>
      </p:sp>
      <p:sp>
        <p:nvSpPr>
          <p:cNvPr id="137" name="Director of Practice Relations/Marketing and Administrative Director">
            <a:extLst>
              <a:ext uri="{FF2B5EF4-FFF2-40B4-BE49-F238E27FC236}">
                <a16:creationId xmlns:a16="http://schemas.microsoft.com/office/drawing/2014/main" id="{382102B7-39B6-5A77-E8FE-0A489DE92537}"/>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238E946-BFF8-283F-79CF-2B6843274D47}"/>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4B896F7C-8E6C-A5F7-8AA7-D8BBA544C85C}"/>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117208053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3877107-10F0-08CA-BB53-F0D20CB21D42}"/>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4CF5C60F-CC64-0C54-7254-E0F79EA051E7}"/>
              </a:ext>
            </a:extLst>
          </p:cNvPr>
          <p:cNvSpPr txBox="1">
            <a:spLocks noGrp="1"/>
          </p:cNvSpPr>
          <p:nvPr>
            <p:ph type="title" idx="4294967295"/>
          </p:nvPr>
        </p:nvSpPr>
        <p:spPr>
          <a:xfrm>
            <a:off x="1013616" y="1811756"/>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err="1"/>
              <a:t>Vabysmo</a:t>
            </a:r>
            <a:r>
              <a:rPr lang="en-US" dirty="0"/>
              <a:t> (</a:t>
            </a:r>
            <a:r>
              <a:rPr lang="en-US" dirty="0" err="1"/>
              <a:t>Faricimab</a:t>
            </a:r>
            <a:r>
              <a:rPr lang="en-US" dirty="0"/>
              <a:t>) 2022</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F3C70DBE-7C29-B0C2-6791-101DE599C87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057EFA3-D397-6036-287F-4C3283BB8207}"/>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F311B649-6464-10A6-19FA-02FEF6F097A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DD904D55-856C-6463-A9FC-3CD61CDE1B0B}"/>
              </a:ext>
            </a:extLst>
          </p:cNvPr>
          <p:cNvSpPr txBox="1"/>
          <p:nvPr/>
        </p:nvSpPr>
        <p:spPr>
          <a:xfrm>
            <a:off x="1811464" y="4984330"/>
            <a:ext cx="14549179" cy="57458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dirty="0">
                <a:solidFill>
                  <a:schemeClr val="bg1"/>
                </a:solidFill>
              </a:rPr>
              <a:t>Mechanism: Dual inhibition of VEGF-A and Ang2.</a:t>
            </a:r>
          </a:p>
          <a:p>
            <a:pPr marL="685800" indent="-685800" algn="l">
              <a:buFont typeface="Arial" panose="020B0604020202020204" pitchFamily="34" charset="0"/>
              <a:buChar char="•"/>
            </a:pPr>
            <a:r>
              <a:rPr lang="en-US" dirty="0">
                <a:solidFill>
                  <a:schemeClr val="bg1"/>
                </a:solidFill>
              </a:rPr>
              <a:t>TENAYA and LUCERNE (Phase III): Extended durability and vessel stability.</a:t>
            </a:r>
          </a:p>
          <a:p>
            <a:pPr marL="685800" indent="-685800" algn="l">
              <a:buFont typeface="Arial" panose="020B0604020202020204" pitchFamily="34" charset="0"/>
              <a:buChar char="•"/>
            </a:pPr>
            <a:r>
              <a:rPr lang="en-US" dirty="0">
                <a:solidFill>
                  <a:schemeClr val="bg1"/>
                </a:solidFill>
              </a:rPr>
              <a:t>Benefits: Effective dual-target approach and longer-lasting outcomes.</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354227659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8236F94-129C-AAD2-AF1C-6020E1A1F141}"/>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72F5980E-35F0-C073-DEF7-9907D8566221}"/>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Eylea HD 8mg</a:t>
            </a:r>
            <a:endParaRPr dirty="0"/>
          </a:p>
        </p:txBody>
      </p:sp>
      <p:sp>
        <p:nvSpPr>
          <p:cNvPr id="137" name="Director of Practice Relations/Marketing and Administrative Director">
            <a:extLst>
              <a:ext uri="{FF2B5EF4-FFF2-40B4-BE49-F238E27FC236}">
                <a16:creationId xmlns:a16="http://schemas.microsoft.com/office/drawing/2014/main" id="{639B3630-C492-E4EE-ECB9-538F69834BB6}"/>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1C239E5B-0EA3-529A-FC59-2781E9B6A776}"/>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1DC67A9E-575D-DB1A-0189-2244624CC87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9F3FB290-02F5-E512-E2E0-9888A66CA6BD}"/>
              </a:ext>
            </a:extLst>
          </p:cNvPr>
          <p:cNvSpPr txBox="1"/>
          <p:nvPr/>
        </p:nvSpPr>
        <p:spPr>
          <a:xfrm>
            <a:off x="1013616" y="4552453"/>
            <a:ext cx="17744018" cy="77155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4400" i="0" u="none" strike="noStrike" cap="none" spc="0" normalizeH="0" baseline="0" dirty="0">
                <a:ln>
                  <a:noFill/>
                </a:ln>
                <a:solidFill>
                  <a:schemeClr val="bg1"/>
                </a:solidFill>
                <a:effectLst>
                  <a:outerShdw blurRad="50800" dist="25400" dir="5400000" rotWithShape="0">
                    <a:srgbClr val="000000"/>
                  </a:outerShdw>
                </a:effectLst>
                <a:uFillTx/>
                <a:ea typeface="+mj-ea"/>
                <a:cs typeface="+mj-cs"/>
                <a:sym typeface="Helvetica Neue"/>
              </a:rPr>
              <a:t>Higher dose and higher injected volume than Eylea.</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a:solidFill>
                  <a:schemeClr val="accent5"/>
                </a:solidFill>
              </a:rPr>
              <a:t>Most recent FDA approved medication for Wet AMD</a:t>
            </a:r>
            <a:endParaRPr kumimoji="0" lang="en-US" sz="4400" i="0" u="none" strike="noStrike" cap="none" spc="0" normalizeH="0" baseline="0" dirty="0">
              <a:ln>
                <a:noFill/>
              </a:ln>
              <a:solidFill>
                <a:schemeClr val="accent5"/>
              </a:solidFill>
              <a:effectLst>
                <a:outerShdw blurRad="50800" dist="25400" dir="5400000" rotWithShape="0">
                  <a:srgbClr val="000000"/>
                </a:outerShdw>
              </a:effectLst>
              <a:uFillTx/>
              <a:ea typeface="+mj-ea"/>
              <a:cs typeface="+mj-cs"/>
              <a:sym typeface="Helvetica Neue"/>
            </a:endParaRP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i="0" u="none" strike="noStrike" dirty="0">
                <a:solidFill>
                  <a:schemeClr val="bg1"/>
                </a:solidFill>
                <a:effectLst/>
              </a:rPr>
              <a:t>Extended Dosing Intervals: Up to 16 weeks after three initial monthly doses, potentially reducing the frequency of injections for patients. </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i="0" u="none" strike="noStrike" dirty="0">
                <a:solidFill>
                  <a:schemeClr val="bg1"/>
                </a:solidFill>
                <a:effectLst/>
              </a:rPr>
              <a:t>PULSAR Trial: This pivotal study evaluated EYLEA HD in patients with wet AMD. Results showed that 79% and 77% of patients maintained 12- and 16-week dosing intervals, respectively, through 48 weeks, with vision gains comparable to the standard EYLEA regimen.</a:t>
            </a:r>
            <a:endParaRPr kumimoji="0" lang="en-US" sz="4400" i="0" u="none" strike="noStrike" cap="none" spc="0" normalizeH="0" baseline="0" dirty="0">
              <a:ln>
                <a:noFill/>
              </a:ln>
              <a:solidFill>
                <a:schemeClr val="bg1"/>
              </a:solidFill>
              <a:effectLst>
                <a:outerShdw blurRad="50800" dist="25400" dir="5400000" rotWithShape="0">
                  <a:srgbClr val="000000"/>
                </a:outerShdw>
              </a:effectLst>
              <a:uFillTx/>
              <a:ea typeface="+mj-ea"/>
              <a:cs typeface="+mj-cs"/>
              <a:sym typeface="Helvetica Neue"/>
            </a:endParaRP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61483679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5A305C2-95BE-595F-2D5C-C2A78D225834}"/>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07885E9-A450-7D7B-64C8-9897885B6AF9}"/>
              </a:ext>
            </a:extLst>
          </p:cNvPr>
          <p:cNvSpPr txBox="1">
            <a:spLocks noGrp="1"/>
          </p:cNvSpPr>
          <p:nvPr>
            <p:ph type="title" idx="4294967295"/>
          </p:nvPr>
        </p:nvSpPr>
        <p:spPr>
          <a:xfrm>
            <a:off x="1896400" y="2769481"/>
            <a:ext cx="16144877" cy="3571877"/>
          </a:xfrm>
          <a:prstGeom prst="rect">
            <a:avLst/>
          </a:prstGeom>
        </p:spPr>
        <p:txBody>
          <a:bodyPr anchor="b">
            <a:normAutofit fontScale="90000"/>
          </a:bodyPr>
          <a:lstStyle>
            <a:lvl1pPr algn="l">
              <a:defRPr sz="9200">
                <a:latin typeface="Proxima Nova"/>
                <a:ea typeface="Proxima Nova"/>
                <a:cs typeface="Proxima Nova"/>
                <a:sym typeface="Proxima Nova"/>
              </a:defRPr>
            </a:lvl1pPr>
          </a:lstStyle>
          <a:p>
            <a:r>
              <a:rPr lang="en-US" dirty="0"/>
              <a:t>PDS-</a:t>
            </a:r>
            <a:r>
              <a:rPr lang="en-US" dirty="0" err="1"/>
              <a:t>Susvimo</a:t>
            </a:r>
            <a:r>
              <a:rPr lang="en-US" dirty="0"/>
              <a:t> (Ranibizumab Implant)</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2421B047-A2FB-A708-25FF-7039ACDEE8DC}"/>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674A5B8-8FB3-304F-8696-1DFB12053BAE}"/>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EF3C236D-8E43-3F44-A78D-5B0716C15E9D}"/>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62744A14-1599-E097-3F05-33690E7F473A}"/>
              </a:ext>
            </a:extLst>
          </p:cNvPr>
          <p:cNvSpPr txBox="1"/>
          <p:nvPr/>
        </p:nvSpPr>
        <p:spPr>
          <a:xfrm>
            <a:off x="1729551" y="5252653"/>
            <a:ext cx="12199434" cy="64940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Refillable implant for ranibizumab </a:t>
            </a:r>
            <a:r>
              <a:rPr lang="en-US" dirty="0">
                <a:solidFill>
                  <a:schemeClr val="accent5"/>
                </a:solidFill>
              </a:rPr>
              <a:t>(Lucentis) </a:t>
            </a:r>
            <a:r>
              <a:rPr lang="en-US" dirty="0">
                <a:solidFill>
                  <a:schemeClr val="bg1"/>
                </a:solidFill>
              </a:rPr>
              <a:t>delivery. </a:t>
            </a:r>
            <a:r>
              <a:rPr lang="en-US" dirty="0">
                <a:solidFill>
                  <a:schemeClr val="accent5"/>
                </a:solidFill>
              </a:rPr>
              <a:t>Q6 months refill</a:t>
            </a:r>
          </a:p>
          <a:p>
            <a:pPr marL="685800" indent="-685800" algn="l">
              <a:buFont typeface="Arial" panose="020B0604020202020204" pitchFamily="34" charset="0"/>
              <a:buChar char="•"/>
            </a:pPr>
            <a:r>
              <a:rPr lang="en-US" dirty="0">
                <a:solidFill>
                  <a:schemeClr val="bg1"/>
                </a:solidFill>
              </a:rPr>
              <a:t>ARCHWAY and PORTAL (Phase III): Effective and reduces treatment burden.</a:t>
            </a:r>
          </a:p>
          <a:p>
            <a:pPr marL="685800" indent="-685800" algn="l">
              <a:buFont typeface="Arial" panose="020B0604020202020204" pitchFamily="34" charset="0"/>
              <a:buChar char="•"/>
            </a:pPr>
            <a:r>
              <a:rPr lang="en-US" dirty="0">
                <a:solidFill>
                  <a:schemeClr val="bg1"/>
                </a:solidFill>
              </a:rPr>
              <a:t>Challenges: Risk of device-related complications.</a:t>
            </a:r>
          </a:p>
        </p:txBody>
      </p:sp>
      <p:pic>
        <p:nvPicPr>
          <p:cNvPr id="5" name="Picture 4" descr="A close-up of a device size&#10;&#10;Description automatically generated">
            <a:extLst>
              <a:ext uri="{FF2B5EF4-FFF2-40B4-BE49-F238E27FC236}">
                <a16:creationId xmlns:a16="http://schemas.microsoft.com/office/drawing/2014/main" id="{3F5C8255-5F91-4EF1-5BB8-2E14C1A3CB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80615" y="4211143"/>
            <a:ext cx="5027324" cy="5226145"/>
          </a:xfrm>
          <a:prstGeom prst="rect">
            <a:avLst/>
          </a:prstGeom>
        </p:spPr>
      </p:pic>
      <p:pic>
        <p:nvPicPr>
          <p:cNvPr id="7" name="Picture 6" descr="Close-up of an eye&#10;&#10;Description automatically generated">
            <a:extLst>
              <a:ext uri="{FF2B5EF4-FFF2-40B4-BE49-F238E27FC236}">
                <a16:creationId xmlns:a16="http://schemas.microsoft.com/office/drawing/2014/main" id="{D6608DEF-5DCF-66CE-15EB-19C839E22F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23758" y="7783020"/>
            <a:ext cx="6324600" cy="4178300"/>
          </a:xfrm>
          <a:prstGeom prst="rect">
            <a:avLst/>
          </a:prstGeom>
        </p:spPr>
      </p:pic>
    </p:spTree>
    <p:extLst>
      <p:ext uri="{BB962C8B-B14F-4D97-AF65-F5344CB8AC3E}">
        <p14:creationId xmlns:p14="http://schemas.microsoft.com/office/powerpoint/2010/main" val="206975877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7A6A8306-66B5-BD63-1686-28FC5758588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026F24ED-F47A-FD72-B046-4E7EB3438D11}"/>
              </a:ext>
            </a:extLst>
          </p:cNvPr>
          <p:cNvSpPr txBox="1">
            <a:spLocks noGrp="1"/>
          </p:cNvSpPr>
          <p:nvPr>
            <p:ph type="title" idx="4294967295"/>
          </p:nvPr>
        </p:nvSpPr>
        <p:spPr>
          <a:xfrm>
            <a:off x="1013616" y="2011198"/>
            <a:ext cx="16144877" cy="3571877"/>
          </a:xfrm>
          <a:prstGeom prst="rect">
            <a:avLst/>
          </a:prstGeom>
        </p:spPr>
        <p:txBody>
          <a:bodyPr anchor="b">
            <a:normAutofit fontScale="90000"/>
          </a:bodyPr>
          <a:lstStyle>
            <a:lvl1pPr algn="l">
              <a:defRPr sz="9200">
                <a:latin typeface="Proxima Nova"/>
                <a:ea typeface="Proxima Nova"/>
                <a:cs typeface="Proxima Nova"/>
                <a:sym typeface="Proxima Nova"/>
              </a:defRPr>
            </a:lvl1pPr>
          </a:lstStyle>
          <a:p>
            <a:r>
              <a:rPr lang="en-US" sz="8900" dirty="0"/>
              <a:t>Gene Therapy: ABBV-RGX-314</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0CDF99A6-6B57-ED05-1CD1-E9292BC5E4A8}"/>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9D9AEB3D-75C0-718B-EF49-4006A33B02FE}"/>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0A3A2539-666B-5FCF-CAE1-DE190CF35D2D}"/>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E5B0115C-E52E-C0D5-D54B-9E92D6DDC376}"/>
              </a:ext>
            </a:extLst>
          </p:cNvPr>
          <p:cNvSpPr txBox="1"/>
          <p:nvPr/>
        </p:nvSpPr>
        <p:spPr>
          <a:xfrm>
            <a:off x="1013617" y="4859916"/>
            <a:ext cx="14419672" cy="6546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dirty="0">
                <a:solidFill>
                  <a:schemeClr val="bg1"/>
                </a:solidFill>
              </a:rPr>
              <a:t>Mechanism: Continuous VEGF suppression using AAV8 vector.</a:t>
            </a:r>
          </a:p>
          <a:p>
            <a:pPr marL="685800" indent="-685800" algn="l">
              <a:buFont typeface="Arial" panose="020B0604020202020204" pitchFamily="34" charset="0"/>
              <a:buChar char="•"/>
            </a:pPr>
            <a:r>
              <a:rPr lang="en-US" dirty="0">
                <a:solidFill>
                  <a:schemeClr val="bg1"/>
                </a:solidFill>
              </a:rPr>
              <a:t>ATMOSPHERE (Phase II/III): Long-term suppression with reduced injection frequency.</a:t>
            </a:r>
          </a:p>
          <a:p>
            <a:pPr marL="685800" indent="-685800" algn="l">
              <a:buFont typeface="Arial" panose="020B0604020202020204" pitchFamily="34" charset="0"/>
              <a:buChar char="•"/>
            </a:pPr>
            <a:r>
              <a:rPr lang="en-US" dirty="0">
                <a:solidFill>
                  <a:schemeClr val="bg1"/>
                </a:solidFill>
              </a:rPr>
              <a:t>Challenges: Surgical delivery method.</a:t>
            </a:r>
          </a:p>
          <a:p>
            <a:pPr marL="685800" indent="-685800" algn="l">
              <a:buFont typeface="Arial" panose="020B0604020202020204" pitchFamily="34" charset="0"/>
              <a:buChar char="•"/>
            </a:pPr>
            <a:r>
              <a:rPr lang="en-US" dirty="0">
                <a:solidFill>
                  <a:schemeClr val="bg1"/>
                </a:solidFill>
              </a:rPr>
              <a:t>Prospects: Long-term relief with single-dose therapy.</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pic>
        <p:nvPicPr>
          <p:cNvPr id="4" name="Picture 3" descr="Close-up of a person's eye lens&#10;&#10;Description automatically generated">
            <a:extLst>
              <a:ext uri="{FF2B5EF4-FFF2-40B4-BE49-F238E27FC236}">
                <a16:creationId xmlns:a16="http://schemas.microsoft.com/office/drawing/2014/main" id="{B8A84EB4-561F-46E2-1EAA-C4424A523C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33289" y="4684326"/>
            <a:ext cx="8782851" cy="5507890"/>
          </a:xfrm>
          <a:prstGeom prst="rect">
            <a:avLst/>
          </a:prstGeom>
        </p:spPr>
      </p:pic>
    </p:spTree>
    <p:extLst>
      <p:ext uri="{BB962C8B-B14F-4D97-AF65-F5344CB8AC3E}">
        <p14:creationId xmlns:p14="http://schemas.microsoft.com/office/powerpoint/2010/main" val="107949615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D582A6E-6057-0ECE-AC8D-357EA97D78DA}"/>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7345BF4F-5A99-D0E1-90B5-7A7F7B0D358A}"/>
              </a:ext>
            </a:extLst>
          </p:cNvPr>
          <p:cNvSpPr txBox="1">
            <a:spLocks noGrp="1"/>
          </p:cNvSpPr>
          <p:nvPr>
            <p:ph type="title" idx="4294967295"/>
          </p:nvPr>
        </p:nvSpPr>
        <p:spPr>
          <a:xfrm>
            <a:off x="1013616" y="1811756"/>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Gene Therapy: </a:t>
            </a:r>
            <a:r>
              <a:rPr lang="en-US" dirty="0" err="1"/>
              <a:t>Ixo-Vec</a:t>
            </a:r>
            <a:br>
              <a:rPr lang="en-US" dirty="0"/>
            </a:br>
            <a:endParaRPr lang="en-US" dirty="0"/>
          </a:p>
        </p:txBody>
      </p:sp>
      <p:sp>
        <p:nvSpPr>
          <p:cNvPr id="137" name="Director of Practice Relations/Marketing and Administrative Director">
            <a:extLst>
              <a:ext uri="{FF2B5EF4-FFF2-40B4-BE49-F238E27FC236}">
                <a16:creationId xmlns:a16="http://schemas.microsoft.com/office/drawing/2014/main" id="{0E04B479-AA90-3DFF-8104-0F85BC365206}"/>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E4360935-5ABE-9714-0481-7E1C0A709AF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690D7B2-A95D-BD98-5496-A3D5147B70EF}"/>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7CE68D6A-9A40-905A-134E-11C36DE0BC26}"/>
              </a:ext>
            </a:extLst>
          </p:cNvPr>
          <p:cNvSpPr txBox="1"/>
          <p:nvPr/>
        </p:nvSpPr>
        <p:spPr>
          <a:xfrm>
            <a:off x="1013616" y="5762775"/>
            <a:ext cx="20307516"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Intravitreal delivery of anti-VEGF genes.</a:t>
            </a:r>
          </a:p>
          <a:p>
            <a:pPr marL="685800" indent="-685800" algn="l">
              <a:buFont typeface="Arial" panose="020B0604020202020204" pitchFamily="34" charset="0"/>
              <a:buChar char="•"/>
            </a:pPr>
            <a:r>
              <a:rPr lang="en-US" dirty="0">
                <a:solidFill>
                  <a:schemeClr val="bg1"/>
                </a:solidFill>
              </a:rPr>
              <a:t> OPTIC (Phase I/II): Sustained suppression of VEGF activity.</a:t>
            </a:r>
          </a:p>
          <a:p>
            <a:pPr marL="685800" indent="-685800" algn="l">
              <a:buFont typeface="Arial" panose="020B0604020202020204" pitchFamily="34" charset="0"/>
              <a:buChar char="•"/>
            </a:pPr>
            <a:r>
              <a:rPr lang="en-US" dirty="0">
                <a:solidFill>
                  <a:schemeClr val="bg1"/>
                </a:solidFill>
              </a:rPr>
              <a:t>Advantages: Single-dose therapy potential with minimal follow-ups.</a:t>
            </a:r>
          </a:p>
          <a:p>
            <a:pPr marL="685800" indent="-685800" algn="l">
              <a:buFont typeface="Arial" panose="020B0604020202020204" pitchFamily="34" charset="0"/>
              <a:buChar char="•"/>
            </a:pPr>
            <a:r>
              <a:rPr lang="en-US" dirty="0">
                <a:solidFill>
                  <a:schemeClr val="bg1"/>
                </a:solidFill>
              </a:rPr>
              <a:t>Potentially proinflammatory, patients need steroid treatment</a:t>
            </a:r>
          </a:p>
        </p:txBody>
      </p:sp>
    </p:spTree>
    <p:extLst>
      <p:ext uri="{BB962C8B-B14F-4D97-AF65-F5344CB8AC3E}">
        <p14:creationId xmlns:p14="http://schemas.microsoft.com/office/powerpoint/2010/main" val="423154579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E8AE1675-03CF-3A86-82D5-BF248B67A803}"/>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01A8D9D-A4AC-E603-3D1A-968B8C2830AB}"/>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i="0" u="none" strike="noStrike" dirty="0">
                <a:solidFill>
                  <a:schemeClr val="bg1"/>
                </a:solidFill>
                <a:effectLst/>
                <a:latin typeface="Google Sans"/>
              </a:rPr>
              <a:t>OTX-TKI (AXPAXLI)</a:t>
            </a:r>
            <a:endParaRPr dirty="0">
              <a:solidFill>
                <a:schemeClr val="bg1"/>
              </a:solidFill>
            </a:endParaRPr>
          </a:p>
        </p:txBody>
      </p:sp>
      <p:sp>
        <p:nvSpPr>
          <p:cNvPr id="137" name="Director of Practice Relations/Marketing and Administrative Director">
            <a:extLst>
              <a:ext uri="{FF2B5EF4-FFF2-40B4-BE49-F238E27FC236}">
                <a16:creationId xmlns:a16="http://schemas.microsoft.com/office/drawing/2014/main" id="{1D63FCC9-EADD-A7AF-E3C6-547DC08C778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AD424AEA-36A0-F968-8F0D-E49DE158BC79}"/>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A8F14CFC-924F-7069-51BB-0350AB1A5FBF}"/>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840B3429-AFCF-FE55-3217-C8B72686D32D}"/>
              </a:ext>
            </a:extLst>
          </p:cNvPr>
          <p:cNvSpPr txBox="1"/>
          <p:nvPr/>
        </p:nvSpPr>
        <p:spPr>
          <a:xfrm>
            <a:off x="1013616" y="4967952"/>
            <a:ext cx="21139373" cy="76155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fontAlgn="ctr"/>
            <a:r>
              <a:rPr lang="en-US" b="0" i="0" u="none" strike="noStrike" dirty="0">
                <a:solidFill>
                  <a:schemeClr val="bg1"/>
                </a:solidFill>
                <a:effectLst/>
                <a:latin typeface="Google Sans"/>
              </a:rPr>
              <a:t>Intravitreal implant that aims to treat wet age-related macular degeneration </a:t>
            </a:r>
          </a:p>
          <a:p>
            <a:pPr algn="l" fontAlgn="ctr"/>
            <a:endParaRPr lang="en-US" dirty="0">
              <a:solidFill>
                <a:schemeClr val="bg1"/>
              </a:solidFill>
              <a:effectLst/>
              <a:latin typeface="Google Sans"/>
            </a:endParaRPr>
          </a:p>
          <a:p>
            <a:pPr marL="685800" indent="-685800" algn="l" fontAlgn="ctr">
              <a:buFont typeface="Arial" panose="020B0604020202020204" pitchFamily="34" charset="0"/>
              <a:buChar char="•"/>
            </a:pPr>
            <a:r>
              <a:rPr lang="en-US" b="1" i="0" u="none" strike="noStrike" dirty="0">
                <a:solidFill>
                  <a:schemeClr val="bg1"/>
                </a:solidFill>
                <a:effectLst/>
                <a:latin typeface="Google Sans"/>
              </a:rPr>
              <a:t>SOL-1</a:t>
            </a:r>
            <a:r>
              <a:rPr lang="en-US" b="0" i="0" u="none" strike="noStrike" dirty="0">
                <a:solidFill>
                  <a:schemeClr val="bg1"/>
                </a:solidFill>
                <a:effectLst/>
                <a:latin typeface="Google Sans"/>
              </a:rPr>
              <a:t>: A superiority study that compares a single AXPAXLI implant to a single aflibercept injection. The primary endpoint is the proportion of subjects who maintain visual acuity at Week 36. </a:t>
            </a:r>
          </a:p>
          <a:p>
            <a:pPr marL="685800" indent="-685800" algn="l">
              <a:spcBef>
                <a:spcPts val="600"/>
              </a:spcBef>
              <a:spcAft>
                <a:spcPts val="1500"/>
              </a:spcAft>
              <a:buFont typeface="Arial" panose="020B0604020202020204" pitchFamily="34" charset="0"/>
              <a:buChar char="•"/>
            </a:pPr>
            <a:r>
              <a:rPr lang="en-US" b="1" i="0" u="none" strike="noStrike" dirty="0">
                <a:solidFill>
                  <a:schemeClr val="bg1"/>
                </a:solidFill>
                <a:effectLst/>
                <a:latin typeface="Google Sans"/>
              </a:rPr>
              <a:t>SOL-R</a:t>
            </a:r>
            <a:r>
              <a:rPr lang="en-US" b="0" i="0" u="none" strike="noStrike" dirty="0">
                <a:solidFill>
                  <a:schemeClr val="bg1"/>
                </a:solidFill>
                <a:effectLst/>
                <a:latin typeface="Google Sans"/>
              </a:rPr>
              <a:t>: Compares AXPAXLI dosed every 6 months to aflibercept dosed every 8 weeks, also includes a third arm evaluating 8 mg aflibercept dosed every 6 months.</a:t>
            </a:r>
          </a:p>
          <a:p>
            <a:pPr marL="0" marR="0" indent="0" algn="ctr"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428346737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F7C1A3F1-B36E-A9EC-BCE9-94C696B49D1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D1FB8516-3237-6C0D-69F4-F2449ECCA009}"/>
              </a:ext>
            </a:extLst>
          </p:cNvPr>
          <p:cNvSpPr txBox="1">
            <a:spLocks noGrp="1"/>
          </p:cNvSpPr>
          <p:nvPr>
            <p:ph type="title" idx="4294967295"/>
          </p:nvPr>
        </p:nvSpPr>
        <p:spPr>
          <a:xfrm>
            <a:off x="7829268" y="4101608"/>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Next Up</a:t>
            </a:r>
            <a:endParaRPr dirty="0"/>
          </a:p>
        </p:txBody>
      </p:sp>
      <p:sp>
        <p:nvSpPr>
          <p:cNvPr id="137" name="Director of Practice Relations/Marketing and Administrative Director">
            <a:extLst>
              <a:ext uri="{FF2B5EF4-FFF2-40B4-BE49-F238E27FC236}">
                <a16:creationId xmlns:a16="http://schemas.microsoft.com/office/drawing/2014/main" id="{F66F4493-19BD-96BC-88FD-BCEDA8657AB2}"/>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C7DD573-1EC5-C755-8E87-C517CD337BD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7F8E76C-0BEC-62DD-BAEE-2833BF389E2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343163883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BD1FE219-DF4F-5D85-CD86-F65B2030675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9AB28DC-10C0-1119-22BB-6CD4CDD3DE7A}"/>
              </a:ext>
            </a:extLst>
          </p:cNvPr>
          <p:cNvSpPr txBox="1">
            <a:spLocks noGrp="1"/>
          </p:cNvSpPr>
          <p:nvPr>
            <p:ph type="title" idx="4294967295"/>
          </p:nvPr>
        </p:nvSpPr>
        <p:spPr>
          <a:xfrm>
            <a:off x="945426" y="1544127"/>
            <a:ext cx="18924764" cy="3571877"/>
          </a:xfrm>
          <a:prstGeom prst="rect">
            <a:avLst/>
          </a:prstGeom>
        </p:spPr>
        <p:txBody>
          <a:bodyPr anchor="b">
            <a:normAutofit fontScale="90000"/>
          </a:bodyPr>
          <a:lstStyle>
            <a:lvl1pPr algn="l">
              <a:defRPr sz="9200">
                <a:latin typeface="Proxima Nova"/>
                <a:ea typeface="Proxima Nova"/>
                <a:cs typeface="Proxima Nova"/>
                <a:sym typeface="Proxima Nova"/>
              </a:defRPr>
            </a:lvl1pPr>
          </a:lstStyle>
          <a:p>
            <a:r>
              <a:rPr lang="en-US" sz="9600" dirty="0">
                <a:solidFill>
                  <a:schemeClr val="bg1"/>
                </a:solidFill>
              </a:rPr>
              <a:t>Diabetic Macular Edema (DME)</a:t>
            </a:r>
            <a:br>
              <a:rPr lang="en-US" sz="9600" dirty="0">
                <a:solidFill>
                  <a:schemeClr val="bg1"/>
                </a:solidFill>
              </a:rPr>
            </a:br>
            <a:endParaRPr dirty="0"/>
          </a:p>
        </p:txBody>
      </p:sp>
      <p:sp>
        <p:nvSpPr>
          <p:cNvPr id="137" name="Director of Practice Relations/Marketing and Administrative Director">
            <a:extLst>
              <a:ext uri="{FF2B5EF4-FFF2-40B4-BE49-F238E27FC236}">
                <a16:creationId xmlns:a16="http://schemas.microsoft.com/office/drawing/2014/main" id="{595122C7-D707-C781-8AC1-EA0A4DBF8349}"/>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890CA17-98B6-47DA-B54C-D472809EFA9E}"/>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24572972-543C-4D63-4F2F-28A2D2885293}"/>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0807ED10-B2FC-5397-BCE6-D93BDC347072}"/>
              </a:ext>
            </a:extLst>
          </p:cNvPr>
          <p:cNvSpPr txBox="1"/>
          <p:nvPr/>
        </p:nvSpPr>
        <p:spPr>
          <a:xfrm>
            <a:off x="1609886" y="5516113"/>
            <a:ext cx="21164227" cy="41453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effectLst/>
                <a:latin typeface="Helvetica" pitchFamily="2" charset="0"/>
              </a:rPr>
              <a:t>C</a:t>
            </a:r>
            <a:r>
              <a:rPr lang="en-US" b="0" i="0" u="none" strike="noStrike" dirty="0">
                <a:solidFill>
                  <a:schemeClr val="bg1"/>
                </a:solidFill>
                <a:effectLst/>
                <a:latin typeface="Helvetica" pitchFamily="2" charset="0"/>
              </a:rPr>
              <a:t>omplication of </a:t>
            </a:r>
            <a:r>
              <a:rPr lang="en-US" b="1" i="0" u="none" strike="noStrike" dirty="0">
                <a:solidFill>
                  <a:schemeClr val="bg1"/>
                </a:solidFill>
                <a:effectLst/>
                <a:latin typeface="Helvetica" pitchFamily="2" charset="0"/>
              </a:rPr>
              <a:t>diabetic retinopathy</a:t>
            </a:r>
            <a:r>
              <a:rPr lang="en-US" b="0" i="0" u="none" strike="noStrike" dirty="0">
                <a:solidFill>
                  <a:schemeClr val="bg1"/>
                </a:solidFill>
                <a:effectLst/>
                <a:latin typeface="Helvetica" pitchFamily="2" charset="0"/>
              </a:rPr>
              <a:t> characterized by the accumulation of fluid in the </a:t>
            </a:r>
            <a:r>
              <a:rPr lang="en-US" b="1" i="0" u="none" strike="noStrike" dirty="0">
                <a:solidFill>
                  <a:schemeClr val="bg1"/>
                </a:solidFill>
                <a:effectLst/>
                <a:latin typeface="Helvetica" pitchFamily="2" charset="0"/>
              </a:rPr>
              <a:t>macula</a:t>
            </a:r>
            <a:r>
              <a:rPr lang="en-US" b="0" i="0" u="none" strike="noStrike" dirty="0">
                <a:solidFill>
                  <a:schemeClr val="bg1"/>
                </a:solidFill>
                <a:effectLst/>
                <a:latin typeface="Helvetica" pitchFamily="2" charset="0"/>
              </a:rPr>
              <a:t> </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b="0" i="0" u="none" strike="noStrike" dirty="0">
                <a:solidFill>
                  <a:schemeClr val="bg1"/>
                </a:solidFill>
                <a:effectLst/>
                <a:latin typeface="Helvetica" pitchFamily="2" charset="0"/>
              </a:rPr>
              <a:t>This fluid buildup occurs due to </a:t>
            </a:r>
            <a:r>
              <a:rPr lang="en-US" b="1" i="0" u="none" strike="noStrike" dirty="0">
                <a:solidFill>
                  <a:schemeClr val="bg1"/>
                </a:solidFill>
                <a:effectLst/>
                <a:latin typeface="Helvetica" pitchFamily="2" charset="0"/>
              </a:rPr>
              <a:t>leakage from damaged retinal capillaries</a:t>
            </a:r>
            <a:r>
              <a:rPr lang="en-US" b="0" i="0" u="none" strike="noStrike" dirty="0">
                <a:solidFill>
                  <a:schemeClr val="bg1"/>
                </a:solidFill>
                <a:effectLst/>
                <a:latin typeface="Helvetica" pitchFamily="2" charset="0"/>
              </a:rPr>
              <a:t> caused by prolonged </a:t>
            </a:r>
            <a:r>
              <a:rPr lang="en-US" b="1" i="0" u="none" strike="noStrike" dirty="0">
                <a:solidFill>
                  <a:schemeClr val="bg1"/>
                </a:solidFill>
                <a:effectLst/>
                <a:latin typeface="Helvetica" pitchFamily="2" charset="0"/>
              </a:rPr>
              <a:t>hyperglycemia</a:t>
            </a:r>
            <a:r>
              <a:rPr lang="en-US" b="0" i="0" u="none" strike="noStrike" dirty="0">
                <a:solidFill>
                  <a:schemeClr val="bg1"/>
                </a:solidFill>
                <a:effectLst/>
                <a:latin typeface="Helvetica" pitchFamily="2" charset="0"/>
              </a:rPr>
              <a:t> and subsequent </a:t>
            </a:r>
            <a:r>
              <a:rPr lang="en-US" b="1" i="0" u="none" strike="noStrike" dirty="0">
                <a:solidFill>
                  <a:schemeClr val="bg1"/>
                </a:solidFill>
                <a:effectLst/>
                <a:latin typeface="Helvetica" pitchFamily="2" charset="0"/>
              </a:rPr>
              <a:t>microvascular damage</a:t>
            </a:r>
            <a:r>
              <a:rPr lang="en-US" b="0" i="0" u="none" strike="noStrike" dirty="0">
                <a:solidFill>
                  <a:schemeClr val="bg1"/>
                </a:solidFill>
                <a:effectLst/>
                <a:latin typeface="Helvetica" pitchFamily="2" charset="0"/>
              </a:rPr>
              <a:t>.</a:t>
            </a: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264343029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ED2705E8-5521-0F2D-9462-6C35D675C86A}"/>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30684ACB-C4AC-EFBA-80AA-303E08464FCE}"/>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DME</a:t>
            </a:r>
            <a:endParaRPr dirty="0"/>
          </a:p>
        </p:txBody>
      </p:sp>
      <p:sp>
        <p:nvSpPr>
          <p:cNvPr id="137" name="Director of Practice Relations/Marketing and Administrative Director">
            <a:extLst>
              <a:ext uri="{FF2B5EF4-FFF2-40B4-BE49-F238E27FC236}">
                <a16:creationId xmlns:a16="http://schemas.microsoft.com/office/drawing/2014/main" id="{6FF9A26F-1602-7799-FBE7-86A83E2E441A}"/>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F200ACF7-8E5A-FA9D-0A69-406EBB1C4F8F}"/>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9845A7E-5617-5A34-AFBA-05074DAEDEC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E2F3CAB7-56EF-387B-8605-97450CC7ED20}"/>
              </a:ext>
            </a:extLst>
          </p:cNvPr>
          <p:cNvSpPr txBox="1"/>
          <p:nvPr/>
        </p:nvSpPr>
        <p:spPr>
          <a:xfrm>
            <a:off x="1013616" y="4726525"/>
            <a:ext cx="20051213" cy="75924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4400" b="1" i="0" u="none" strike="noStrike" dirty="0">
                <a:solidFill>
                  <a:schemeClr val="bg1"/>
                </a:solidFill>
                <a:effectLst/>
                <a:latin typeface="Helvetica" pitchFamily="2" charset="0"/>
              </a:rPr>
              <a:t>Demographics and Epidemiology:</a:t>
            </a:r>
          </a:p>
          <a:p>
            <a:pPr algn="l">
              <a:buFont typeface="Arial" panose="020B0604020202020204" pitchFamily="34" charset="0"/>
              <a:buChar char="•"/>
            </a:pPr>
            <a:r>
              <a:rPr lang="en-US" sz="4400" b="1" i="0" u="none" strike="noStrike" dirty="0">
                <a:solidFill>
                  <a:schemeClr val="bg1"/>
                </a:solidFill>
                <a:effectLst/>
                <a:latin typeface="Helvetica" pitchFamily="2" charset="0"/>
              </a:rPr>
              <a:t>Prevalence:</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DME is a leading cause of vision loss in diabetic patients worldwide.</a:t>
            </a:r>
          </a:p>
          <a:p>
            <a:pPr marL="742950" lvl="1" indent="-285750" algn="l">
              <a:buFont typeface="Arial" panose="020B0604020202020204" pitchFamily="34" charset="0"/>
              <a:buChar char="•"/>
            </a:pPr>
            <a:r>
              <a:rPr lang="en-US" sz="4400" b="1" dirty="0">
                <a:solidFill>
                  <a:schemeClr val="accent5"/>
                </a:solidFill>
                <a:effectLst/>
                <a:latin typeface="Helvetica" pitchFamily="2" charset="0"/>
              </a:rPr>
              <a:t>Most common cause of visual loss in NPDR patients</a:t>
            </a:r>
            <a:endParaRPr lang="en-US" sz="4400" b="1" i="0" u="none" strike="noStrike" dirty="0">
              <a:solidFill>
                <a:schemeClr val="accent5"/>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Approximately </a:t>
            </a:r>
            <a:r>
              <a:rPr lang="en-US" sz="4400" b="1" i="0" u="none" strike="noStrike" dirty="0">
                <a:solidFill>
                  <a:schemeClr val="bg1"/>
                </a:solidFill>
                <a:effectLst/>
                <a:latin typeface="Helvetica" pitchFamily="2" charset="0"/>
              </a:rPr>
              <a:t>6–10% of diabetics</a:t>
            </a:r>
            <a:r>
              <a:rPr lang="en-US" sz="4400" b="0" i="0" u="none" strike="noStrike" dirty="0">
                <a:solidFill>
                  <a:schemeClr val="bg1"/>
                </a:solidFill>
                <a:effectLst/>
                <a:latin typeface="Helvetica" pitchFamily="2" charset="0"/>
              </a:rPr>
              <a:t> develop DME.</a:t>
            </a: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More common in </a:t>
            </a:r>
            <a:r>
              <a:rPr lang="en-US" sz="4400" b="1" i="0" u="none" strike="noStrike" dirty="0">
                <a:solidFill>
                  <a:schemeClr val="bg1"/>
                </a:solidFill>
                <a:effectLst/>
                <a:latin typeface="Helvetica" pitchFamily="2" charset="0"/>
              </a:rPr>
              <a:t>type 2 diabetes mellitus (T2DM)</a:t>
            </a:r>
            <a:r>
              <a:rPr lang="en-US" sz="4400" b="0" i="0" u="none" strike="noStrike" dirty="0">
                <a:solidFill>
                  <a:schemeClr val="bg1"/>
                </a:solidFill>
                <a:effectLst/>
                <a:latin typeface="Helvetica" pitchFamily="2" charset="0"/>
              </a:rPr>
              <a:t> compared to type 1.</a:t>
            </a:r>
          </a:p>
          <a:p>
            <a:pPr algn="l">
              <a:buFont typeface="Arial" panose="020B0604020202020204" pitchFamily="34" charset="0"/>
              <a:buChar char="•"/>
            </a:pPr>
            <a:r>
              <a:rPr lang="en-US" sz="4400" b="1" i="0" u="none" strike="noStrike" dirty="0">
                <a:solidFill>
                  <a:schemeClr val="bg1"/>
                </a:solidFill>
                <a:effectLst/>
                <a:latin typeface="Helvetica" pitchFamily="2" charset="0"/>
              </a:rPr>
              <a:t>Demographics:</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Affects all ethnicities but may have </a:t>
            </a:r>
            <a:r>
              <a:rPr lang="en-US" sz="4400" b="1" i="0" u="none" strike="noStrike" dirty="0">
                <a:solidFill>
                  <a:schemeClr val="bg1"/>
                </a:solidFill>
                <a:effectLst/>
                <a:latin typeface="Helvetica" pitchFamily="2" charset="0"/>
              </a:rPr>
              <a:t>higher prevalence</a:t>
            </a:r>
            <a:r>
              <a:rPr lang="en-US" sz="4400" b="0" i="0" u="none" strike="noStrike" dirty="0">
                <a:solidFill>
                  <a:schemeClr val="bg1"/>
                </a:solidFill>
                <a:effectLst/>
                <a:latin typeface="Helvetica" pitchFamily="2" charset="0"/>
              </a:rPr>
              <a:t> in African American and Hispanic populations.</a:t>
            </a: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Older age groups and longer diabetes duration are more prone to DME.</a:t>
            </a: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Men may have a </a:t>
            </a:r>
            <a:r>
              <a:rPr lang="en-US" sz="4400" b="1" i="0" u="none" strike="noStrike" dirty="0">
                <a:solidFill>
                  <a:schemeClr val="bg1"/>
                </a:solidFill>
                <a:effectLst/>
                <a:latin typeface="Helvetica" pitchFamily="2" charset="0"/>
              </a:rPr>
              <a:t>slightly higher risk</a:t>
            </a:r>
            <a:r>
              <a:rPr lang="en-US" sz="4400" b="0" i="0" u="none" strike="noStrike" dirty="0">
                <a:solidFill>
                  <a:schemeClr val="bg1"/>
                </a:solidFill>
                <a:effectLst/>
                <a:latin typeface="Helvetica" pitchFamily="2" charset="0"/>
              </a:rPr>
              <a:t> than women.</a:t>
            </a:r>
          </a:p>
        </p:txBody>
      </p:sp>
    </p:spTree>
    <p:extLst>
      <p:ext uri="{BB962C8B-B14F-4D97-AF65-F5344CB8AC3E}">
        <p14:creationId xmlns:p14="http://schemas.microsoft.com/office/powerpoint/2010/main" val="13286310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B37B455-6310-7660-3A11-DBD989149D96}"/>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3B3042A6-81A4-7594-FEBA-CB38929C9517}"/>
              </a:ext>
            </a:extLst>
          </p:cNvPr>
          <p:cNvSpPr txBox="1">
            <a:spLocks noGrp="1"/>
          </p:cNvSpPr>
          <p:nvPr>
            <p:ph type="title" idx="4294967295"/>
          </p:nvPr>
        </p:nvSpPr>
        <p:spPr>
          <a:xfrm>
            <a:off x="1013616" y="350047"/>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DME</a:t>
            </a:r>
            <a:endParaRPr dirty="0"/>
          </a:p>
        </p:txBody>
      </p:sp>
      <p:sp>
        <p:nvSpPr>
          <p:cNvPr id="137" name="Director of Practice Relations/Marketing and Administrative Director">
            <a:extLst>
              <a:ext uri="{FF2B5EF4-FFF2-40B4-BE49-F238E27FC236}">
                <a16:creationId xmlns:a16="http://schemas.microsoft.com/office/drawing/2014/main" id="{423ECBDF-07D0-A9A8-9021-13A153DB7B03}"/>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1FA8004-CCDE-ECB8-F870-25ACE00C3DB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4646674-23E2-5DC8-7FB7-09AEC7CF006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520C08C9-935F-40E8-1364-3B8C5CFDCDB3}"/>
              </a:ext>
            </a:extLst>
          </p:cNvPr>
          <p:cNvSpPr txBox="1"/>
          <p:nvPr/>
        </p:nvSpPr>
        <p:spPr>
          <a:xfrm>
            <a:off x="945426" y="3803723"/>
            <a:ext cx="20819637" cy="9562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buFont typeface="Arial" panose="020B0604020202020204" pitchFamily="34" charset="0"/>
              <a:buChar char="•"/>
            </a:pPr>
            <a:r>
              <a:rPr lang="en-US" sz="3600" b="1" i="0" u="none" strike="noStrike" dirty="0">
                <a:solidFill>
                  <a:schemeClr val="bg1"/>
                </a:solidFill>
                <a:effectLst/>
                <a:latin typeface="Helvetica" pitchFamily="2" charset="0"/>
              </a:rPr>
              <a:t>Chronic Hyperglycemia:</a:t>
            </a:r>
          </a:p>
          <a:p>
            <a:pPr algn="l">
              <a:buFont typeface="Arial" panose="020B0604020202020204" pitchFamily="34" charset="0"/>
              <a:buChar char="•"/>
            </a:pPr>
            <a:endParaRPr lang="en-US" sz="36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3600" b="0" i="0" u="none" strike="noStrike" dirty="0">
                <a:solidFill>
                  <a:schemeClr val="bg1"/>
                </a:solidFill>
                <a:effectLst/>
                <a:latin typeface="Helvetica" pitchFamily="2" charset="0"/>
              </a:rPr>
              <a:t>Leads to </a:t>
            </a:r>
            <a:r>
              <a:rPr lang="en-US" sz="3600" b="1" i="0" u="none" strike="noStrike" dirty="0">
                <a:solidFill>
                  <a:schemeClr val="bg1"/>
                </a:solidFill>
                <a:effectLst/>
                <a:latin typeface="Helvetica" pitchFamily="2" charset="0"/>
              </a:rPr>
              <a:t>microvascular damage</a:t>
            </a:r>
            <a:r>
              <a:rPr lang="en-US" sz="3600" b="0" i="0" u="none" strike="noStrike" dirty="0">
                <a:solidFill>
                  <a:schemeClr val="bg1"/>
                </a:solidFill>
                <a:effectLst/>
                <a:latin typeface="Helvetica" pitchFamily="2" charset="0"/>
              </a:rPr>
              <a:t> in the retina.</a:t>
            </a:r>
          </a:p>
          <a:p>
            <a:pPr marL="742950" lvl="1" indent="-285750" algn="l">
              <a:buFont typeface="Arial" panose="020B0604020202020204" pitchFamily="34" charset="0"/>
              <a:buChar char="•"/>
            </a:pPr>
            <a:r>
              <a:rPr lang="en-US" sz="3600" b="0" i="0" u="none" strike="noStrike" dirty="0">
                <a:solidFill>
                  <a:schemeClr val="bg1"/>
                </a:solidFill>
                <a:effectLst/>
                <a:latin typeface="Helvetica" pitchFamily="2" charset="0"/>
              </a:rPr>
              <a:t>Promotes </a:t>
            </a:r>
            <a:r>
              <a:rPr lang="en-US" sz="3600" b="1" i="0" u="none" strike="noStrike" dirty="0">
                <a:solidFill>
                  <a:schemeClr val="bg1"/>
                </a:solidFill>
                <a:effectLst/>
                <a:latin typeface="Helvetica" pitchFamily="2" charset="0"/>
              </a:rPr>
              <a:t>capillary endothelial dysfunction, pericyte loss</a:t>
            </a:r>
            <a:r>
              <a:rPr lang="en-US" sz="3600" b="0" i="0" u="none" strike="noStrike" dirty="0">
                <a:solidFill>
                  <a:schemeClr val="bg1"/>
                </a:solidFill>
                <a:effectLst/>
                <a:latin typeface="Helvetica" pitchFamily="2" charset="0"/>
              </a:rPr>
              <a:t>, and </a:t>
            </a:r>
            <a:r>
              <a:rPr lang="en-US" sz="3600" b="1" i="0" u="none" strike="noStrike" dirty="0">
                <a:solidFill>
                  <a:schemeClr val="bg1"/>
                </a:solidFill>
                <a:effectLst/>
                <a:latin typeface="Helvetica" pitchFamily="2" charset="0"/>
              </a:rPr>
              <a:t>breakdown of the blood-retinal barrier (BRB)</a:t>
            </a:r>
            <a:r>
              <a:rPr lang="en-US" sz="3600" b="0" i="0" u="none" strike="noStrike" dirty="0">
                <a:solidFill>
                  <a:schemeClr val="bg1"/>
                </a:solidFill>
                <a:effectLst/>
                <a:latin typeface="Helvetica" pitchFamily="2" charset="0"/>
              </a:rPr>
              <a:t>.</a:t>
            </a:r>
          </a:p>
          <a:p>
            <a:pPr marL="742950" lvl="1" indent="-285750" algn="l">
              <a:buFont typeface="Arial" panose="020B0604020202020204" pitchFamily="34" charset="0"/>
              <a:buChar char="•"/>
            </a:pPr>
            <a:endParaRPr lang="en-US" sz="3600" b="0" i="0" u="none" strike="noStrike" dirty="0">
              <a:solidFill>
                <a:schemeClr val="bg1"/>
              </a:solidFill>
              <a:effectLst/>
              <a:latin typeface="Helvetica" pitchFamily="2" charset="0"/>
            </a:endParaRPr>
          </a:p>
          <a:p>
            <a:pPr algn="l">
              <a:buFont typeface="Arial" panose="020B0604020202020204" pitchFamily="34" charset="0"/>
              <a:buChar char="•"/>
            </a:pPr>
            <a:r>
              <a:rPr lang="en-US" sz="3600" b="1" i="0" u="none" strike="noStrike" dirty="0">
                <a:solidFill>
                  <a:schemeClr val="bg1"/>
                </a:solidFill>
                <a:effectLst/>
                <a:latin typeface="Helvetica" pitchFamily="2" charset="0"/>
              </a:rPr>
              <a:t>Key Mechanisms:</a:t>
            </a:r>
            <a:endParaRPr lang="en-US" sz="36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3600" b="1" i="0" u="none" strike="noStrike" dirty="0">
                <a:solidFill>
                  <a:schemeClr val="bg1"/>
                </a:solidFill>
                <a:effectLst/>
                <a:latin typeface="Helvetica" pitchFamily="2" charset="0"/>
              </a:rPr>
              <a:t>Vascular Leakage:</a:t>
            </a:r>
            <a:r>
              <a:rPr lang="en-US" sz="3600" b="0" i="0" u="none" strike="noStrike" dirty="0">
                <a:solidFill>
                  <a:schemeClr val="bg1"/>
                </a:solidFill>
                <a:effectLst/>
                <a:latin typeface="Helvetica" pitchFamily="2" charset="0"/>
              </a:rPr>
              <a:t> Breakdown of the BRB results in the accumulation of extracellular fluid in the macula.</a:t>
            </a:r>
          </a:p>
          <a:p>
            <a:pPr marL="742950" lvl="1" indent="-285750" algn="l">
              <a:buFont typeface="Arial" panose="020B0604020202020204" pitchFamily="34" charset="0"/>
              <a:buChar char="•"/>
            </a:pPr>
            <a:r>
              <a:rPr lang="en-US" sz="3600" b="1" i="0" u="none" strike="noStrike" dirty="0">
                <a:solidFill>
                  <a:schemeClr val="bg1"/>
                </a:solidFill>
                <a:effectLst/>
                <a:latin typeface="Helvetica" pitchFamily="2" charset="0"/>
              </a:rPr>
              <a:t>Inflammation:</a:t>
            </a:r>
            <a:r>
              <a:rPr lang="en-US" sz="3600" b="0" i="0" u="none" strike="noStrike" dirty="0">
                <a:solidFill>
                  <a:schemeClr val="bg1"/>
                </a:solidFill>
                <a:effectLst/>
                <a:latin typeface="Helvetica" pitchFamily="2" charset="0"/>
              </a:rPr>
              <a:t> Increased levels of inflammatory cytokines (e.g., </a:t>
            </a:r>
            <a:r>
              <a:rPr lang="en-US" sz="3600" b="1" i="0" u="none" strike="noStrike" dirty="0">
                <a:solidFill>
                  <a:schemeClr val="bg1"/>
                </a:solidFill>
                <a:effectLst/>
                <a:latin typeface="Helvetica" pitchFamily="2" charset="0"/>
              </a:rPr>
              <a:t>VEGF</a:t>
            </a:r>
            <a:r>
              <a:rPr lang="en-US" sz="3600" b="0" i="0" u="none" strike="noStrike" dirty="0">
                <a:solidFill>
                  <a:schemeClr val="bg1"/>
                </a:solidFill>
                <a:effectLst/>
                <a:latin typeface="Helvetica" pitchFamily="2" charset="0"/>
              </a:rPr>
              <a:t>, TNF-</a:t>
            </a:r>
            <a:r>
              <a:rPr lang="el-GR" sz="3600" b="0" i="0" u="none" strike="noStrike" dirty="0">
                <a:solidFill>
                  <a:schemeClr val="bg1"/>
                </a:solidFill>
                <a:effectLst/>
                <a:latin typeface="Helvetica" pitchFamily="2" charset="0"/>
              </a:rPr>
              <a:t>α) </a:t>
            </a:r>
            <a:r>
              <a:rPr lang="en-US" sz="3600" b="0" i="0" u="none" strike="noStrike" dirty="0">
                <a:solidFill>
                  <a:schemeClr val="bg1"/>
                </a:solidFill>
                <a:effectLst/>
                <a:latin typeface="Helvetica" pitchFamily="2" charset="0"/>
              </a:rPr>
              <a:t>contribute to vessel permeability.</a:t>
            </a:r>
          </a:p>
          <a:p>
            <a:pPr marL="742950" lvl="1" indent="-285750" algn="l">
              <a:buFont typeface="Arial" panose="020B0604020202020204" pitchFamily="34" charset="0"/>
              <a:buChar char="•"/>
            </a:pPr>
            <a:r>
              <a:rPr lang="en-US" sz="3600" b="1" i="0" u="none" strike="noStrike" dirty="0">
                <a:solidFill>
                  <a:schemeClr val="bg1"/>
                </a:solidFill>
                <a:effectLst/>
                <a:latin typeface="Helvetica" pitchFamily="2" charset="0"/>
              </a:rPr>
              <a:t>Retinal Thickening:</a:t>
            </a:r>
            <a:r>
              <a:rPr lang="en-US" sz="3600" b="0" i="0" u="none" strike="noStrike" dirty="0">
                <a:solidFill>
                  <a:schemeClr val="bg1"/>
                </a:solidFill>
                <a:effectLst/>
                <a:latin typeface="Helvetica" pitchFamily="2" charset="0"/>
              </a:rPr>
              <a:t> Fluid accumulation causes retinal thickening and distortion of photoreceptors.</a:t>
            </a:r>
          </a:p>
          <a:p>
            <a:pPr marL="742950" lvl="1" indent="-285750" algn="l">
              <a:buFont typeface="Arial" panose="020B0604020202020204" pitchFamily="34" charset="0"/>
              <a:buChar char="•"/>
            </a:pPr>
            <a:r>
              <a:rPr lang="en-US" sz="3600" b="1" i="0" u="none" strike="noStrike" dirty="0">
                <a:solidFill>
                  <a:schemeClr val="bg1"/>
                </a:solidFill>
                <a:effectLst/>
                <a:latin typeface="Helvetica" pitchFamily="2" charset="0"/>
              </a:rPr>
              <a:t>Ischemia and Hypoxia: </a:t>
            </a:r>
            <a:r>
              <a:rPr lang="en-US" sz="3600" b="0" i="0" u="none" strike="noStrike" dirty="0">
                <a:solidFill>
                  <a:schemeClr val="bg1"/>
                </a:solidFill>
                <a:effectLst/>
                <a:latin typeface="Helvetica" pitchFamily="2" charset="0"/>
              </a:rPr>
              <a:t>Capillary closure and hypoxia upregulate </a:t>
            </a:r>
            <a:r>
              <a:rPr lang="en-US" sz="3600" b="1" i="0" u="none" strike="noStrike" dirty="0">
                <a:solidFill>
                  <a:schemeClr val="bg1"/>
                </a:solidFill>
                <a:effectLst/>
                <a:latin typeface="Helvetica" pitchFamily="2" charset="0"/>
              </a:rPr>
              <a:t>VEGF</a:t>
            </a:r>
            <a:r>
              <a:rPr lang="en-US" sz="3600" b="0" i="0" u="none" strike="noStrike" dirty="0">
                <a:solidFill>
                  <a:schemeClr val="bg1"/>
                </a:solidFill>
                <a:effectLst/>
                <a:latin typeface="Helvetica" pitchFamily="2" charset="0"/>
              </a:rPr>
              <a:t>, which exacerbates permeability and edema.</a:t>
            </a:r>
          </a:p>
          <a:p>
            <a:br>
              <a:rPr lang="en-US" sz="3600" dirty="0">
                <a:solidFill>
                  <a:schemeClr val="bg1"/>
                </a:solidFill>
              </a:rPr>
            </a:br>
            <a:endParaRPr kumimoji="0" lang="en-US" sz="36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318559123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C68A4AA2-2002-4EB1-21CC-FF02A70417C4}"/>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FB44DB8-5958-976F-AD60-C52230A902D7}"/>
              </a:ext>
            </a:extLst>
          </p:cNvPr>
          <p:cNvSpPr txBox="1">
            <a:spLocks noGrp="1"/>
          </p:cNvSpPr>
          <p:nvPr>
            <p:ph type="title" idx="4294967295"/>
          </p:nvPr>
        </p:nvSpPr>
        <p:spPr>
          <a:xfrm>
            <a:off x="945426" y="252558"/>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DME</a:t>
            </a:r>
            <a:endParaRPr dirty="0"/>
          </a:p>
        </p:txBody>
      </p:sp>
      <p:sp>
        <p:nvSpPr>
          <p:cNvPr id="137" name="Director of Practice Relations/Marketing and Administrative Director">
            <a:extLst>
              <a:ext uri="{FF2B5EF4-FFF2-40B4-BE49-F238E27FC236}">
                <a16:creationId xmlns:a16="http://schemas.microsoft.com/office/drawing/2014/main" id="{D0F6830A-F43D-9BCF-F8A0-48C56B5307F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8D0D22D-6A74-B0F7-AEF2-E01E35E195E2}"/>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A5AF243-2CBC-72E0-EB7D-C6B845166FE1}"/>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18ADD34F-5E55-CCC4-3762-67898177810B}"/>
              </a:ext>
            </a:extLst>
          </p:cNvPr>
          <p:cNvSpPr txBox="1"/>
          <p:nvPr/>
        </p:nvSpPr>
        <p:spPr>
          <a:xfrm>
            <a:off x="945426" y="4105478"/>
            <a:ext cx="22298341" cy="82176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Font typeface="Arial" panose="020B0604020202020204" pitchFamily="34" charset="0"/>
              <a:buChar char="•"/>
            </a:pPr>
            <a:r>
              <a:rPr lang="en-US" sz="4400" i="0" u="none" strike="noStrike" dirty="0">
                <a:solidFill>
                  <a:schemeClr val="bg1"/>
                </a:solidFill>
                <a:effectLst/>
                <a:latin typeface="Helvetica" pitchFamily="2" charset="0"/>
              </a:rPr>
              <a:t>Systemic Risk Factors:</a:t>
            </a:r>
          </a:p>
          <a:p>
            <a:pPr marL="742950" lvl="1" indent="-285750" algn="l">
              <a:buFont typeface="Arial" panose="020B0604020202020204" pitchFamily="34" charset="0"/>
              <a:buChar char="•"/>
            </a:pPr>
            <a:r>
              <a:rPr lang="en-US" sz="4400" i="0" u="none" strike="noStrike" dirty="0">
                <a:solidFill>
                  <a:schemeClr val="bg1"/>
                </a:solidFill>
                <a:effectLst/>
                <a:latin typeface="Helvetica" pitchFamily="2" charset="0"/>
              </a:rPr>
              <a:t>Duration of Diabetes: Longer disease duration increases risk.</a:t>
            </a:r>
          </a:p>
          <a:p>
            <a:pPr marL="742950" lvl="1" indent="-285750" algn="l">
              <a:buFont typeface="Arial" panose="020B0604020202020204" pitchFamily="34" charset="0"/>
              <a:buChar char="•"/>
            </a:pPr>
            <a:r>
              <a:rPr lang="en-US" sz="4400" i="0" u="none" strike="noStrike" dirty="0">
                <a:solidFill>
                  <a:schemeClr val="bg1"/>
                </a:solidFill>
                <a:effectLst/>
                <a:latin typeface="Helvetica" pitchFamily="2" charset="0"/>
              </a:rPr>
              <a:t>Poor Glycemic Control (HbA1c): Higher levels are strongly associated with DME.</a:t>
            </a:r>
          </a:p>
          <a:p>
            <a:pPr marL="742950" lvl="1" indent="-285750" algn="l">
              <a:buFont typeface="Arial" panose="020B0604020202020204" pitchFamily="34" charset="0"/>
              <a:buChar char="•"/>
            </a:pPr>
            <a:r>
              <a:rPr lang="en-US" sz="4400" i="0" u="none" strike="noStrike" dirty="0">
                <a:solidFill>
                  <a:schemeClr val="bg1"/>
                </a:solidFill>
                <a:effectLst/>
                <a:latin typeface="Helvetica" pitchFamily="2" charset="0"/>
              </a:rPr>
              <a:t>Hypertension and Dyslipidemia: Elevated blood pressure and cholesterol.</a:t>
            </a:r>
          </a:p>
          <a:p>
            <a:pPr marL="742950" lvl="1" indent="-285750" algn="l">
              <a:buFont typeface="Arial" panose="020B0604020202020204" pitchFamily="34" charset="0"/>
              <a:buChar char="•"/>
            </a:pPr>
            <a:endParaRPr lang="en-US" sz="4400" i="0" u="none" strike="noStrike" dirty="0">
              <a:solidFill>
                <a:schemeClr val="bg1"/>
              </a:solidFill>
              <a:effectLst/>
              <a:latin typeface="Helvetica" pitchFamily="2" charset="0"/>
            </a:endParaRPr>
          </a:p>
          <a:p>
            <a:pPr algn="l">
              <a:buFont typeface="Arial" panose="020B0604020202020204" pitchFamily="34" charset="0"/>
              <a:buChar char="•"/>
            </a:pPr>
            <a:r>
              <a:rPr lang="en-US" sz="4400" i="0" u="none" strike="noStrike" dirty="0">
                <a:solidFill>
                  <a:schemeClr val="bg1"/>
                </a:solidFill>
                <a:effectLst/>
                <a:latin typeface="Helvetica" pitchFamily="2" charset="0"/>
              </a:rPr>
              <a:t>Ocular Risk Factors:</a:t>
            </a:r>
          </a:p>
          <a:p>
            <a:pPr marL="742950" lvl="1" indent="-285750" algn="l">
              <a:buFont typeface="Arial" panose="020B0604020202020204" pitchFamily="34" charset="0"/>
              <a:buChar char="•"/>
            </a:pPr>
            <a:r>
              <a:rPr lang="en-US" sz="4400" i="0" u="none" strike="noStrike" dirty="0">
                <a:solidFill>
                  <a:schemeClr val="bg1"/>
                </a:solidFill>
                <a:effectLst/>
                <a:latin typeface="Helvetica" pitchFamily="2" charset="0"/>
              </a:rPr>
              <a:t>Diabetic Retinopathy Severity: More advanced retinopathy correlates with higher DME incidence.</a:t>
            </a:r>
          </a:p>
          <a:p>
            <a:pPr algn="l">
              <a:buFont typeface="Arial" panose="020B0604020202020204" pitchFamily="34" charset="0"/>
              <a:buChar char="•"/>
            </a:pPr>
            <a:endParaRPr lang="en-US" sz="4400" i="0" u="none" strike="noStrike" dirty="0">
              <a:solidFill>
                <a:schemeClr val="bg1"/>
              </a:solidFill>
              <a:effectLst/>
              <a:latin typeface="Helvetica" pitchFamily="2" charset="0"/>
            </a:endParaRPr>
          </a:p>
          <a:p>
            <a:pPr algn="l">
              <a:buFont typeface="Arial" panose="020B0604020202020204" pitchFamily="34" charset="0"/>
              <a:buChar char="•"/>
            </a:pPr>
            <a:r>
              <a:rPr lang="en-US" sz="4400" i="0" u="none" strike="noStrike" dirty="0">
                <a:solidFill>
                  <a:schemeClr val="bg1"/>
                </a:solidFill>
                <a:effectLst/>
                <a:latin typeface="Helvetica" pitchFamily="2" charset="0"/>
              </a:rPr>
              <a:t>Lifestyle Factors:</a:t>
            </a:r>
          </a:p>
          <a:p>
            <a:pPr marL="742950" lvl="1" indent="-285750" algn="l">
              <a:buFont typeface="Arial" panose="020B0604020202020204" pitchFamily="34" charset="0"/>
              <a:buChar char="•"/>
            </a:pPr>
            <a:r>
              <a:rPr lang="en-US" sz="4400" i="0" u="none" strike="noStrike" dirty="0">
                <a:solidFill>
                  <a:schemeClr val="bg1"/>
                </a:solidFill>
                <a:effectLst/>
                <a:latin typeface="Helvetica" pitchFamily="2" charset="0"/>
              </a:rPr>
              <a:t>Obesity, Smoking, and Sedentary Lifestyle are associated with increased risk due to systemic vascular effects.</a:t>
            </a:r>
          </a:p>
        </p:txBody>
      </p:sp>
    </p:spTree>
    <p:extLst>
      <p:ext uri="{BB962C8B-B14F-4D97-AF65-F5344CB8AC3E}">
        <p14:creationId xmlns:p14="http://schemas.microsoft.com/office/powerpoint/2010/main" val="3973888609"/>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48EB9F3-CDCB-1EA8-DA76-E8CCB8108861}"/>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EA67B8A-891B-1341-795C-FFDFB9C2CB52}"/>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DME</a:t>
            </a:r>
            <a:endParaRPr dirty="0"/>
          </a:p>
        </p:txBody>
      </p:sp>
      <p:sp>
        <p:nvSpPr>
          <p:cNvPr id="137" name="Director of Practice Relations/Marketing and Administrative Director">
            <a:extLst>
              <a:ext uri="{FF2B5EF4-FFF2-40B4-BE49-F238E27FC236}">
                <a16:creationId xmlns:a16="http://schemas.microsoft.com/office/drawing/2014/main" id="{B3D2CF8A-0D32-0CF3-CB4B-8D9DAAB8E3F6}"/>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C996ABD-DBD8-AEB5-9FE1-80D0FB47243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9C06ECB-58DA-E96E-5F26-2CAFA0F7F04D}"/>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58ACD6FA-3E1D-B12C-4303-B956A9FDD54C}"/>
              </a:ext>
            </a:extLst>
          </p:cNvPr>
          <p:cNvSpPr txBox="1"/>
          <p:nvPr/>
        </p:nvSpPr>
        <p:spPr>
          <a:xfrm>
            <a:off x="946320" y="4172528"/>
            <a:ext cx="22491360" cy="87004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5400" b="1" i="0" u="none" strike="noStrike" dirty="0">
                <a:solidFill>
                  <a:schemeClr val="bg1"/>
                </a:solidFill>
                <a:effectLst/>
                <a:latin typeface="Helvetica" pitchFamily="2" charset="0"/>
              </a:rPr>
              <a:t>Clinical Implications</a:t>
            </a:r>
          </a:p>
          <a:p>
            <a:pPr algn="l"/>
            <a:endParaRPr lang="en-US" sz="5400" i="0" u="none" strike="noStrike" dirty="0">
              <a:solidFill>
                <a:schemeClr val="bg1"/>
              </a:solidFill>
              <a:effectLst/>
              <a:latin typeface="Helvetica" pitchFamily="2" charset="0"/>
            </a:endParaRPr>
          </a:p>
          <a:p>
            <a:pPr algn="l">
              <a:buFont typeface="Arial" panose="020B0604020202020204" pitchFamily="34" charset="0"/>
              <a:buChar char="•"/>
            </a:pPr>
            <a:r>
              <a:rPr lang="en-US" sz="4000" i="0" u="none" strike="noStrike" dirty="0">
                <a:solidFill>
                  <a:schemeClr val="bg1"/>
                </a:solidFill>
                <a:effectLst/>
                <a:latin typeface="Helvetica" pitchFamily="2" charset="0"/>
              </a:rPr>
              <a:t>DME often presents bilaterally, although severity may differ between eyes.</a:t>
            </a:r>
          </a:p>
          <a:p>
            <a:pPr algn="l">
              <a:buFont typeface="Arial" panose="020B0604020202020204" pitchFamily="34" charset="0"/>
              <a:buChar char="•"/>
            </a:pPr>
            <a:endParaRPr lang="en-US" sz="4000" i="0" u="none" strike="noStrike" dirty="0">
              <a:solidFill>
                <a:schemeClr val="bg1"/>
              </a:solidFill>
              <a:effectLst/>
              <a:latin typeface="Helvetica" pitchFamily="2" charset="0"/>
            </a:endParaRPr>
          </a:p>
          <a:p>
            <a:pPr algn="l">
              <a:buFont typeface="Arial" panose="020B0604020202020204" pitchFamily="34" charset="0"/>
              <a:buChar char="•"/>
            </a:pPr>
            <a:r>
              <a:rPr lang="en-US" sz="4000" i="0" u="none" strike="noStrike" dirty="0">
                <a:solidFill>
                  <a:schemeClr val="bg1"/>
                </a:solidFill>
                <a:effectLst/>
                <a:latin typeface="Helvetica" pitchFamily="2" charset="0"/>
              </a:rPr>
              <a:t>Screening and early detection through regular retinal exams (including optical coherence tomography [OCT] and fluorescein angiography) are critical for preventing vision loss.</a:t>
            </a:r>
          </a:p>
          <a:p>
            <a:pPr algn="l">
              <a:buFont typeface="Arial" panose="020B0604020202020204" pitchFamily="34" charset="0"/>
              <a:buChar char="•"/>
            </a:pPr>
            <a:endParaRPr lang="en-US" sz="4000" i="0" u="none" strike="noStrike" dirty="0">
              <a:solidFill>
                <a:schemeClr val="bg1"/>
              </a:solidFill>
              <a:effectLst/>
              <a:latin typeface="Helvetica" pitchFamily="2" charset="0"/>
            </a:endParaRPr>
          </a:p>
          <a:p>
            <a:pPr algn="l">
              <a:buFont typeface="Arial" panose="020B0604020202020204" pitchFamily="34" charset="0"/>
              <a:buChar char="•"/>
            </a:pPr>
            <a:r>
              <a:rPr lang="en-US" sz="4000" i="0" u="none" strike="noStrike" dirty="0">
                <a:solidFill>
                  <a:schemeClr val="bg1"/>
                </a:solidFill>
                <a:effectLst/>
                <a:latin typeface="Helvetica" pitchFamily="2" charset="0"/>
              </a:rPr>
              <a:t>Prompt intervention, including anti-VEGF agents, corticosteroids , and laser photocoagulation, has shown significant improvement in outcomes.</a:t>
            </a:r>
          </a:p>
          <a:p>
            <a:pPr algn="l">
              <a:buFont typeface="Arial" panose="020B0604020202020204" pitchFamily="34" charset="0"/>
              <a:buChar char="•"/>
            </a:pPr>
            <a:endParaRPr lang="en-US" sz="4000" dirty="0">
              <a:solidFill>
                <a:schemeClr val="bg1"/>
              </a:solidFill>
              <a:effectLst/>
              <a:latin typeface="Helvetica" pitchFamily="2" charset="0"/>
            </a:endParaRPr>
          </a:p>
          <a:p>
            <a:pPr algn="l">
              <a:buFont typeface="Arial" panose="020B0604020202020204" pitchFamily="34" charset="0"/>
              <a:buChar char="•"/>
            </a:pPr>
            <a:r>
              <a:rPr lang="en-US" sz="4000" i="0" u="none" strike="noStrike" dirty="0">
                <a:solidFill>
                  <a:schemeClr val="bg1"/>
                </a:solidFill>
                <a:effectLst/>
                <a:latin typeface="Helvetica" pitchFamily="2" charset="0"/>
              </a:rPr>
              <a:t>Several new therapies in development</a:t>
            </a:r>
          </a:p>
          <a:p>
            <a:br>
              <a:rPr lang="en-US" sz="4400" dirty="0"/>
            </a:br>
            <a:endParaRPr kumimoji="0" lang="en-US" sz="44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169584336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B791976B-BFAC-92E0-AC83-E0F1F766D53C}"/>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D3C9CA8-9827-27DC-8184-7B31F71EB5A6}"/>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endParaRPr dirty="0"/>
          </a:p>
        </p:txBody>
      </p:sp>
      <p:sp>
        <p:nvSpPr>
          <p:cNvPr id="137" name="Director of Practice Relations/Marketing and Administrative Director">
            <a:extLst>
              <a:ext uri="{FF2B5EF4-FFF2-40B4-BE49-F238E27FC236}">
                <a16:creationId xmlns:a16="http://schemas.microsoft.com/office/drawing/2014/main" id="{2FCF8826-F6BA-FE7A-4831-FCFD6B202292}"/>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18616BC5-2A0C-C583-5B7F-6A6A16C9101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80E123A6-9082-F520-F84B-8D46BE71405A}"/>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pic>
        <p:nvPicPr>
          <p:cNvPr id="3" name="Picture 2" descr="A close-up of a medical image&#10;&#10;Description automatically generated">
            <a:extLst>
              <a:ext uri="{FF2B5EF4-FFF2-40B4-BE49-F238E27FC236}">
                <a16:creationId xmlns:a16="http://schemas.microsoft.com/office/drawing/2014/main" id="{F84834AB-8356-5931-B1DD-B07EF3E630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9268" y="2286623"/>
            <a:ext cx="7715532" cy="9773007"/>
          </a:xfrm>
          <a:prstGeom prst="rect">
            <a:avLst/>
          </a:prstGeom>
        </p:spPr>
      </p:pic>
    </p:spTree>
    <p:extLst>
      <p:ext uri="{BB962C8B-B14F-4D97-AF65-F5344CB8AC3E}">
        <p14:creationId xmlns:p14="http://schemas.microsoft.com/office/powerpoint/2010/main" val="234457596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5EC20A5-6EAA-0938-B037-506D521F3DF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89412B5D-6F6D-6513-7EB1-78F022A196E1}"/>
              </a:ext>
            </a:extLst>
          </p:cNvPr>
          <p:cNvSpPr txBox="1">
            <a:spLocks noGrp="1"/>
          </p:cNvSpPr>
          <p:nvPr>
            <p:ph type="title" idx="4294967295"/>
          </p:nvPr>
        </p:nvSpPr>
        <p:spPr>
          <a:xfrm>
            <a:off x="1013616" y="785844"/>
            <a:ext cx="16144877"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Avastin (Bevacizumab) 2005</a:t>
            </a:r>
            <a:endParaRPr sz="8000" dirty="0"/>
          </a:p>
        </p:txBody>
      </p:sp>
      <p:sp>
        <p:nvSpPr>
          <p:cNvPr id="137" name="Director of Practice Relations/Marketing and Administrative Director">
            <a:extLst>
              <a:ext uri="{FF2B5EF4-FFF2-40B4-BE49-F238E27FC236}">
                <a16:creationId xmlns:a16="http://schemas.microsoft.com/office/drawing/2014/main" id="{EBBFA034-677E-F0EE-2F34-A73FA2390F19}"/>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E06FD6CD-A4CF-23E7-20AC-9F4ADB709E1A}"/>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FF1CE16B-63F3-8C95-514F-0F7D21AF7974}"/>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968D9626-24E0-6AF5-D6B3-8E46CC442732}"/>
              </a:ext>
            </a:extLst>
          </p:cNvPr>
          <p:cNvSpPr txBox="1"/>
          <p:nvPr/>
        </p:nvSpPr>
        <p:spPr>
          <a:xfrm>
            <a:off x="945426" y="4605203"/>
            <a:ext cx="15915218" cy="68537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sz="4800" dirty="0">
                <a:solidFill>
                  <a:schemeClr val="bg1"/>
                </a:solidFill>
              </a:rPr>
              <a:t>Mechanism: VEGF-A binding to reduce vascular leakage.</a:t>
            </a:r>
          </a:p>
          <a:p>
            <a:pPr marL="685800" indent="-685800" algn="l">
              <a:buFont typeface="Arial" panose="020B0604020202020204" pitchFamily="34" charset="0"/>
              <a:buChar char="•"/>
            </a:pPr>
            <a:r>
              <a:rPr lang="en-US" sz="4800" dirty="0">
                <a:solidFill>
                  <a:schemeClr val="bg1"/>
                </a:solidFill>
              </a:rPr>
              <a:t>RCR Protocol T: Effective for visual improvement- Similar to Lucentis, slightly inferior to Eylea in patients with Va worse than 20/40</a:t>
            </a:r>
          </a:p>
          <a:p>
            <a:pPr marL="685800" indent="-685800" algn="l">
              <a:buFont typeface="Arial" panose="020B0604020202020204" pitchFamily="34" charset="0"/>
              <a:buChar char="•"/>
            </a:pPr>
            <a:r>
              <a:rPr lang="en-US" sz="4800" dirty="0">
                <a:solidFill>
                  <a:schemeClr val="bg1"/>
                </a:solidFill>
              </a:rPr>
              <a:t>Limitations: Off-label use; requires frequent dosing.</a:t>
            </a:r>
          </a:p>
          <a:p>
            <a:pPr marL="685800" indent="-685800" algn="l">
              <a:buFont typeface="Arial" panose="020B0604020202020204" pitchFamily="34" charset="0"/>
              <a:buChar char="•"/>
            </a:pPr>
            <a:r>
              <a:rPr lang="en-US" sz="4800" dirty="0">
                <a:solidFill>
                  <a:schemeClr val="bg1"/>
                </a:solidFill>
              </a:rPr>
              <a:t>Advantages: Cost-effective alternative.</a:t>
            </a:r>
          </a:p>
          <a:p>
            <a:pPr marL="685800" indent="-685800" algn="l">
              <a:buFont typeface="Arial" panose="020B0604020202020204" pitchFamily="34" charset="0"/>
              <a:buChar char="•"/>
            </a:pPr>
            <a:r>
              <a:rPr lang="en-US" sz="4800" dirty="0">
                <a:solidFill>
                  <a:schemeClr val="accent5"/>
                </a:solidFill>
              </a:rPr>
              <a:t>Most used medication for DME</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pic>
        <p:nvPicPr>
          <p:cNvPr id="4" name="Picture 3" descr="A close-up of an eyeball&#10;&#10;Description automatically generated">
            <a:extLst>
              <a:ext uri="{FF2B5EF4-FFF2-40B4-BE49-F238E27FC236}">
                <a16:creationId xmlns:a16="http://schemas.microsoft.com/office/drawing/2014/main" id="{9056652B-3ABA-EA65-A29D-6CAF55A063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7158493" y="3608349"/>
            <a:ext cx="6823617" cy="6870080"/>
          </a:xfrm>
          <a:prstGeom prst="rect">
            <a:avLst/>
          </a:prstGeom>
        </p:spPr>
      </p:pic>
    </p:spTree>
    <p:extLst>
      <p:ext uri="{BB962C8B-B14F-4D97-AF65-F5344CB8AC3E}">
        <p14:creationId xmlns:p14="http://schemas.microsoft.com/office/powerpoint/2010/main" val="23511314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E64E284-CAEA-DE91-447E-8E5C6D894B58}"/>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E019D799-C795-7D0A-CCC3-B665D86F776B}"/>
              </a:ext>
            </a:extLst>
          </p:cNvPr>
          <p:cNvSpPr txBox="1">
            <a:spLocks noGrp="1"/>
          </p:cNvSpPr>
          <p:nvPr>
            <p:ph type="title" idx="4294967295"/>
          </p:nvPr>
        </p:nvSpPr>
        <p:spPr>
          <a:xfrm>
            <a:off x="1013616" y="785844"/>
            <a:ext cx="16144877"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Lucentis (Ranibizumab) 2006</a:t>
            </a:r>
            <a:endParaRPr sz="8000" dirty="0"/>
          </a:p>
        </p:txBody>
      </p:sp>
      <p:sp>
        <p:nvSpPr>
          <p:cNvPr id="137" name="Director of Practice Relations/Marketing and Administrative Director">
            <a:extLst>
              <a:ext uri="{FF2B5EF4-FFF2-40B4-BE49-F238E27FC236}">
                <a16:creationId xmlns:a16="http://schemas.microsoft.com/office/drawing/2014/main" id="{D12533DE-83F0-54D5-2A0D-B3B761B776F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745AE40C-8423-E576-D3AB-5AA7D524A10B}"/>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FC214C90-FA7F-4EE3-EEDC-BB814D157EB2}"/>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Content Placeholder 2">
            <a:extLst>
              <a:ext uri="{FF2B5EF4-FFF2-40B4-BE49-F238E27FC236}">
                <a16:creationId xmlns:a16="http://schemas.microsoft.com/office/drawing/2014/main" id="{7D9B9FB2-1F8D-4153-1DD7-8978161760AE}"/>
              </a:ext>
            </a:extLst>
          </p:cNvPr>
          <p:cNvSpPr txBox="1">
            <a:spLocks/>
          </p:cNvSpPr>
          <p:nvPr/>
        </p:nvSpPr>
        <p:spPr>
          <a:xfrm>
            <a:off x="1013616" y="5476526"/>
            <a:ext cx="17097247" cy="6092458"/>
          </a:xfrm>
          <a:prstGeom prst="rect">
            <a:avLst/>
          </a:prstGeom>
        </p:spPr>
        <p:txBody>
          <a:bodyPr/>
          <a:lstStyle>
            <a:lvl1pPr marL="549834"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1pPr>
            <a:lvl2pPr marL="956235" marR="0" indent="-549834"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2pPr>
            <a:lvl3pPr marL="1362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3pPr>
            <a:lvl4pPr marL="1769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4pPr>
            <a:lvl5pPr marL="21754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5pPr>
            <a:lvl6pPr marL="25818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6pPr>
            <a:lvl7pPr marL="29882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7pPr>
            <a:lvl8pPr marL="33946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8pPr>
            <a:lvl9pPr marL="3801035" marR="0" indent="-549835" algn="l" defTabSz="821530" rtl="0" latinLnBrk="0">
              <a:lnSpc>
                <a:spcPct val="100000"/>
              </a:lnSpc>
              <a:spcBef>
                <a:spcPts val="5900"/>
              </a:spcBef>
              <a:spcAft>
                <a:spcPts val="0"/>
              </a:spcAft>
              <a:buClrTx/>
              <a:buSzPct val="75000"/>
              <a:buFontTx/>
              <a:buChar char="•"/>
              <a:tabLst/>
              <a:defRPr sz="4600" b="0" i="0" u="none" strike="noStrike" cap="none" spc="0" baseline="0">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9pPr>
          </a:lstStyle>
          <a:p>
            <a:pPr hangingPunct="1">
              <a:spcBef>
                <a:spcPts val="1100"/>
              </a:spcBef>
            </a:pPr>
            <a:r>
              <a:rPr lang="en-US" dirty="0"/>
              <a:t>Mechanism: High-affinity VEGF-A inhibition for reducing edema.</a:t>
            </a:r>
          </a:p>
          <a:p>
            <a:pPr hangingPunct="1">
              <a:spcBef>
                <a:spcPts val="1100"/>
              </a:spcBef>
            </a:pPr>
            <a:r>
              <a:rPr lang="en-US" dirty="0"/>
              <a:t>RISE and RIDE (Phase III): Effective in restoring visual function.</a:t>
            </a:r>
          </a:p>
          <a:p>
            <a:pPr hangingPunct="1">
              <a:spcBef>
                <a:spcPts val="1100"/>
              </a:spcBef>
            </a:pPr>
            <a:r>
              <a:rPr lang="en-US" dirty="0"/>
              <a:t>Advantages: FDA-approved; lower systemic exposure.</a:t>
            </a:r>
          </a:p>
        </p:txBody>
      </p:sp>
    </p:spTree>
    <p:extLst>
      <p:ext uri="{BB962C8B-B14F-4D97-AF65-F5344CB8AC3E}">
        <p14:creationId xmlns:p14="http://schemas.microsoft.com/office/powerpoint/2010/main" val="80580719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1AAD546A-9877-ACE1-7611-BD0918156C08}"/>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88C952D-5394-28B4-250D-6539C25EF6C0}"/>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Eylea (Aflibercept) 2011</a:t>
            </a:r>
            <a:endParaRPr dirty="0"/>
          </a:p>
        </p:txBody>
      </p:sp>
      <p:sp>
        <p:nvSpPr>
          <p:cNvPr id="137" name="Director of Practice Relations/Marketing and Administrative Director">
            <a:extLst>
              <a:ext uri="{FF2B5EF4-FFF2-40B4-BE49-F238E27FC236}">
                <a16:creationId xmlns:a16="http://schemas.microsoft.com/office/drawing/2014/main" id="{6850540E-239A-5744-1DF4-861C657A25D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EBDA4FDB-81E4-F66D-9AAE-11E7837F559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F1338A38-5300-B0ED-AA4D-8A120CE09B5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5F239DE9-33A8-86E5-7ACE-DEABF39D125C}"/>
              </a:ext>
            </a:extLst>
          </p:cNvPr>
          <p:cNvSpPr txBox="1"/>
          <p:nvPr/>
        </p:nvSpPr>
        <p:spPr>
          <a:xfrm>
            <a:off x="1371583" y="5626771"/>
            <a:ext cx="21640833"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VEGF-A and </a:t>
            </a:r>
            <a:r>
              <a:rPr lang="en-US" dirty="0" err="1">
                <a:solidFill>
                  <a:schemeClr val="bg1"/>
                </a:solidFill>
              </a:rPr>
              <a:t>PlGF</a:t>
            </a:r>
            <a:r>
              <a:rPr lang="en-US" dirty="0">
                <a:solidFill>
                  <a:schemeClr val="bg1"/>
                </a:solidFill>
              </a:rPr>
              <a:t> inhibition for prolonged suppression.</a:t>
            </a:r>
          </a:p>
          <a:p>
            <a:pPr marL="685800" indent="-685800" algn="l">
              <a:buFont typeface="Arial" panose="020B0604020202020204" pitchFamily="34" charset="0"/>
              <a:buChar char="•"/>
            </a:pPr>
            <a:r>
              <a:rPr lang="en-US" dirty="0">
                <a:solidFill>
                  <a:schemeClr val="bg1"/>
                </a:solidFill>
              </a:rPr>
              <a:t>VIVID and VISTA (Phase III): Prolonged suppression of edema and neovascularization </a:t>
            </a:r>
          </a:p>
          <a:p>
            <a:pPr marL="685800" indent="-685800" algn="l">
              <a:buFont typeface="Arial" panose="020B0604020202020204" pitchFamily="34" charset="0"/>
              <a:buChar char="•"/>
            </a:pPr>
            <a:r>
              <a:rPr lang="en-US" dirty="0">
                <a:solidFill>
                  <a:schemeClr val="bg1"/>
                </a:solidFill>
              </a:rPr>
              <a:t>Advantages: Prolonged dosing intervals; reduced injection burden.</a:t>
            </a:r>
          </a:p>
          <a:p>
            <a:pPr marL="685800" indent="-685800" algn="l">
              <a:buFont typeface="Arial" panose="020B0604020202020204" pitchFamily="34" charset="0"/>
              <a:buChar char="•"/>
            </a:pPr>
            <a:r>
              <a:rPr lang="en-US" dirty="0">
                <a:solidFill>
                  <a:schemeClr val="bg1"/>
                </a:solidFill>
              </a:rPr>
              <a:t>Currently most preferred intravitreal VEGF inhibitor in ophthalmology</a:t>
            </a:r>
          </a:p>
        </p:txBody>
      </p:sp>
    </p:spTree>
    <p:extLst>
      <p:ext uri="{BB962C8B-B14F-4D97-AF65-F5344CB8AC3E}">
        <p14:creationId xmlns:p14="http://schemas.microsoft.com/office/powerpoint/2010/main" val="303043894"/>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E67EDBBC-9655-B82F-55ED-574892520037}"/>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66B2C5D1-AF0E-737F-311B-3557D4E50688}"/>
              </a:ext>
            </a:extLst>
          </p:cNvPr>
          <p:cNvSpPr txBox="1">
            <a:spLocks noGrp="1"/>
          </p:cNvSpPr>
          <p:nvPr>
            <p:ph type="title" idx="4294967295"/>
          </p:nvPr>
        </p:nvSpPr>
        <p:spPr>
          <a:xfrm>
            <a:off x="1013616" y="1811756"/>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err="1"/>
              <a:t>Vabysmo</a:t>
            </a:r>
            <a:r>
              <a:rPr lang="en-US" dirty="0"/>
              <a:t> (</a:t>
            </a:r>
            <a:r>
              <a:rPr lang="en-US" dirty="0" err="1"/>
              <a:t>Faricimab</a:t>
            </a:r>
            <a:r>
              <a:rPr lang="en-US" dirty="0"/>
              <a:t>) 2022</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9228DBAA-A073-EEA5-916F-44DE58EEC58E}"/>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61F16529-E19B-E87F-627F-FA9895229DB7}"/>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AE10C62-5253-5003-AE5D-B2205734A182}"/>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5243C1B5-4386-6EC9-8919-DC23B5D0F6B5}"/>
              </a:ext>
            </a:extLst>
          </p:cNvPr>
          <p:cNvSpPr txBox="1"/>
          <p:nvPr/>
        </p:nvSpPr>
        <p:spPr>
          <a:xfrm>
            <a:off x="1811464" y="4984330"/>
            <a:ext cx="14549179" cy="57458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dirty="0">
                <a:solidFill>
                  <a:schemeClr val="bg1"/>
                </a:solidFill>
              </a:rPr>
              <a:t>Mechanism: Dual inhibition of VEGF-A and Ang2, </a:t>
            </a:r>
            <a:r>
              <a:rPr lang="en-US" dirty="0">
                <a:solidFill>
                  <a:schemeClr val="accent5"/>
                </a:solidFill>
              </a:rPr>
              <a:t>2 different molecules</a:t>
            </a:r>
            <a:r>
              <a:rPr lang="en-US" dirty="0">
                <a:solidFill>
                  <a:schemeClr val="bg1"/>
                </a:solidFill>
              </a:rPr>
              <a:t>.</a:t>
            </a:r>
          </a:p>
          <a:p>
            <a:pPr marL="685800" indent="-685800" algn="l">
              <a:buFont typeface="Arial" panose="020B0604020202020204" pitchFamily="34" charset="0"/>
              <a:buChar char="•"/>
            </a:pPr>
            <a:r>
              <a:rPr lang="en-US" dirty="0">
                <a:solidFill>
                  <a:schemeClr val="bg1"/>
                </a:solidFill>
              </a:rPr>
              <a:t>YOSEMITE and RHINE (Phase III): Effective in reducing edema.</a:t>
            </a:r>
          </a:p>
          <a:p>
            <a:pPr marL="685800" indent="-685800" algn="l">
              <a:buFont typeface="Arial" panose="020B0604020202020204" pitchFamily="34" charset="0"/>
              <a:buChar char="•"/>
            </a:pPr>
            <a:r>
              <a:rPr lang="en-US" dirty="0">
                <a:solidFill>
                  <a:schemeClr val="bg1"/>
                </a:solidFill>
              </a:rPr>
              <a:t>Benefits: Effective dual-target approach and longer-lasting outcomes.</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306069334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8D7661F3-B35B-FBDF-0358-CF43072E19D1}"/>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B9A5DEF-989E-C0C6-1905-C1D72D878CC4}"/>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Eylea HD 8mg</a:t>
            </a:r>
            <a:endParaRPr dirty="0"/>
          </a:p>
        </p:txBody>
      </p:sp>
      <p:sp>
        <p:nvSpPr>
          <p:cNvPr id="137" name="Director of Practice Relations/Marketing and Administrative Director">
            <a:extLst>
              <a:ext uri="{FF2B5EF4-FFF2-40B4-BE49-F238E27FC236}">
                <a16:creationId xmlns:a16="http://schemas.microsoft.com/office/drawing/2014/main" id="{248B4CEC-A621-E625-1529-1FDBDBD89C62}"/>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2847BE95-4B17-3F98-25C4-F3EA5055CA2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DC414EC2-9008-BFAE-57AD-F0661A5FC9D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5D76AB19-806B-5349-0A30-32939E2C7547}"/>
              </a:ext>
            </a:extLst>
          </p:cNvPr>
          <p:cNvSpPr txBox="1"/>
          <p:nvPr/>
        </p:nvSpPr>
        <p:spPr>
          <a:xfrm>
            <a:off x="1013616" y="4891007"/>
            <a:ext cx="17744018" cy="70384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4400" i="0" u="none" strike="noStrike" cap="none" spc="0" normalizeH="0" baseline="0" dirty="0">
                <a:ln>
                  <a:noFill/>
                </a:ln>
                <a:solidFill>
                  <a:schemeClr val="bg1"/>
                </a:solidFill>
                <a:effectLst>
                  <a:outerShdw blurRad="50800" dist="25400" dir="5400000" rotWithShape="0">
                    <a:srgbClr val="000000"/>
                  </a:outerShdw>
                </a:effectLst>
                <a:uFillTx/>
                <a:ea typeface="+mj-ea"/>
                <a:cs typeface="+mj-cs"/>
                <a:sym typeface="Helvetica Neue"/>
              </a:rPr>
              <a:t>Higher concentration and </a:t>
            </a:r>
            <a:r>
              <a:rPr kumimoji="0" lang="en-US" sz="4400" i="0" u="none" strike="noStrike" cap="none" spc="0" normalizeH="0" baseline="0" dirty="0">
                <a:ln>
                  <a:noFill/>
                </a:ln>
                <a:solidFill>
                  <a:schemeClr val="accent5"/>
                </a:solidFill>
                <a:effectLst>
                  <a:outerShdw blurRad="50800" dist="25400" dir="5400000" rotWithShape="0">
                    <a:srgbClr val="000000"/>
                  </a:outerShdw>
                </a:effectLst>
                <a:uFillTx/>
                <a:ea typeface="+mj-ea"/>
                <a:cs typeface="+mj-cs"/>
                <a:sym typeface="Helvetica Neue"/>
              </a:rPr>
              <a:t>higher injected volume</a:t>
            </a:r>
            <a:r>
              <a:rPr kumimoji="0" lang="en-US" sz="4400" i="0" u="none" strike="noStrike" cap="none" spc="0" normalizeH="0" baseline="0" dirty="0">
                <a:ln>
                  <a:noFill/>
                </a:ln>
                <a:solidFill>
                  <a:schemeClr val="bg1"/>
                </a:solidFill>
                <a:effectLst>
                  <a:outerShdw blurRad="50800" dist="25400" dir="5400000" rotWithShape="0">
                    <a:srgbClr val="000000"/>
                  </a:outerShdw>
                </a:effectLst>
                <a:uFillTx/>
                <a:ea typeface="+mj-ea"/>
                <a:cs typeface="+mj-cs"/>
                <a:sym typeface="Helvetica Neue"/>
              </a:rPr>
              <a:t> than Eylea.</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i="0" u="none" strike="noStrike" dirty="0">
                <a:solidFill>
                  <a:schemeClr val="bg1"/>
                </a:solidFill>
                <a:effectLst/>
              </a:rPr>
              <a:t>Extended Dosing Intervals: Up to 16 weeks after three initial monthly doses, potentially reducing the frequency of injections for patients. </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sz="4400" i="0" u="none" strike="noStrike" dirty="0">
                <a:solidFill>
                  <a:schemeClr val="bg1"/>
                </a:solidFill>
                <a:effectLst/>
              </a:rPr>
              <a:t>PHOTON Trial: This pivotal study evaluated EYLEA HD in patients with DME. Results showed that 89% and 84% of patients maintained 12- and 16-week dosing intervals, respectively, through 48 weeks, with vision gains comparable to the standard EYLEA regimen.</a:t>
            </a:r>
            <a:endParaRPr kumimoji="0" lang="en-US" sz="4400" i="0" u="none" strike="noStrike" cap="none" spc="0" normalizeH="0" baseline="0" dirty="0">
              <a:ln>
                <a:noFill/>
              </a:ln>
              <a:solidFill>
                <a:schemeClr val="bg1"/>
              </a:solidFill>
              <a:effectLst>
                <a:outerShdw blurRad="50800" dist="25400" dir="5400000" rotWithShape="0">
                  <a:srgbClr val="000000"/>
                </a:outerShdw>
              </a:effectLst>
              <a:uFillTx/>
              <a:ea typeface="+mj-ea"/>
              <a:cs typeface="+mj-cs"/>
              <a:sym typeface="Helvetica Neue"/>
            </a:endParaRP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spTree>
    <p:extLst>
      <p:ext uri="{BB962C8B-B14F-4D97-AF65-F5344CB8AC3E}">
        <p14:creationId xmlns:p14="http://schemas.microsoft.com/office/powerpoint/2010/main" val="2834373402"/>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08271382-A9D6-C46D-33F0-446D9531EAF6}"/>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7FA71C03-A057-C9E7-CC97-A3430244A02F}"/>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err="1"/>
              <a:t>Triescence</a:t>
            </a:r>
            <a:r>
              <a:rPr lang="en-US" dirty="0"/>
              <a:t> (Kenalog)</a:t>
            </a:r>
            <a:endParaRPr dirty="0"/>
          </a:p>
        </p:txBody>
      </p:sp>
      <p:sp>
        <p:nvSpPr>
          <p:cNvPr id="137" name="Director of Practice Relations/Marketing and Administrative Director">
            <a:extLst>
              <a:ext uri="{FF2B5EF4-FFF2-40B4-BE49-F238E27FC236}">
                <a16:creationId xmlns:a16="http://schemas.microsoft.com/office/drawing/2014/main" id="{9FF78BEC-4287-2D59-D9D3-9F272D9EE208}"/>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A860272C-F7B0-99DE-BA68-BCA1E6D427B5}"/>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4ED34540-1313-8997-2881-1F649C0B86FF}"/>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189A368B-4797-9BD7-4B19-8C9513DE2A38}"/>
              </a:ext>
            </a:extLst>
          </p:cNvPr>
          <p:cNvSpPr txBox="1"/>
          <p:nvPr/>
        </p:nvSpPr>
        <p:spPr>
          <a:xfrm>
            <a:off x="2657707" y="6401023"/>
            <a:ext cx="19068586" cy="2544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rPr>
              <a:t>Used for DME, CME, MEFRVO and ocular inflammation</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rPr>
              <a:t>Commonly used due to relative affordability</a:t>
            </a:r>
          </a:p>
          <a:p>
            <a:pPr marL="685800" marR="0" indent="-685800" algn="l" defTabSz="82153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5200" b="0" i="0" u="none" strike="noStrike" cap="none" spc="0" normalizeH="0" baseline="0" dirty="0">
                <a:ln>
                  <a:noFill/>
                </a:ln>
                <a:solidFill>
                  <a:schemeClr val="accent5"/>
                </a:solidFill>
                <a:effectLst>
                  <a:outerShdw blurRad="50800" dist="25400" dir="5400000" rotWithShape="0">
                    <a:srgbClr val="000000"/>
                  </a:outerShdw>
                </a:effectLst>
                <a:uFillTx/>
                <a:latin typeface="+mj-lt"/>
                <a:ea typeface="+mj-ea"/>
                <a:cs typeface="+mj-cs"/>
                <a:sym typeface="Helvetica Neue"/>
              </a:rPr>
              <a:t>On backorder until recently</a:t>
            </a:r>
          </a:p>
        </p:txBody>
      </p:sp>
    </p:spTree>
    <p:extLst>
      <p:ext uri="{BB962C8B-B14F-4D97-AF65-F5344CB8AC3E}">
        <p14:creationId xmlns:p14="http://schemas.microsoft.com/office/powerpoint/2010/main" val="174569314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AC40DDDB-F8B1-1FFB-4BFD-B6640AA3C64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DF80275C-2C2A-3F8D-79A2-A46CF8A235AC}"/>
              </a:ext>
            </a:extLst>
          </p:cNvPr>
          <p:cNvSpPr txBox="1">
            <a:spLocks noGrp="1"/>
          </p:cNvSpPr>
          <p:nvPr>
            <p:ph type="title" idx="4294967295"/>
          </p:nvPr>
        </p:nvSpPr>
        <p:spPr>
          <a:xfrm>
            <a:off x="945426" y="2101688"/>
            <a:ext cx="21155008"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dirty="0" err="1"/>
              <a:t>Ozurdex</a:t>
            </a:r>
            <a:r>
              <a:rPr lang="en-US" dirty="0"/>
              <a:t> (Dexamethasone Implant)</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B36F8F03-FBA0-6B51-F76D-5534368F4F5F}"/>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8FF7CEAB-30AE-B3FC-1E4C-D247C893E06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873F6D26-757A-8662-01D8-200EBED31BCD}"/>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E5D2CF09-4174-CF0F-DA0E-A01C404E0DA9}"/>
              </a:ext>
            </a:extLst>
          </p:cNvPr>
          <p:cNvSpPr txBox="1"/>
          <p:nvPr/>
        </p:nvSpPr>
        <p:spPr>
          <a:xfrm>
            <a:off x="945426" y="4769426"/>
            <a:ext cx="12748272" cy="6546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685800" indent="-685800" algn="l">
              <a:buFont typeface="Arial" panose="020B0604020202020204" pitchFamily="34" charset="0"/>
              <a:buChar char="•"/>
            </a:pPr>
            <a:r>
              <a:rPr lang="en-US" dirty="0">
                <a:solidFill>
                  <a:schemeClr val="bg1"/>
                </a:solidFill>
              </a:rPr>
              <a:t>Mechanism: Gradual corticosteroid release to suppress inflammation and edema.</a:t>
            </a:r>
          </a:p>
          <a:p>
            <a:pPr marL="685800" indent="-685800" algn="l">
              <a:buFont typeface="Arial" panose="020B0604020202020204" pitchFamily="34" charset="0"/>
              <a:buChar char="•"/>
            </a:pPr>
            <a:r>
              <a:rPr lang="en-US" dirty="0">
                <a:solidFill>
                  <a:schemeClr val="bg1"/>
                </a:solidFill>
              </a:rPr>
              <a:t>MEAD (Phase III): Significant reduction in edema.</a:t>
            </a:r>
          </a:p>
          <a:p>
            <a:pPr marL="685800" indent="-685800" algn="l">
              <a:buFont typeface="Arial" panose="020B0604020202020204" pitchFamily="34" charset="0"/>
              <a:buChar char="•"/>
            </a:pPr>
            <a:r>
              <a:rPr lang="en-US" dirty="0">
                <a:solidFill>
                  <a:schemeClr val="bg1"/>
                </a:solidFill>
              </a:rPr>
              <a:t>Challenges: Risk of cataracts and intraocular pressure increase.</a:t>
            </a:r>
          </a:p>
          <a:p>
            <a:pPr marL="0" marR="0" indent="0" algn="l"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chemeClr val="bg1"/>
              </a:solidFill>
              <a:effectLst>
                <a:outerShdw blurRad="50800" dist="25400" dir="5400000" rotWithShape="0">
                  <a:srgbClr val="000000"/>
                </a:outerShdw>
              </a:effectLst>
              <a:uFillTx/>
              <a:latin typeface="+mj-lt"/>
              <a:ea typeface="+mj-ea"/>
              <a:cs typeface="+mj-cs"/>
              <a:sym typeface="Helvetica Neue"/>
            </a:endParaRPr>
          </a:p>
        </p:txBody>
      </p:sp>
      <p:pic>
        <p:nvPicPr>
          <p:cNvPr id="4" name="Picture 3" descr="A close-up of a person's eye&#10;&#10;Description automatically generated">
            <a:extLst>
              <a:ext uri="{FF2B5EF4-FFF2-40B4-BE49-F238E27FC236}">
                <a16:creationId xmlns:a16="http://schemas.microsoft.com/office/drawing/2014/main" id="{24FD39B6-E162-9767-F2B0-A81989762D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93697" y="5048447"/>
            <a:ext cx="8466633" cy="5902051"/>
          </a:xfrm>
          <a:prstGeom prst="rect">
            <a:avLst/>
          </a:prstGeom>
        </p:spPr>
      </p:pic>
    </p:spTree>
    <p:extLst>
      <p:ext uri="{BB962C8B-B14F-4D97-AF65-F5344CB8AC3E}">
        <p14:creationId xmlns:p14="http://schemas.microsoft.com/office/powerpoint/2010/main" val="3871094886"/>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E698A18-3626-B891-8FD9-5C9E206B1B2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E5F74AC5-CAF8-80E6-4E52-2178ACBC01CB}"/>
              </a:ext>
            </a:extLst>
          </p:cNvPr>
          <p:cNvSpPr txBox="1">
            <a:spLocks noGrp="1"/>
          </p:cNvSpPr>
          <p:nvPr>
            <p:ph type="title" idx="4294967295"/>
          </p:nvPr>
        </p:nvSpPr>
        <p:spPr>
          <a:xfrm>
            <a:off x="1013616" y="1633337"/>
            <a:ext cx="18969369"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dirty="0" err="1"/>
              <a:t>Iluvien</a:t>
            </a:r>
            <a:r>
              <a:rPr lang="en-US" dirty="0"/>
              <a:t> (Fluocinolone Implant)</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F31E67DA-A028-644A-1CFE-F09875876236}"/>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58CB3282-011B-6E98-3F63-27DC3734E5E1}"/>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F4B9E9D2-4C31-6140-6F9B-E2DC98B8BE3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03AF2A03-381F-2334-B839-733F0F4D07BF}"/>
              </a:ext>
            </a:extLst>
          </p:cNvPr>
          <p:cNvSpPr txBox="1"/>
          <p:nvPr/>
        </p:nvSpPr>
        <p:spPr>
          <a:xfrm>
            <a:off x="945426" y="5626771"/>
            <a:ext cx="21601057"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Continuous low-dose corticosteroid release.</a:t>
            </a:r>
          </a:p>
          <a:p>
            <a:pPr marL="685800" indent="-685800" algn="l">
              <a:buFont typeface="Arial" panose="020B0604020202020204" pitchFamily="34" charset="0"/>
              <a:buChar char="•"/>
            </a:pPr>
            <a:r>
              <a:rPr lang="en-US" dirty="0">
                <a:solidFill>
                  <a:schemeClr val="bg1"/>
                </a:solidFill>
              </a:rPr>
              <a:t>FAME (Phase III): Effective reduction in edema for up to 36 months.</a:t>
            </a:r>
          </a:p>
          <a:p>
            <a:pPr marL="685800" indent="-685800" algn="l">
              <a:buFont typeface="Arial" panose="020B0604020202020204" pitchFamily="34" charset="0"/>
              <a:buChar char="•"/>
            </a:pPr>
            <a:r>
              <a:rPr lang="en-US" dirty="0">
                <a:solidFill>
                  <a:schemeClr val="bg1"/>
                </a:solidFill>
              </a:rPr>
              <a:t>Advantages: Long-term solution but requires careful monitoring.</a:t>
            </a:r>
          </a:p>
          <a:p>
            <a:pPr marL="685800" indent="-685800" algn="l">
              <a:buFont typeface="Arial" panose="020B0604020202020204" pitchFamily="34" charset="0"/>
              <a:buChar char="•"/>
            </a:pPr>
            <a:r>
              <a:rPr lang="en-US" dirty="0">
                <a:solidFill>
                  <a:schemeClr val="bg1"/>
                </a:solidFill>
              </a:rPr>
              <a:t>Considerations: $$, overall long duration but perceived to not be as strong as other options, commitment to long therapeutic effect.</a:t>
            </a:r>
          </a:p>
        </p:txBody>
      </p:sp>
    </p:spTree>
    <p:extLst>
      <p:ext uri="{BB962C8B-B14F-4D97-AF65-F5344CB8AC3E}">
        <p14:creationId xmlns:p14="http://schemas.microsoft.com/office/powerpoint/2010/main" val="152485947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36B0ED5-789B-AD84-3540-0BB2567CCC0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BA667A2B-4F68-62AB-68E6-D516BFD3E616}"/>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endParaRPr dirty="0"/>
          </a:p>
        </p:txBody>
      </p:sp>
      <p:sp>
        <p:nvSpPr>
          <p:cNvPr id="137" name="Director of Practice Relations/Marketing and Administrative Director">
            <a:extLst>
              <a:ext uri="{FF2B5EF4-FFF2-40B4-BE49-F238E27FC236}">
                <a16:creationId xmlns:a16="http://schemas.microsoft.com/office/drawing/2014/main" id="{25BC2EF0-C125-7A1E-AEAF-0E27B32F1E7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EB7CCC0-7B7C-A364-2959-B2C7C5EE502D}"/>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654C2522-0F08-35A7-FD22-C7CF25C038C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pic>
        <p:nvPicPr>
          <p:cNvPr id="3" name="Picture 2" descr="A close-up of a device&#10;&#10;Description automatically generated">
            <a:extLst>
              <a:ext uri="{FF2B5EF4-FFF2-40B4-BE49-F238E27FC236}">
                <a16:creationId xmlns:a16="http://schemas.microsoft.com/office/drawing/2014/main" id="{1A2C938C-86E3-DFB1-3CCC-04F50EFEE2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6937" y="3877235"/>
            <a:ext cx="18090126" cy="5893961"/>
          </a:xfrm>
          <a:prstGeom prst="rect">
            <a:avLst/>
          </a:prstGeom>
        </p:spPr>
      </p:pic>
    </p:spTree>
    <p:extLst>
      <p:ext uri="{BB962C8B-B14F-4D97-AF65-F5344CB8AC3E}">
        <p14:creationId xmlns:p14="http://schemas.microsoft.com/office/powerpoint/2010/main" val="300616999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9F4C265-D35E-3190-2BAB-9B78D35AD0D3}"/>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BD9046B-09E1-D5A8-E79A-2A442949D7F0}"/>
              </a:ext>
            </a:extLst>
          </p:cNvPr>
          <p:cNvSpPr txBox="1">
            <a:spLocks noGrp="1"/>
          </p:cNvSpPr>
          <p:nvPr>
            <p:ph type="title" idx="4294967295"/>
          </p:nvPr>
        </p:nvSpPr>
        <p:spPr>
          <a:xfrm>
            <a:off x="7829268" y="4101608"/>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Eyedrops?</a:t>
            </a:r>
            <a:endParaRPr dirty="0"/>
          </a:p>
        </p:txBody>
      </p:sp>
      <p:sp>
        <p:nvSpPr>
          <p:cNvPr id="137" name="Director of Practice Relations/Marketing and Administrative Director">
            <a:extLst>
              <a:ext uri="{FF2B5EF4-FFF2-40B4-BE49-F238E27FC236}">
                <a16:creationId xmlns:a16="http://schemas.microsoft.com/office/drawing/2014/main" id="{F01CF5AB-BB89-6FE4-84A7-2AD521FE4BBA}"/>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391713F-6A30-5987-17CF-465D7CE5194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7AB98E2-98CE-531A-DACF-55C17CE26B17}"/>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1046034125"/>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D74CBFF-D132-158B-7DC5-69732CBF900E}"/>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AAF57099-CD67-0306-7801-FAF967F9D3BE}"/>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b="1" i="0" u="none" strike="noStrike" dirty="0">
                <a:solidFill>
                  <a:schemeClr val="bg1"/>
                </a:solidFill>
                <a:effectLst/>
                <a:latin typeface="Helvetica" pitchFamily="2" charset="0"/>
              </a:rPr>
              <a:t>OCS-01 (</a:t>
            </a:r>
            <a:r>
              <a:rPr lang="en-US" b="1" i="0" u="none" strike="noStrike" dirty="0" err="1">
                <a:solidFill>
                  <a:schemeClr val="bg1"/>
                </a:solidFill>
                <a:effectLst/>
                <a:latin typeface="Helvetica" pitchFamily="2" charset="0"/>
              </a:rPr>
              <a:t>Oculis</a:t>
            </a:r>
            <a:r>
              <a:rPr lang="en-US" b="1" i="0" u="none" strike="noStrike" dirty="0">
                <a:solidFill>
                  <a:schemeClr val="bg1"/>
                </a:solidFill>
                <a:effectLst/>
                <a:latin typeface="Helvetica" pitchFamily="2" charset="0"/>
              </a:rPr>
              <a:t>):</a:t>
            </a:r>
            <a:r>
              <a:rPr lang="en-US" b="0" i="0" u="none" strike="noStrike" dirty="0">
                <a:solidFill>
                  <a:schemeClr val="bg1"/>
                </a:solidFill>
                <a:effectLst/>
                <a:latin typeface="Helvetica" pitchFamily="2" charset="0"/>
              </a:rPr>
              <a:t> </a:t>
            </a:r>
            <a:endParaRPr dirty="0">
              <a:solidFill>
                <a:schemeClr val="bg1"/>
              </a:solidFill>
            </a:endParaRPr>
          </a:p>
        </p:txBody>
      </p:sp>
      <p:sp>
        <p:nvSpPr>
          <p:cNvPr id="137" name="Director of Practice Relations/Marketing and Administrative Director">
            <a:extLst>
              <a:ext uri="{FF2B5EF4-FFF2-40B4-BE49-F238E27FC236}">
                <a16:creationId xmlns:a16="http://schemas.microsoft.com/office/drawing/2014/main" id="{125414B3-5390-C4E1-B445-F55063D9FD5E}"/>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DD754ED-64DD-E640-674E-D2D3A2E8F459}"/>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CCD1E9E1-72BA-6D21-4080-BE73F640EA9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5FC82CC6-19EF-2236-C17B-894EE6BFCABA}"/>
              </a:ext>
            </a:extLst>
          </p:cNvPr>
          <p:cNvSpPr txBox="1"/>
          <p:nvPr/>
        </p:nvSpPr>
        <p:spPr>
          <a:xfrm>
            <a:off x="1248937" y="5515475"/>
            <a:ext cx="21182431"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OPTIREACH® technology to enhance drug delivery to the retina.</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DIAMOND trial, demonstrated a significant increase in visual acuity and a reduction in macular edema. </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Stage 2, comprising two 52-week parallel Phase 3 clinical trials, DIAMOND-1 and DIAMOND-2, just finished enrolling participants. </a:t>
            </a:r>
            <a:endParaRPr lang="en-US" dirty="0">
              <a:solidFill>
                <a:schemeClr val="bg1"/>
              </a:solidFill>
            </a:endParaRPr>
          </a:p>
        </p:txBody>
      </p:sp>
    </p:spTree>
    <p:extLst>
      <p:ext uri="{BB962C8B-B14F-4D97-AF65-F5344CB8AC3E}">
        <p14:creationId xmlns:p14="http://schemas.microsoft.com/office/powerpoint/2010/main" val="3530609862"/>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CCD4BF00-34BF-C88E-FA79-928683FFB6DD}"/>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94F8379C-95EC-3D6E-D1A0-5A85B1B0E3AB}"/>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b="1" i="0" u="none" strike="noStrike" dirty="0">
                <a:solidFill>
                  <a:schemeClr val="bg1"/>
                </a:solidFill>
                <a:effectLst/>
                <a:latin typeface="Helvetica" pitchFamily="2" charset="0"/>
              </a:rPr>
              <a:t>Tivozanib Eye Drops</a:t>
            </a:r>
            <a:endParaRPr dirty="0">
              <a:solidFill>
                <a:schemeClr val="bg1"/>
              </a:solidFill>
            </a:endParaRPr>
          </a:p>
        </p:txBody>
      </p:sp>
      <p:sp>
        <p:nvSpPr>
          <p:cNvPr id="137" name="Director of Practice Relations/Marketing and Administrative Director">
            <a:extLst>
              <a:ext uri="{FF2B5EF4-FFF2-40B4-BE49-F238E27FC236}">
                <a16:creationId xmlns:a16="http://schemas.microsoft.com/office/drawing/2014/main" id="{26508013-F694-0EA8-1FE8-603B2F1770CD}"/>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6D273F6-DDBB-95CF-DF70-9F03FB718E0F}"/>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C69455A7-A1DE-A788-3A4F-605F0A725A6B}"/>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2" name="TextBox 1">
            <a:extLst>
              <a:ext uri="{FF2B5EF4-FFF2-40B4-BE49-F238E27FC236}">
                <a16:creationId xmlns:a16="http://schemas.microsoft.com/office/drawing/2014/main" id="{2069681E-927A-9916-A057-C17994693363}"/>
              </a:ext>
            </a:extLst>
          </p:cNvPr>
          <p:cNvSpPr txBox="1"/>
          <p:nvPr/>
        </p:nvSpPr>
        <p:spPr>
          <a:xfrm>
            <a:off x="4165297" y="5571718"/>
            <a:ext cx="144332" cy="9444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5200" b="0" i="0" u="none" strike="noStrike" cap="none" spc="0" normalizeH="0" baseline="0" dirty="0">
              <a:ln>
                <a:noFill/>
              </a:ln>
              <a:solidFill>
                <a:srgbClr val="C000EB"/>
              </a:solidFill>
              <a:effectLst>
                <a:outerShdw blurRad="50800" dist="25400" dir="5400000" rotWithShape="0">
                  <a:srgbClr val="000000"/>
                </a:outerShdw>
              </a:effectLst>
              <a:uFillTx/>
              <a:latin typeface="+mj-lt"/>
              <a:ea typeface="+mj-ea"/>
              <a:cs typeface="+mj-cs"/>
              <a:sym typeface="Helvetica Neue"/>
            </a:endParaRPr>
          </a:p>
        </p:txBody>
      </p:sp>
      <p:sp>
        <p:nvSpPr>
          <p:cNvPr id="4" name="TextBox 3">
            <a:extLst>
              <a:ext uri="{FF2B5EF4-FFF2-40B4-BE49-F238E27FC236}">
                <a16:creationId xmlns:a16="http://schemas.microsoft.com/office/drawing/2014/main" id="{FB42C8A0-3520-38FA-FA47-F17DE5E934DE}"/>
              </a:ext>
            </a:extLst>
          </p:cNvPr>
          <p:cNvSpPr txBox="1"/>
          <p:nvPr/>
        </p:nvSpPr>
        <p:spPr>
          <a:xfrm>
            <a:off x="1483124" y="5571718"/>
            <a:ext cx="21417752" cy="3293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Small-molecule vascular endothelial growth factor receptor (VEGFR) and tyrosine kinase inhibitor. </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Phase 2 clinical trial has been initiated to evaluate the efficacy and safety of tivozanib eye drops in patients with DME. </a:t>
            </a:r>
            <a:endParaRPr lang="en-US" dirty="0">
              <a:solidFill>
                <a:schemeClr val="bg1"/>
              </a:solidFill>
            </a:endParaRPr>
          </a:p>
        </p:txBody>
      </p:sp>
    </p:spTree>
    <p:extLst>
      <p:ext uri="{BB962C8B-B14F-4D97-AF65-F5344CB8AC3E}">
        <p14:creationId xmlns:p14="http://schemas.microsoft.com/office/powerpoint/2010/main" val="2167431898"/>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C3791A87-E51C-79A2-5114-D803513FAA2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65E6E8B-45FC-BA65-6B8F-4907DE803E0E}"/>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b="1" i="0" u="none" strike="noStrike" dirty="0">
                <a:solidFill>
                  <a:schemeClr val="bg1"/>
                </a:solidFill>
                <a:effectLst/>
                <a:latin typeface="Helvetica" pitchFamily="2" charset="0"/>
              </a:rPr>
              <a:t>EXN407 (</a:t>
            </a:r>
            <a:r>
              <a:rPr lang="en-US" b="1" i="0" u="none" strike="noStrike" dirty="0" err="1">
                <a:solidFill>
                  <a:schemeClr val="bg1"/>
                </a:solidFill>
                <a:effectLst/>
                <a:latin typeface="Helvetica" pitchFamily="2" charset="0"/>
              </a:rPr>
              <a:t>Exonate</a:t>
            </a:r>
            <a:r>
              <a:rPr lang="en-US" b="1" i="0" u="none" strike="noStrike" dirty="0">
                <a:solidFill>
                  <a:schemeClr val="bg1"/>
                </a:solidFill>
                <a:effectLst/>
                <a:latin typeface="Helvetica" pitchFamily="2" charset="0"/>
              </a:rPr>
              <a:t>):</a:t>
            </a:r>
            <a:endParaRPr dirty="0"/>
          </a:p>
        </p:txBody>
      </p:sp>
      <p:sp>
        <p:nvSpPr>
          <p:cNvPr id="137" name="Director of Practice Relations/Marketing and Administrative Director">
            <a:extLst>
              <a:ext uri="{FF2B5EF4-FFF2-40B4-BE49-F238E27FC236}">
                <a16:creationId xmlns:a16="http://schemas.microsoft.com/office/drawing/2014/main" id="{C30F5A07-9920-5FAB-7AB5-5DEB65576E47}"/>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C25F9D62-D383-04F6-CD32-AB0ACD7D916E}"/>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1DA8762E-7D92-44C7-F06C-20A1732D10F5}"/>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D6CC03EA-D7D1-49AF-48BE-5A47A27CB10D}"/>
              </a:ext>
            </a:extLst>
          </p:cNvPr>
          <p:cNvSpPr txBox="1"/>
          <p:nvPr/>
        </p:nvSpPr>
        <p:spPr>
          <a:xfrm>
            <a:off x="1597590" y="4891007"/>
            <a:ext cx="21417752" cy="64940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This eye drop is designed to inhibit serine/threonine-protein kinase SRPK1, reducing pathological vascular leakage.</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Phase </a:t>
            </a:r>
            <a:r>
              <a:rPr lang="en-US" b="0" i="0" u="none" strike="noStrike" dirty="0" err="1">
                <a:solidFill>
                  <a:schemeClr val="bg1"/>
                </a:solidFill>
                <a:effectLst/>
                <a:latin typeface="Helvetica" pitchFamily="2" charset="0"/>
              </a:rPr>
              <a:t>Ib</a:t>
            </a:r>
            <a:r>
              <a:rPr lang="en-US" b="0" i="0" u="none" strike="noStrike" dirty="0">
                <a:solidFill>
                  <a:schemeClr val="bg1"/>
                </a:solidFill>
                <a:effectLst/>
                <a:latin typeface="Helvetica" pitchFamily="2" charset="0"/>
              </a:rPr>
              <a:t>/</a:t>
            </a:r>
            <a:r>
              <a:rPr lang="en-US" b="0" i="0" u="none" strike="noStrike" dirty="0" err="1">
                <a:solidFill>
                  <a:schemeClr val="bg1"/>
                </a:solidFill>
                <a:effectLst/>
                <a:latin typeface="Helvetica" pitchFamily="2" charset="0"/>
              </a:rPr>
              <a:t>IIa</a:t>
            </a:r>
            <a:r>
              <a:rPr lang="en-US" b="0" i="0" u="none" strike="noStrike" dirty="0">
                <a:solidFill>
                  <a:schemeClr val="bg1"/>
                </a:solidFill>
                <a:effectLst/>
                <a:latin typeface="Helvetica" pitchFamily="2" charset="0"/>
              </a:rPr>
              <a:t> clinical trial assessed the safety, tolerability, and biological response of EXN407 monotherapy in treatment-naïve patients with mild to moderate non-proliferative diabetic retinopathy and mild DME. </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The study met its pre-specified endpoints, indicating potential as a non-invasive therapy option. </a:t>
            </a:r>
            <a:endParaRPr lang="en-US" dirty="0">
              <a:solidFill>
                <a:schemeClr val="bg1"/>
              </a:solidFill>
            </a:endParaRPr>
          </a:p>
        </p:txBody>
      </p:sp>
    </p:spTree>
    <p:extLst>
      <p:ext uri="{BB962C8B-B14F-4D97-AF65-F5344CB8AC3E}">
        <p14:creationId xmlns:p14="http://schemas.microsoft.com/office/powerpoint/2010/main" val="2951913166"/>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8C2B8BF9-A0C1-C9CE-B147-20D898A230CC}"/>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357590F3-B8A6-7E54-9109-4A2B0561C896}"/>
              </a:ext>
            </a:extLst>
          </p:cNvPr>
          <p:cNvSpPr txBox="1">
            <a:spLocks noGrp="1"/>
          </p:cNvSpPr>
          <p:nvPr>
            <p:ph type="title" idx="4294967295"/>
          </p:nvPr>
        </p:nvSpPr>
        <p:spPr>
          <a:xfrm>
            <a:off x="1013616" y="327264"/>
            <a:ext cx="22424958"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b="1" i="0" u="none" strike="noStrike" dirty="0">
                <a:solidFill>
                  <a:schemeClr val="bg1"/>
                </a:solidFill>
                <a:effectLst/>
                <a:latin typeface="Helvetica" pitchFamily="2" charset="0"/>
              </a:rPr>
              <a:t>Dexamethasone Nanoparticle Eye Drops:</a:t>
            </a:r>
            <a:r>
              <a:rPr lang="en-US" sz="8000" b="0" i="0" u="none" strike="noStrike" dirty="0">
                <a:solidFill>
                  <a:schemeClr val="bg1"/>
                </a:solidFill>
                <a:effectLst/>
                <a:latin typeface="Helvetica" pitchFamily="2" charset="0"/>
              </a:rPr>
              <a:t> </a:t>
            </a:r>
            <a:endParaRPr sz="8000" dirty="0">
              <a:solidFill>
                <a:schemeClr val="bg1"/>
              </a:solidFill>
            </a:endParaRPr>
          </a:p>
        </p:txBody>
      </p:sp>
      <p:sp>
        <p:nvSpPr>
          <p:cNvPr id="137" name="Director of Practice Relations/Marketing and Administrative Director">
            <a:extLst>
              <a:ext uri="{FF2B5EF4-FFF2-40B4-BE49-F238E27FC236}">
                <a16:creationId xmlns:a16="http://schemas.microsoft.com/office/drawing/2014/main" id="{4CA863B0-18D8-075E-1AFB-3D569152480F}"/>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0E548280-0E7D-D635-03D3-4A8250C3DFB7}"/>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1F3C4B9-806E-601F-2E12-5760E279385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05445F58-A54E-1040-E233-A3E66EC52118}"/>
              </a:ext>
            </a:extLst>
          </p:cNvPr>
          <p:cNvSpPr txBox="1"/>
          <p:nvPr/>
        </p:nvSpPr>
        <p:spPr>
          <a:xfrm>
            <a:off x="1483124" y="5226661"/>
            <a:ext cx="21417752" cy="3293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effectLst/>
                <a:latin typeface="Helvetica" pitchFamily="2" charset="0"/>
              </a:rPr>
              <a:t>A</a:t>
            </a:r>
            <a:r>
              <a:rPr lang="en-US" b="0" i="0" u="none" strike="noStrike" dirty="0">
                <a:solidFill>
                  <a:schemeClr val="bg1"/>
                </a:solidFill>
                <a:effectLst/>
                <a:latin typeface="Helvetica" pitchFamily="2" charset="0"/>
              </a:rPr>
              <a:t>ims to deliver corticosteroids effectively to the retina via a non-invasive route. </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A clinical trial is underway to evaluate the safety and efficacy of dexamethasone nanoparticle eye drops in patients with DME. </a:t>
            </a:r>
          </a:p>
        </p:txBody>
      </p:sp>
    </p:spTree>
    <p:extLst>
      <p:ext uri="{BB962C8B-B14F-4D97-AF65-F5344CB8AC3E}">
        <p14:creationId xmlns:p14="http://schemas.microsoft.com/office/powerpoint/2010/main" val="1173106939"/>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EFDECB7D-BB48-6B2D-98A4-972D7EB0048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7DB3514A-64DD-C633-5978-D354B19EF206}"/>
              </a:ext>
            </a:extLst>
          </p:cNvPr>
          <p:cNvSpPr txBox="1">
            <a:spLocks noGrp="1"/>
          </p:cNvSpPr>
          <p:nvPr>
            <p:ph type="title" idx="4294967295"/>
          </p:nvPr>
        </p:nvSpPr>
        <p:spPr>
          <a:xfrm>
            <a:off x="1013616" y="1499523"/>
            <a:ext cx="20731262"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Macular edema following RVO (</a:t>
            </a:r>
            <a:r>
              <a:rPr lang="en-US" sz="8000" dirty="0" err="1"/>
              <a:t>MEfRVO</a:t>
            </a:r>
            <a:r>
              <a:rPr lang="en-US" sz="8000" dirty="0"/>
              <a:t>)</a:t>
            </a:r>
            <a:endParaRPr sz="8000" dirty="0"/>
          </a:p>
        </p:txBody>
      </p:sp>
      <p:sp>
        <p:nvSpPr>
          <p:cNvPr id="137" name="Director of Practice Relations/Marketing and Administrative Director">
            <a:extLst>
              <a:ext uri="{FF2B5EF4-FFF2-40B4-BE49-F238E27FC236}">
                <a16:creationId xmlns:a16="http://schemas.microsoft.com/office/drawing/2014/main" id="{2D1284DA-71BB-56C3-3974-E13E31C790AB}"/>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9AEBB542-ED30-B618-E544-CF43A1695411}"/>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84BEEFF4-6C98-F99B-4A12-CD8FC6ABC8BC}"/>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15917669-C089-862E-1FF1-DEE5986468F6}"/>
              </a:ext>
            </a:extLst>
          </p:cNvPr>
          <p:cNvSpPr txBox="1"/>
          <p:nvPr/>
        </p:nvSpPr>
        <p:spPr>
          <a:xfrm>
            <a:off x="1013616" y="5596137"/>
            <a:ext cx="22356768"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Font typeface="Arial" panose="020B0604020202020204" pitchFamily="34" charset="0"/>
              <a:buChar char="•"/>
            </a:pPr>
            <a:r>
              <a:rPr lang="en-US" sz="4400" b="1" i="0" u="none" strike="noStrike" dirty="0">
                <a:solidFill>
                  <a:schemeClr val="bg1"/>
                </a:solidFill>
                <a:effectLst/>
                <a:latin typeface="Helvetica" pitchFamily="2" charset="0"/>
              </a:rPr>
              <a:t>Prevalence:</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RVO affects ~0.7–1.6% of adults globally.</a:t>
            </a: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BRVO (~80%) is more common than CRVO (~20%).</a:t>
            </a:r>
          </a:p>
          <a:p>
            <a:pPr algn="l">
              <a:buFont typeface="Arial" panose="020B0604020202020204" pitchFamily="34" charset="0"/>
              <a:buChar char="•"/>
            </a:pPr>
            <a:r>
              <a:rPr lang="en-US" sz="4400" b="1" i="0" u="none" strike="noStrike" dirty="0">
                <a:solidFill>
                  <a:schemeClr val="bg1"/>
                </a:solidFill>
                <a:effectLst/>
                <a:latin typeface="Helvetica" pitchFamily="2" charset="0"/>
              </a:rPr>
              <a:t>Risk Factors:</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Systemic:</a:t>
            </a:r>
            <a:r>
              <a:rPr lang="en-US" sz="4400" b="0" i="0" u="none" strike="noStrike" dirty="0">
                <a:solidFill>
                  <a:schemeClr val="bg1"/>
                </a:solidFill>
                <a:effectLst/>
                <a:latin typeface="Helvetica" pitchFamily="2" charset="0"/>
              </a:rPr>
              <a:t> Hypertension, diabetes mellitus, hyperlipidemia, cardiovascular disease.</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Ocular:</a:t>
            </a:r>
            <a:r>
              <a:rPr lang="en-US" sz="4400" b="0" i="0" u="none" strike="noStrike" dirty="0">
                <a:solidFill>
                  <a:schemeClr val="bg1"/>
                </a:solidFill>
                <a:effectLst/>
                <a:latin typeface="Helvetica" pitchFamily="2" charset="0"/>
              </a:rPr>
              <a:t> Glaucoma, hypercoagulable states.</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Demographics:</a:t>
            </a:r>
            <a:r>
              <a:rPr lang="en-US" sz="4400" b="0" i="0" u="none" strike="noStrike" dirty="0">
                <a:solidFill>
                  <a:schemeClr val="bg1"/>
                </a:solidFill>
                <a:effectLst/>
                <a:latin typeface="Helvetica" pitchFamily="2" charset="0"/>
              </a:rPr>
              <a:t> More common in individuals &gt;50 years; slightly higher incidence in males.</a:t>
            </a:r>
          </a:p>
        </p:txBody>
      </p:sp>
    </p:spTree>
    <p:extLst>
      <p:ext uri="{BB962C8B-B14F-4D97-AF65-F5344CB8AC3E}">
        <p14:creationId xmlns:p14="http://schemas.microsoft.com/office/powerpoint/2010/main" val="1146812062"/>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695F7194-7384-5A51-AA9A-D4033A50DAFA}"/>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C2E4A6A0-EE0F-7543-EF26-73F6A7815907}"/>
              </a:ext>
            </a:extLst>
          </p:cNvPr>
          <p:cNvSpPr txBox="1">
            <a:spLocks noGrp="1"/>
          </p:cNvSpPr>
          <p:nvPr>
            <p:ph type="title" idx="4294967295"/>
          </p:nvPr>
        </p:nvSpPr>
        <p:spPr>
          <a:xfrm>
            <a:off x="1013616" y="1499523"/>
            <a:ext cx="20731262"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Macular edema following RVO (</a:t>
            </a:r>
            <a:r>
              <a:rPr lang="en-US" sz="8000" dirty="0" err="1"/>
              <a:t>MEfRVO</a:t>
            </a:r>
            <a:r>
              <a:rPr lang="en-US" sz="8000" dirty="0"/>
              <a:t>)</a:t>
            </a:r>
            <a:endParaRPr sz="8000" dirty="0"/>
          </a:p>
        </p:txBody>
      </p:sp>
      <p:sp>
        <p:nvSpPr>
          <p:cNvPr id="137" name="Director of Practice Relations/Marketing and Administrative Director">
            <a:extLst>
              <a:ext uri="{FF2B5EF4-FFF2-40B4-BE49-F238E27FC236}">
                <a16:creationId xmlns:a16="http://schemas.microsoft.com/office/drawing/2014/main" id="{7B5553BD-555A-083F-95CC-3A1381F26231}"/>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17D364A7-7D50-6481-7DD6-D4185492D0C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8FB85628-0C73-662E-C9B8-4C5532A1977F}"/>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DB8BC569-9FAC-2EBF-5DE0-AEDB72554CF5}"/>
              </a:ext>
            </a:extLst>
          </p:cNvPr>
          <p:cNvSpPr txBox="1"/>
          <p:nvPr/>
        </p:nvSpPr>
        <p:spPr>
          <a:xfrm>
            <a:off x="1351327" y="5615140"/>
            <a:ext cx="21937824" cy="78483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Primary Event:</a:t>
            </a:r>
            <a:r>
              <a:rPr lang="en-US" sz="4800" b="0" i="0" u="none" strike="noStrike" dirty="0">
                <a:solidFill>
                  <a:schemeClr val="bg1"/>
                </a:solidFill>
                <a:effectLst/>
                <a:latin typeface="Helvetica" pitchFamily="2" charset="0"/>
              </a:rPr>
              <a:t> Venous occlusion due to compression by adjacent arterioles at arteriovenous crossings, leading to: </a:t>
            </a:r>
            <a:r>
              <a:rPr lang="en-US" sz="4800" b="1" i="0" u="none" strike="noStrike" dirty="0">
                <a:solidFill>
                  <a:schemeClr val="bg1"/>
                </a:solidFill>
                <a:effectLst/>
                <a:latin typeface="Helvetica" pitchFamily="2" charset="0"/>
              </a:rPr>
              <a:t>Venous Stasis and Hypertension</a:t>
            </a:r>
            <a:r>
              <a:rPr lang="en-US" sz="4800" b="0" i="0" u="none" strike="noStrike" dirty="0">
                <a:solidFill>
                  <a:schemeClr val="bg1"/>
                </a:solidFill>
                <a:effectLst/>
                <a:latin typeface="Helvetica" pitchFamily="2" charset="0"/>
              </a:rPr>
              <a:t> → Increased vascular permeability.</a:t>
            </a:r>
          </a:p>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Capillary Damage</a:t>
            </a:r>
            <a:r>
              <a:rPr lang="en-US" sz="4800" b="0" i="0" u="none" strike="noStrike" dirty="0">
                <a:solidFill>
                  <a:schemeClr val="bg1"/>
                </a:solidFill>
                <a:effectLst/>
                <a:latin typeface="Helvetica" pitchFamily="2" charset="0"/>
              </a:rPr>
              <a:t> → Ischemia and breakdown of the blood-retinal barrier.</a:t>
            </a:r>
          </a:p>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Inflammation</a:t>
            </a:r>
            <a:r>
              <a:rPr lang="en-US" sz="4800" b="0" i="0" u="none" strike="noStrike" dirty="0">
                <a:solidFill>
                  <a:schemeClr val="bg1"/>
                </a:solidFill>
                <a:effectLst/>
                <a:latin typeface="Helvetica" pitchFamily="2" charset="0"/>
              </a:rPr>
              <a:t> → Release of VEGF (vascular endothelial growth factor) and inflammatory cytokines.</a:t>
            </a:r>
          </a:p>
          <a:p>
            <a:pPr marL="685800" indent="-685800" algn="l">
              <a:buFont typeface="Arial" panose="020B0604020202020204" pitchFamily="34" charset="0"/>
              <a:buChar char="•"/>
            </a:pPr>
            <a:r>
              <a:rPr lang="en-US" sz="4800" b="1" i="0" u="none" strike="noStrike" dirty="0">
                <a:solidFill>
                  <a:schemeClr val="bg1"/>
                </a:solidFill>
                <a:effectLst/>
                <a:latin typeface="Helvetica" pitchFamily="2" charset="0"/>
              </a:rPr>
              <a:t>Macular Edema Formation</a:t>
            </a:r>
            <a:r>
              <a:rPr lang="en-US" sz="4800" b="0" i="0" u="none" strike="noStrike" dirty="0">
                <a:solidFill>
                  <a:schemeClr val="bg1"/>
                </a:solidFill>
                <a:effectLst/>
                <a:latin typeface="Helvetica" pitchFamily="2" charset="0"/>
              </a:rPr>
              <a:t> → Fluid accumulation in the macula due to leakage from damaged capillaries.</a:t>
            </a:r>
          </a:p>
          <a:p>
            <a:br>
              <a:rPr lang="en-US" dirty="0"/>
            </a:br>
            <a:endParaRPr lang="en-US" dirty="0"/>
          </a:p>
        </p:txBody>
      </p:sp>
    </p:spTree>
    <p:extLst>
      <p:ext uri="{BB962C8B-B14F-4D97-AF65-F5344CB8AC3E}">
        <p14:creationId xmlns:p14="http://schemas.microsoft.com/office/powerpoint/2010/main" val="2921686477"/>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DB8BBCC-B91A-D2BE-37F8-B9EF58AB6843}"/>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D581FC77-5AD5-909D-06E7-A3FD4CF9DFB8}"/>
              </a:ext>
            </a:extLst>
          </p:cNvPr>
          <p:cNvSpPr txBox="1">
            <a:spLocks noGrp="1"/>
          </p:cNvSpPr>
          <p:nvPr>
            <p:ph type="title" idx="4294967295"/>
          </p:nvPr>
        </p:nvSpPr>
        <p:spPr>
          <a:xfrm>
            <a:off x="1013616" y="1499523"/>
            <a:ext cx="20731262"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Macular edema following RVO (</a:t>
            </a:r>
            <a:r>
              <a:rPr lang="en-US" sz="8000" dirty="0" err="1"/>
              <a:t>MEfRVO</a:t>
            </a:r>
            <a:r>
              <a:rPr lang="en-US" sz="8000" dirty="0"/>
              <a:t>)</a:t>
            </a:r>
            <a:endParaRPr sz="8000" dirty="0"/>
          </a:p>
        </p:txBody>
      </p:sp>
      <p:sp>
        <p:nvSpPr>
          <p:cNvPr id="137" name="Director of Practice Relations/Marketing and Administrative Director">
            <a:extLst>
              <a:ext uri="{FF2B5EF4-FFF2-40B4-BE49-F238E27FC236}">
                <a16:creationId xmlns:a16="http://schemas.microsoft.com/office/drawing/2014/main" id="{89D71E39-0D9D-3FE1-761A-9AABCC544A3B}"/>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539FF5A-F214-848D-357E-49C122D87EEA}"/>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4E5AA82-AFC4-375F-0546-CC807E750533}"/>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E82FBD7C-0788-8B38-B7E8-8D69059AA0A2}"/>
              </a:ext>
            </a:extLst>
          </p:cNvPr>
          <p:cNvSpPr txBox="1"/>
          <p:nvPr/>
        </p:nvSpPr>
        <p:spPr>
          <a:xfrm>
            <a:off x="1225064" y="5071400"/>
            <a:ext cx="21417752" cy="7294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endParaRPr lang="en-US" b="0" i="0" u="none" strike="noStrike" dirty="0">
              <a:solidFill>
                <a:schemeClr val="bg1"/>
              </a:solidFill>
              <a:effectLst/>
              <a:latin typeface="Helvetica" pitchFamily="2" charset="0"/>
            </a:endParaRPr>
          </a:p>
          <a:p>
            <a:pPr marL="685800" indent="-685800" algn="l">
              <a:buFont typeface="Arial" panose="020B0604020202020204" pitchFamily="34" charset="0"/>
              <a:buChar char="•"/>
            </a:pPr>
            <a:r>
              <a:rPr lang="en-US" b="1" i="0" u="none" strike="noStrike" dirty="0">
                <a:solidFill>
                  <a:schemeClr val="bg1"/>
                </a:solidFill>
                <a:effectLst/>
                <a:latin typeface="Helvetica" pitchFamily="2" charset="0"/>
              </a:rPr>
              <a:t>Anti-VEGF Agents</a:t>
            </a:r>
            <a:r>
              <a:rPr lang="en-US" b="0" i="0" u="none" strike="noStrike" dirty="0">
                <a:solidFill>
                  <a:schemeClr val="bg1"/>
                </a:solidFill>
                <a:effectLst/>
                <a:latin typeface="Helvetica" pitchFamily="2" charset="0"/>
              </a:rPr>
              <a:t> (First-line):</a:t>
            </a: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Drugs:</a:t>
            </a:r>
            <a:r>
              <a:rPr lang="en-US" b="0" i="0" u="none" strike="noStrike" dirty="0">
                <a:solidFill>
                  <a:schemeClr val="bg1"/>
                </a:solidFill>
                <a:effectLst/>
                <a:latin typeface="Helvetica" pitchFamily="2" charset="0"/>
              </a:rPr>
              <a:t> Ranibizumab, Aflibercept, Bevacizumab (off-label), Aflibercept 8mg in clinical trials</a:t>
            </a: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Mechanism:</a:t>
            </a:r>
            <a:r>
              <a:rPr lang="en-US" b="0" i="0" u="none" strike="noStrike" dirty="0">
                <a:solidFill>
                  <a:schemeClr val="bg1"/>
                </a:solidFill>
                <a:effectLst/>
                <a:latin typeface="Helvetica" pitchFamily="2" charset="0"/>
              </a:rPr>
              <a:t> Inhibits VEGF, reducing vascular permeability and edema.</a:t>
            </a: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Dosing:</a:t>
            </a:r>
            <a:r>
              <a:rPr lang="en-US" b="0" i="0" u="none" strike="noStrike" dirty="0">
                <a:solidFill>
                  <a:schemeClr val="bg1"/>
                </a:solidFill>
                <a:effectLst/>
                <a:latin typeface="Helvetica" pitchFamily="2" charset="0"/>
              </a:rPr>
              <a:t> Monthly injections initially, then treat-and-extend approach.</a:t>
            </a:r>
          </a:p>
          <a:p>
            <a:br>
              <a:rPr lang="en-US" dirty="0"/>
            </a:br>
            <a:endParaRPr lang="en-US" dirty="0"/>
          </a:p>
        </p:txBody>
      </p:sp>
    </p:spTree>
    <p:extLst>
      <p:ext uri="{BB962C8B-B14F-4D97-AF65-F5344CB8AC3E}">
        <p14:creationId xmlns:p14="http://schemas.microsoft.com/office/powerpoint/2010/main" val="2008291879"/>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AD81471-022D-80C6-5AAC-9960802456D0}"/>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6E00534-18A6-A7F9-86AB-04B6A62CBE45}"/>
              </a:ext>
            </a:extLst>
          </p:cNvPr>
          <p:cNvSpPr txBox="1">
            <a:spLocks noGrp="1"/>
          </p:cNvSpPr>
          <p:nvPr>
            <p:ph type="title" idx="4294967295"/>
          </p:nvPr>
        </p:nvSpPr>
        <p:spPr>
          <a:xfrm>
            <a:off x="1013616" y="1499523"/>
            <a:ext cx="20731262"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000" dirty="0"/>
              <a:t>Macular edema following RVO (</a:t>
            </a:r>
            <a:r>
              <a:rPr lang="en-US" sz="8000" dirty="0" err="1"/>
              <a:t>MEfRVO</a:t>
            </a:r>
            <a:r>
              <a:rPr lang="en-US" sz="8000" dirty="0"/>
              <a:t>)</a:t>
            </a:r>
            <a:endParaRPr sz="8000" dirty="0"/>
          </a:p>
        </p:txBody>
      </p:sp>
      <p:sp>
        <p:nvSpPr>
          <p:cNvPr id="137" name="Director of Practice Relations/Marketing and Administrative Director">
            <a:extLst>
              <a:ext uri="{FF2B5EF4-FFF2-40B4-BE49-F238E27FC236}">
                <a16:creationId xmlns:a16="http://schemas.microsoft.com/office/drawing/2014/main" id="{8ECB89F6-D3C1-FEBE-4F4A-DC35F5A887FD}"/>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2D85E917-288F-DF56-2E21-5D406BAA2E56}"/>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EA2F0651-42E7-8164-23AA-F473C026DED3}"/>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CEB47727-162C-B0D9-85A4-E65903931A68}"/>
              </a:ext>
            </a:extLst>
          </p:cNvPr>
          <p:cNvSpPr txBox="1"/>
          <p:nvPr/>
        </p:nvSpPr>
        <p:spPr>
          <a:xfrm>
            <a:off x="1013616" y="6318365"/>
            <a:ext cx="21998784" cy="3293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1" i="0" u="none" strike="noStrike" dirty="0">
                <a:solidFill>
                  <a:schemeClr val="bg1"/>
                </a:solidFill>
                <a:effectLst/>
                <a:latin typeface="Helvetica" pitchFamily="2" charset="0"/>
              </a:rPr>
              <a:t>Corticosteroids:</a:t>
            </a:r>
            <a:endParaRPr lang="en-US"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Drugs:</a:t>
            </a:r>
            <a:r>
              <a:rPr lang="en-US" b="0" i="0" u="none" strike="noStrike" dirty="0">
                <a:solidFill>
                  <a:schemeClr val="bg1"/>
                </a:solidFill>
                <a:effectLst/>
                <a:latin typeface="Helvetica" pitchFamily="2" charset="0"/>
              </a:rPr>
              <a:t> Dexamethasone intravitreal implant (</a:t>
            </a:r>
            <a:r>
              <a:rPr lang="en-US" b="0" i="0" u="none" strike="noStrike" dirty="0" err="1">
                <a:solidFill>
                  <a:schemeClr val="bg1"/>
                </a:solidFill>
                <a:effectLst/>
                <a:latin typeface="Helvetica" pitchFamily="2" charset="0"/>
              </a:rPr>
              <a:t>Ozurdex</a:t>
            </a:r>
            <a:r>
              <a:rPr lang="en-US" b="0" i="0" u="none" strike="noStrike" dirty="0">
                <a:solidFill>
                  <a:schemeClr val="bg1"/>
                </a:solidFill>
                <a:effectLst/>
                <a:latin typeface="Helvetica" pitchFamily="2" charset="0"/>
              </a:rPr>
              <a:t>), Triamcinolone.</a:t>
            </a: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Mechanism:</a:t>
            </a:r>
            <a:r>
              <a:rPr lang="en-US" b="0" i="0" u="none" strike="noStrike" dirty="0">
                <a:solidFill>
                  <a:schemeClr val="bg1"/>
                </a:solidFill>
                <a:effectLst/>
                <a:latin typeface="Helvetica" pitchFamily="2" charset="0"/>
              </a:rPr>
              <a:t> Anti-inflammatory; suppress VEGF and cytokines.</a:t>
            </a:r>
          </a:p>
          <a:p>
            <a:pPr marL="1143000" lvl="1" indent="-685800" algn="l">
              <a:buFont typeface="Arial" panose="020B0604020202020204" pitchFamily="34" charset="0"/>
              <a:buChar char="•"/>
            </a:pPr>
            <a:r>
              <a:rPr lang="en-US" b="1" i="0" u="none" strike="noStrike" dirty="0">
                <a:solidFill>
                  <a:schemeClr val="bg1"/>
                </a:solidFill>
                <a:effectLst/>
                <a:latin typeface="Helvetica" pitchFamily="2" charset="0"/>
              </a:rPr>
              <a:t>Considerations:</a:t>
            </a:r>
            <a:r>
              <a:rPr lang="en-US" b="0" i="0" u="none" strike="noStrike" dirty="0">
                <a:solidFill>
                  <a:schemeClr val="bg1"/>
                </a:solidFill>
                <a:effectLst/>
                <a:latin typeface="Helvetica" pitchFamily="2" charset="0"/>
              </a:rPr>
              <a:t> Risk of increased IOP and cataract formation.</a:t>
            </a:r>
          </a:p>
        </p:txBody>
      </p:sp>
    </p:spTree>
    <p:extLst>
      <p:ext uri="{BB962C8B-B14F-4D97-AF65-F5344CB8AC3E}">
        <p14:creationId xmlns:p14="http://schemas.microsoft.com/office/powerpoint/2010/main" val="45955827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5513B3E-6D26-21A6-A1C9-EB8751C6E136}"/>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220E8465-8E68-7869-3873-01214C2DABBB}"/>
              </a:ext>
            </a:extLst>
          </p:cNvPr>
          <p:cNvSpPr txBox="1">
            <a:spLocks noGrp="1"/>
          </p:cNvSpPr>
          <p:nvPr>
            <p:ph type="title" idx="4294967295"/>
          </p:nvPr>
        </p:nvSpPr>
        <p:spPr>
          <a:xfrm>
            <a:off x="4146616" y="4019697"/>
            <a:ext cx="16144877" cy="3571877"/>
          </a:xfrm>
          <a:prstGeom prst="rect">
            <a:avLst/>
          </a:prstGeom>
        </p:spPr>
        <p:txBody>
          <a:bodyPr anchor="b"/>
          <a:lstStyle>
            <a:lvl1pPr algn="l">
              <a:defRPr sz="9200">
                <a:latin typeface="Proxima Nova"/>
                <a:ea typeface="Proxima Nova"/>
                <a:cs typeface="Proxima Nova"/>
                <a:sym typeface="Proxima Nova"/>
              </a:defRPr>
            </a:lvl1pPr>
          </a:lstStyle>
          <a:p>
            <a:pPr algn="ctr"/>
            <a:endParaRPr dirty="0"/>
          </a:p>
        </p:txBody>
      </p:sp>
      <p:pic>
        <p:nvPicPr>
          <p:cNvPr id="138" name="Image" descr="Image">
            <a:extLst>
              <a:ext uri="{FF2B5EF4-FFF2-40B4-BE49-F238E27FC236}">
                <a16:creationId xmlns:a16="http://schemas.microsoft.com/office/drawing/2014/main" id="{9874B64C-8B78-F377-8274-72C09E2E7586}"/>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40E2341C-961E-AE89-DD7A-173416CA698D}"/>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pic>
        <p:nvPicPr>
          <p:cNvPr id="3" name="Picture 2" descr="A close-up of a human eye&#10;&#10;Description automatically generated">
            <a:extLst>
              <a:ext uri="{FF2B5EF4-FFF2-40B4-BE49-F238E27FC236}">
                <a16:creationId xmlns:a16="http://schemas.microsoft.com/office/drawing/2014/main" id="{7C7FA367-65AE-40E0-0F85-9672EAB45B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8954" y="2482514"/>
            <a:ext cx="11760200" cy="8750972"/>
          </a:xfrm>
          <a:prstGeom prst="rect">
            <a:avLst/>
          </a:prstGeom>
        </p:spPr>
      </p:pic>
    </p:spTree>
    <p:extLst>
      <p:ext uri="{BB962C8B-B14F-4D97-AF65-F5344CB8AC3E}">
        <p14:creationId xmlns:p14="http://schemas.microsoft.com/office/powerpoint/2010/main" val="4217576342"/>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4D4180CD-7570-ACF0-61BD-F817E3CE32B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9155CEA-A4BB-AD61-2CF9-15D44FAD578B}"/>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Dry AMD (GA)</a:t>
            </a:r>
            <a:endParaRPr dirty="0"/>
          </a:p>
        </p:txBody>
      </p:sp>
      <p:sp>
        <p:nvSpPr>
          <p:cNvPr id="137" name="Director of Practice Relations/Marketing and Administrative Director">
            <a:extLst>
              <a:ext uri="{FF2B5EF4-FFF2-40B4-BE49-F238E27FC236}">
                <a16:creationId xmlns:a16="http://schemas.microsoft.com/office/drawing/2014/main" id="{4024C7BB-7FF9-51F4-995A-323C275960E5}"/>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BF5066B4-CC4A-4EEC-65C5-2EB373C6AB20}"/>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18E4B71-F0B7-737E-197A-2531EBF88E38}"/>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DFACBAAE-66B1-C94F-D283-5BCE85A044EC}"/>
              </a:ext>
            </a:extLst>
          </p:cNvPr>
          <p:cNvSpPr txBox="1"/>
          <p:nvPr/>
        </p:nvSpPr>
        <p:spPr>
          <a:xfrm>
            <a:off x="945426" y="5359358"/>
            <a:ext cx="21955450" cy="56938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Geographic Atrophy (GA) is an advanced form of </a:t>
            </a:r>
            <a:r>
              <a:rPr lang="en-US" b="1" i="0" u="none" strike="noStrike" dirty="0">
                <a:solidFill>
                  <a:schemeClr val="bg1"/>
                </a:solidFill>
                <a:effectLst/>
                <a:latin typeface="Helvetica" pitchFamily="2" charset="0"/>
              </a:rPr>
              <a:t>dry age-related macular degeneration (AMD)</a:t>
            </a:r>
            <a:r>
              <a:rPr lang="en-US" b="0" i="0" u="none" strike="noStrike" dirty="0">
                <a:solidFill>
                  <a:schemeClr val="bg1"/>
                </a:solidFill>
                <a:effectLst/>
                <a:latin typeface="Helvetica" pitchFamily="2" charset="0"/>
              </a:rPr>
              <a:t> characterized by progressive, irreversible degeneration of the </a:t>
            </a:r>
            <a:r>
              <a:rPr lang="en-US" b="1" i="0" u="none" strike="noStrike" dirty="0">
                <a:solidFill>
                  <a:schemeClr val="bg1"/>
                </a:solidFill>
                <a:effectLst/>
                <a:latin typeface="Helvetica" pitchFamily="2" charset="0"/>
              </a:rPr>
              <a:t>retinal pigment epithelium (RPE)</a:t>
            </a:r>
            <a:r>
              <a:rPr lang="en-US" b="0" i="0" u="none" strike="noStrike" dirty="0">
                <a:solidFill>
                  <a:schemeClr val="bg1"/>
                </a:solidFill>
                <a:effectLst/>
                <a:latin typeface="Helvetica" pitchFamily="2" charset="0"/>
              </a:rPr>
              <a:t> and </a:t>
            </a:r>
            <a:r>
              <a:rPr lang="en-US" b="1" i="0" u="none" strike="noStrike" dirty="0">
                <a:solidFill>
                  <a:schemeClr val="bg1"/>
                </a:solidFill>
                <a:effectLst/>
                <a:latin typeface="Helvetica" pitchFamily="2" charset="0"/>
              </a:rPr>
              <a:t>photoreceptors</a:t>
            </a:r>
            <a:r>
              <a:rPr lang="en-US" b="0" i="0" u="none" strike="noStrike" dirty="0">
                <a:solidFill>
                  <a:schemeClr val="bg1"/>
                </a:solidFill>
                <a:effectLst/>
                <a:latin typeface="Helvetica" pitchFamily="2" charset="0"/>
              </a:rPr>
              <a:t> in the macula.</a:t>
            </a:r>
          </a:p>
          <a:p>
            <a:pPr marL="685800" indent="-685800" algn="l">
              <a:buFont typeface="Arial" panose="020B0604020202020204" pitchFamily="34" charset="0"/>
              <a:buChar char="•"/>
            </a:pPr>
            <a:r>
              <a:rPr lang="en-US" dirty="0">
                <a:solidFill>
                  <a:schemeClr val="bg1"/>
                </a:solidFill>
                <a:effectLst/>
                <a:latin typeface="Helvetica" pitchFamily="2" charset="0"/>
              </a:rPr>
              <a:t>C</a:t>
            </a:r>
            <a:r>
              <a:rPr lang="en-US" b="0" i="0" u="none" strike="noStrike" dirty="0">
                <a:solidFill>
                  <a:schemeClr val="bg1"/>
                </a:solidFill>
                <a:effectLst/>
                <a:latin typeface="Helvetica" pitchFamily="2" charset="0"/>
              </a:rPr>
              <a:t>entral vision loss. </a:t>
            </a:r>
          </a:p>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Unlike wet AMD, GA does not involve choroidal neovascularization (abnormal blood vessel growth).</a:t>
            </a:r>
            <a:endParaRPr lang="en-US" dirty="0">
              <a:solidFill>
                <a:schemeClr val="bg1"/>
              </a:solidFill>
            </a:endParaRPr>
          </a:p>
        </p:txBody>
      </p:sp>
    </p:spTree>
    <p:extLst>
      <p:ext uri="{BB962C8B-B14F-4D97-AF65-F5344CB8AC3E}">
        <p14:creationId xmlns:p14="http://schemas.microsoft.com/office/powerpoint/2010/main" val="104433578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E3A3F6C8-6B49-9E0B-EBB8-26D7AEEAE0F1}"/>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C9E9A3DA-8D1C-B43E-D9AC-246441E4DE7D}"/>
              </a:ext>
            </a:extLst>
          </p:cNvPr>
          <p:cNvSpPr txBox="1">
            <a:spLocks noGrp="1"/>
          </p:cNvSpPr>
          <p:nvPr>
            <p:ph type="title" idx="4294967295"/>
          </p:nvPr>
        </p:nvSpPr>
        <p:spPr>
          <a:xfrm>
            <a:off x="1013616" y="50068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GA</a:t>
            </a:r>
            <a:endParaRPr dirty="0"/>
          </a:p>
        </p:txBody>
      </p:sp>
      <p:sp>
        <p:nvSpPr>
          <p:cNvPr id="137" name="Director of Practice Relations/Marketing and Administrative Director">
            <a:extLst>
              <a:ext uri="{FF2B5EF4-FFF2-40B4-BE49-F238E27FC236}">
                <a16:creationId xmlns:a16="http://schemas.microsoft.com/office/drawing/2014/main" id="{AEBF8D8D-AD39-41FF-88CF-3BB5FFB8C020}"/>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726A6674-9351-2D63-6A49-5CFD80D15BC1}"/>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412D201-5C6E-745D-E04B-AD4704785B9A}"/>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9287570A-74CC-3D99-B0AA-4D5F971502E7}"/>
              </a:ext>
            </a:extLst>
          </p:cNvPr>
          <p:cNvSpPr txBox="1"/>
          <p:nvPr/>
        </p:nvSpPr>
        <p:spPr>
          <a:xfrm>
            <a:off x="691375" y="4357721"/>
            <a:ext cx="22143749" cy="75405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4400" b="1" i="0" u="none" strike="noStrike" dirty="0">
                <a:solidFill>
                  <a:schemeClr val="bg1"/>
                </a:solidFill>
                <a:effectLst/>
                <a:latin typeface="Helvetica" pitchFamily="2" charset="0"/>
              </a:rPr>
              <a:t>Demographics and Epidemiology:</a:t>
            </a:r>
          </a:p>
          <a:p>
            <a:pPr algn="l">
              <a:buFont typeface="Arial" panose="020B0604020202020204" pitchFamily="34" charset="0"/>
              <a:buChar char="•"/>
            </a:pPr>
            <a:r>
              <a:rPr lang="en-US" sz="4400" b="1" i="0" u="none" strike="noStrike" dirty="0">
                <a:solidFill>
                  <a:schemeClr val="bg1"/>
                </a:solidFill>
                <a:effectLst/>
                <a:latin typeface="Helvetica" pitchFamily="2" charset="0"/>
              </a:rPr>
              <a:t>Prevalence:</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AMD affects approximately </a:t>
            </a:r>
            <a:r>
              <a:rPr lang="en-US" sz="4400" b="1" i="0" u="none" strike="noStrike" dirty="0">
                <a:solidFill>
                  <a:schemeClr val="bg1"/>
                </a:solidFill>
                <a:effectLst/>
                <a:latin typeface="Helvetica" pitchFamily="2" charset="0"/>
              </a:rPr>
              <a:t>196 million people globally</a:t>
            </a:r>
            <a:r>
              <a:rPr lang="en-US" sz="4400" b="0" i="0" u="none" strike="noStrike" dirty="0">
                <a:solidFill>
                  <a:schemeClr val="bg1"/>
                </a:solidFill>
                <a:effectLst/>
                <a:latin typeface="Helvetica" pitchFamily="2" charset="0"/>
              </a:rPr>
              <a:t>; this number is expected to rise to </a:t>
            </a:r>
            <a:r>
              <a:rPr lang="en-US" sz="4400" b="1" i="0" u="none" strike="noStrike" dirty="0">
                <a:solidFill>
                  <a:schemeClr val="bg1"/>
                </a:solidFill>
                <a:effectLst/>
                <a:latin typeface="Helvetica" pitchFamily="2" charset="0"/>
              </a:rPr>
              <a:t>288 million by 2040</a:t>
            </a:r>
            <a:r>
              <a:rPr lang="en-US" sz="4400" b="0" i="0" u="none" strike="noStrike" dirty="0">
                <a:solidFill>
                  <a:schemeClr val="bg1"/>
                </a:solidFill>
                <a:effectLst/>
                <a:latin typeface="Helvetica" pitchFamily="2" charset="0"/>
              </a:rPr>
              <a:t>.</a:t>
            </a: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GA accounts for </a:t>
            </a:r>
            <a:r>
              <a:rPr lang="en-US" sz="4400" b="1" i="0" u="none" strike="noStrike" dirty="0">
                <a:solidFill>
                  <a:schemeClr val="bg1"/>
                </a:solidFill>
                <a:effectLst/>
                <a:latin typeface="Helvetica" pitchFamily="2" charset="0"/>
              </a:rPr>
              <a:t>20% of late-stage AMD cases</a:t>
            </a:r>
            <a:r>
              <a:rPr lang="en-US" sz="4400" b="0" i="0" u="none" strike="noStrike" dirty="0">
                <a:solidFill>
                  <a:schemeClr val="bg1"/>
                </a:solidFill>
                <a:effectLst/>
                <a:latin typeface="Helvetica" pitchFamily="2" charset="0"/>
              </a:rPr>
              <a:t>.</a:t>
            </a:r>
          </a:p>
          <a:p>
            <a:pPr algn="l">
              <a:buFont typeface="Arial" panose="020B0604020202020204" pitchFamily="34" charset="0"/>
              <a:buChar char="•"/>
            </a:pPr>
            <a:r>
              <a:rPr lang="en-US" sz="4400" b="1" i="0" u="none" strike="noStrike" dirty="0">
                <a:solidFill>
                  <a:schemeClr val="bg1"/>
                </a:solidFill>
                <a:effectLst/>
                <a:latin typeface="Helvetica" pitchFamily="2" charset="0"/>
              </a:rPr>
              <a:t>Age:</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Primarily affects individuals </a:t>
            </a:r>
            <a:r>
              <a:rPr lang="en-US" sz="4400" b="1" i="0" u="none" strike="noStrike" dirty="0">
                <a:solidFill>
                  <a:schemeClr val="bg1"/>
                </a:solidFill>
                <a:effectLst/>
                <a:latin typeface="Helvetica" pitchFamily="2" charset="0"/>
              </a:rPr>
              <a:t>60 years and older</a:t>
            </a:r>
            <a:r>
              <a:rPr lang="en-US" sz="4400" b="0" i="0" u="none" strike="noStrike" dirty="0">
                <a:solidFill>
                  <a:schemeClr val="bg1"/>
                </a:solidFill>
                <a:effectLst/>
                <a:latin typeface="Helvetica" pitchFamily="2" charset="0"/>
              </a:rPr>
              <a:t>, with prevalence increasing with age.</a:t>
            </a:r>
          </a:p>
          <a:p>
            <a:pPr algn="l">
              <a:buFont typeface="Arial" panose="020B0604020202020204" pitchFamily="34" charset="0"/>
              <a:buChar char="•"/>
            </a:pPr>
            <a:r>
              <a:rPr lang="en-US" sz="4400" b="1" i="0" u="none" strike="noStrike" dirty="0">
                <a:solidFill>
                  <a:schemeClr val="bg1"/>
                </a:solidFill>
                <a:effectLst/>
                <a:latin typeface="Helvetica" pitchFamily="2" charset="0"/>
              </a:rPr>
              <a:t>Gender:</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Slightly more common in </a:t>
            </a:r>
            <a:r>
              <a:rPr lang="en-US" sz="4400" b="1" i="0" u="none" strike="noStrike" dirty="0">
                <a:solidFill>
                  <a:schemeClr val="bg1"/>
                </a:solidFill>
                <a:effectLst/>
                <a:latin typeface="Helvetica" pitchFamily="2" charset="0"/>
              </a:rPr>
              <a:t>women</a:t>
            </a:r>
            <a:r>
              <a:rPr lang="en-US" sz="4400" b="0" i="0" u="none" strike="noStrike" dirty="0">
                <a:solidFill>
                  <a:schemeClr val="bg1"/>
                </a:solidFill>
                <a:effectLst/>
                <a:latin typeface="Helvetica" pitchFamily="2" charset="0"/>
              </a:rPr>
              <a:t> due to their longer life expectancy.</a:t>
            </a:r>
          </a:p>
          <a:p>
            <a:pPr algn="l">
              <a:buFont typeface="Arial" panose="020B0604020202020204" pitchFamily="34" charset="0"/>
              <a:buChar char="•"/>
            </a:pPr>
            <a:r>
              <a:rPr lang="en-US" sz="4400" b="1" i="0" u="none" strike="noStrike" dirty="0">
                <a:solidFill>
                  <a:schemeClr val="bg1"/>
                </a:solidFill>
                <a:effectLst/>
                <a:latin typeface="Helvetica" pitchFamily="2" charset="0"/>
              </a:rPr>
              <a:t>Race/Ethnicity:</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0" i="0" u="none" strike="noStrike" dirty="0">
                <a:solidFill>
                  <a:schemeClr val="bg1"/>
                </a:solidFill>
                <a:effectLst/>
                <a:latin typeface="Helvetica" pitchFamily="2" charset="0"/>
              </a:rPr>
              <a:t>Most common in </a:t>
            </a:r>
            <a:r>
              <a:rPr lang="en-US" sz="4400" b="1" i="0" u="none" strike="noStrike" dirty="0">
                <a:solidFill>
                  <a:schemeClr val="bg1"/>
                </a:solidFill>
                <a:effectLst/>
                <a:latin typeface="Helvetica" pitchFamily="2" charset="0"/>
              </a:rPr>
              <a:t>Caucasians</a:t>
            </a:r>
            <a:r>
              <a:rPr lang="en-US" sz="4400" b="0" i="0" u="none" strike="noStrike" dirty="0">
                <a:solidFill>
                  <a:schemeClr val="bg1"/>
                </a:solidFill>
                <a:effectLst/>
                <a:latin typeface="Helvetica" pitchFamily="2" charset="0"/>
              </a:rPr>
              <a:t>, likely due to genetic and environmental factors.</a:t>
            </a:r>
          </a:p>
        </p:txBody>
      </p:sp>
    </p:spTree>
    <p:extLst>
      <p:ext uri="{BB962C8B-B14F-4D97-AF65-F5344CB8AC3E}">
        <p14:creationId xmlns:p14="http://schemas.microsoft.com/office/powerpoint/2010/main" val="836002208"/>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963797D0-B87B-B5E0-BD51-A62836AE70E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826A7F24-4F20-2C94-27EE-64D6549B44F1}"/>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GA</a:t>
            </a:r>
            <a:endParaRPr dirty="0"/>
          </a:p>
        </p:txBody>
      </p:sp>
      <p:sp>
        <p:nvSpPr>
          <p:cNvPr id="137" name="Director of Practice Relations/Marketing and Administrative Director">
            <a:extLst>
              <a:ext uri="{FF2B5EF4-FFF2-40B4-BE49-F238E27FC236}">
                <a16:creationId xmlns:a16="http://schemas.microsoft.com/office/drawing/2014/main" id="{50767417-0A20-0B0D-9A38-D0D46A4F2865}"/>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34C73AEA-E61D-C990-202F-7546A75A90E6}"/>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0F49922F-31F0-34B6-1FEA-2C200A3B5E27}"/>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F4CD9DF2-FB68-F46D-2EE0-CDDDA37B5725}"/>
              </a:ext>
            </a:extLst>
          </p:cNvPr>
          <p:cNvSpPr txBox="1"/>
          <p:nvPr/>
        </p:nvSpPr>
        <p:spPr>
          <a:xfrm>
            <a:off x="1013616" y="4891007"/>
            <a:ext cx="21417752"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Font typeface="Arial" panose="020B0604020202020204" pitchFamily="34" charset="0"/>
              <a:buChar char="•"/>
            </a:pPr>
            <a:r>
              <a:rPr lang="en-US" sz="4400" b="1" i="0" u="none" strike="noStrike" dirty="0">
                <a:solidFill>
                  <a:schemeClr val="bg1"/>
                </a:solidFill>
                <a:effectLst/>
                <a:latin typeface="Helvetica" pitchFamily="2" charset="0"/>
              </a:rPr>
              <a:t>Risk Factors:</a:t>
            </a:r>
          </a:p>
          <a:p>
            <a:pPr algn="l"/>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Genetics</a:t>
            </a:r>
            <a:r>
              <a:rPr lang="en-US" sz="4400" b="0" i="0" u="none" strike="noStrike" dirty="0">
                <a:solidFill>
                  <a:schemeClr val="bg1"/>
                </a:solidFill>
                <a:effectLst/>
                <a:latin typeface="Helvetica" pitchFamily="2" charset="0"/>
              </a:rPr>
              <a:t> (e.g., CFH, ARMS2/HTRA1 variants)</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Smoking</a:t>
            </a:r>
            <a:r>
              <a:rPr lang="en-US" sz="4400" b="0" i="0" u="none" strike="noStrike" dirty="0">
                <a:solidFill>
                  <a:schemeClr val="bg1"/>
                </a:solidFill>
                <a:effectLst/>
                <a:latin typeface="Helvetica" pitchFamily="2" charset="0"/>
              </a:rPr>
              <a:t> (2–3 times higher risk)</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Hypertension</a:t>
            </a:r>
            <a:r>
              <a:rPr lang="en-US" sz="4400" b="0" i="0" u="none" strike="noStrike" dirty="0">
                <a:solidFill>
                  <a:schemeClr val="bg1"/>
                </a:solidFill>
                <a:effectLst/>
                <a:latin typeface="Helvetica" pitchFamily="2" charset="0"/>
              </a:rPr>
              <a:t> and cardiovascular disease</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Obesity</a:t>
            </a:r>
            <a:endParaRPr lang="en-US" sz="44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Nutritional deficiencies</a:t>
            </a:r>
            <a:r>
              <a:rPr lang="en-US" sz="4400" b="0" i="0" u="none" strike="noStrike" dirty="0">
                <a:solidFill>
                  <a:schemeClr val="bg1"/>
                </a:solidFill>
                <a:effectLst/>
                <a:latin typeface="Helvetica" pitchFamily="2" charset="0"/>
              </a:rPr>
              <a:t> (low antioxidants and zinc)</a:t>
            </a:r>
          </a:p>
          <a:p>
            <a:pPr marL="742950" lvl="1" indent="-285750" algn="l">
              <a:buFont typeface="Arial" panose="020B0604020202020204" pitchFamily="34" charset="0"/>
              <a:buChar char="•"/>
            </a:pPr>
            <a:r>
              <a:rPr lang="en-US" sz="4400" b="1" i="0" u="none" strike="noStrike" dirty="0">
                <a:solidFill>
                  <a:schemeClr val="bg1"/>
                </a:solidFill>
                <a:effectLst/>
                <a:latin typeface="Helvetica" pitchFamily="2" charset="0"/>
              </a:rPr>
              <a:t>UV light exposure</a:t>
            </a:r>
            <a:endParaRPr lang="en-US" sz="4400" b="0" i="0" u="none" strike="noStrike" dirty="0">
              <a:solidFill>
                <a:schemeClr val="bg1"/>
              </a:solidFill>
              <a:effectLst/>
              <a:latin typeface="Helvetica" pitchFamily="2" charset="0"/>
            </a:endParaRPr>
          </a:p>
        </p:txBody>
      </p:sp>
    </p:spTree>
    <p:extLst>
      <p:ext uri="{BB962C8B-B14F-4D97-AF65-F5344CB8AC3E}">
        <p14:creationId xmlns:p14="http://schemas.microsoft.com/office/powerpoint/2010/main" val="2595931612"/>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81F6056E-5E77-2C29-88BB-85C08E77357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4FE5D7F-9B47-6593-1B42-1976563998EA}"/>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GA</a:t>
            </a:r>
            <a:endParaRPr dirty="0"/>
          </a:p>
        </p:txBody>
      </p:sp>
      <p:sp>
        <p:nvSpPr>
          <p:cNvPr id="137" name="Director of Practice Relations/Marketing and Administrative Director">
            <a:extLst>
              <a:ext uri="{FF2B5EF4-FFF2-40B4-BE49-F238E27FC236}">
                <a16:creationId xmlns:a16="http://schemas.microsoft.com/office/drawing/2014/main" id="{3AAA358C-2882-11A5-58E6-593CBC815DF9}"/>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9560FD40-A7A8-A463-C5E6-D2C01A546E73}"/>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18E647E0-3FA3-BBFD-4615-BDFD73B016B7}"/>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3472187C-EF9C-8A16-22E4-0E2B43D52B72}"/>
              </a:ext>
            </a:extLst>
          </p:cNvPr>
          <p:cNvSpPr txBox="1"/>
          <p:nvPr/>
        </p:nvSpPr>
        <p:spPr>
          <a:xfrm>
            <a:off x="1325850" y="4556568"/>
            <a:ext cx="21417752" cy="89562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indent="-571500" algn="l">
              <a:buFont typeface="Arial" panose="020B0604020202020204" pitchFamily="34" charset="0"/>
              <a:buChar char="•"/>
            </a:pPr>
            <a:r>
              <a:rPr lang="en-US" sz="4000" b="1" i="0" u="none" strike="noStrike" dirty="0">
                <a:solidFill>
                  <a:schemeClr val="bg1"/>
                </a:solidFill>
                <a:effectLst/>
                <a:latin typeface="Helvetica" pitchFamily="2" charset="0"/>
              </a:rPr>
              <a:t>RPE and Photoreceptor Degeneration:</a:t>
            </a:r>
            <a:endParaRPr lang="en-US" sz="4000" b="0" i="0" u="none" strike="noStrike" dirty="0">
              <a:solidFill>
                <a:schemeClr val="bg1"/>
              </a:solidFill>
              <a:effectLst/>
              <a:latin typeface="Helvetica" pitchFamily="2" charset="0"/>
            </a:endParaRPr>
          </a:p>
          <a:p>
            <a:pPr marL="1028700" lvl="1" indent="-571500" algn="l">
              <a:buFont typeface="Arial" panose="020B0604020202020204" pitchFamily="34" charset="0"/>
              <a:buChar char="•"/>
            </a:pPr>
            <a:r>
              <a:rPr lang="en-US" sz="4000" b="0" i="0" u="none" strike="noStrike" dirty="0">
                <a:solidFill>
                  <a:schemeClr val="bg1"/>
                </a:solidFill>
                <a:effectLst/>
                <a:latin typeface="Helvetica" pitchFamily="2" charset="0"/>
              </a:rPr>
              <a:t>Begins with dysfunction and apoptosis of the </a:t>
            </a:r>
            <a:r>
              <a:rPr lang="en-US" sz="4000" b="1" i="0" u="none" strike="noStrike" dirty="0">
                <a:solidFill>
                  <a:schemeClr val="bg1"/>
                </a:solidFill>
                <a:effectLst/>
                <a:latin typeface="Helvetica" pitchFamily="2" charset="0"/>
              </a:rPr>
              <a:t>retinal pigment epithelium (RPE)</a:t>
            </a:r>
            <a:r>
              <a:rPr lang="en-US" sz="4000" b="0" i="0" u="none" strike="noStrike" dirty="0">
                <a:solidFill>
                  <a:schemeClr val="bg1"/>
                </a:solidFill>
                <a:effectLst/>
                <a:latin typeface="Helvetica" pitchFamily="2" charset="0"/>
              </a:rPr>
              <a:t>, critical for photoreceptor survival and waste removal.</a:t>
            </a:r>
          </a:p>
          <a:p>
            <a:pPr marL="1028700" lvl="1" indent="-571500" algn="l">
              <a:buFont typeface="Arial" panose="020B0604020202020204" pitchFamily="34" charset="0"/>
              <a:buChar char="•"/>
            </a:pPr>
            <a:r>
              <a:rPr lang="en-US" sz="4000" b="0" i="0" u="none" strike="noStrike" dirty="0">
                <a:solidFill>
                  <a:schemeClr val="bg1"/>
                </a:solidFill>
                <a:effectLst/>
                <a:latin typeface="Helvetica" pitchFamily="2" charset="0"/>
              </a:rPr>
              <a:t>Loss of RPE leads to </a:t>
            </a:r>
            <a:r>
              <a:rPr lang="en-US" sz="4000" b="1" i="0" u="none" strike="noStrike" dirty="0">
                <a:solidFill>
                  <a:schemeClr val="bg1"/>
                </a:solidFill>
                <a:effectLst/>
                <a:latin typeface="Helvetica" pitchFamily="2" charset="0"/>
              </a:rPr>
              <a:t>secondary photoreceptor atrophy</a:t>
            </a:r>
            <a:r>
              <a:rPr lang="en-US" sz="4000" b="0" i="0" u="none" strike="noStrike" dirty="0">
                <a:solidFill>
                  <a:schemeClr val="bg1"/>
                </a:solidFill>
                <a:effectLst/>
                <a:latin typeface="Helvetica" pitchFamily="2" charset="0"/>
              </a:rPr>
              <a:t> and </a:t>
            </a:r>
            <a:r>
              <a:rPr lang="en-US" sz="4000" b="1" i="0" u="none" strike="noStrike" dirty="0">
                <a:solidFill>
                  <a:schemeClr val="bg1"/>
                </a:solidFill>
                <a:effectLst/>
                <a:latin typeface="Helvetica" pitchFamily="2" charset="0"/>
              </a:rPr>
              <a:t>choriocapillaris loss</a:t>
            </a:r>
            <a:r>
              <a:rPr lang="en-US" sz="4000" b="0" i="0" u="none" strike="noStrike" dirty="0">
                <a:solidFill>
                  <a:schemeClr val="bg1"/>
                </a:solidFill>
                <a:effectLst/>
                <a:latin typeface="Helvetica" pitchFamily="2" charset="0"/>
              </a:rPr>
              <a:t>.</a:t>
            </a:r>
          </a:p>
          <a:p>
            <a:pPr marL="571500" indent="-571500" algn="l">
              <a:buFont typeface="Arial" panose="020B0604020202020204" pitchFamily="34" charset="0"/>
              <a:buChar char="•"/>
            </a:pPr>
            <a:r>
              <a:rPr lang="en-US" sz="4000" b="1" i="0" u="none" strike="noStrike" dirty="0">
                <a:solidFill>
                  <a:schemeClr val="bg1"/>
                </a:solidFill>
                <a:effectLst/>
                <a:latin typeface="Helvetica" pitchFamily="2" charset="0"/>
              </a:rPr>
              <a:t>Drusen Accumulation:</a:t>
            </a:r>
            <a:endParaRPr lang="en-US" sz="4000" b="0" i="0" u="none" strike="noStrike" dirty="0">
              <a:solidFill>
                <a:schemeClr val="bg1"/>
              </a:solidFill>
              <a:effectLst/>
              <a:latin typeface="Helvetica" pitchFamily="2" charset="0"/>
            </a:endParaRPr>
          </a:p>
          <a:p>
            <a:pPr marL="1028700" lvl="1" indent="-571500" algn="l">
              <a:buFont typeface="Arial" panose="020B0604020202020204" pitchFamily="34" charset="0"/>
              <a:buChar char="•"/>
            </a:pPr>
            <a:r>
              <a:rPr lang="en-US" sz="4000" b="0" i="0" u="none" strike="noStrike" dirty="0">
                <a:solidFill>
                  <a:schemeClr val="bg1"/>
                </a:solidFill>
                <a:effectLst/>
                <a:latin typeface="Helvetica" pitchFamily="2" charset="0"/>
              </a:rPr>
              <a:t>Drusen deposits form between the </a:t>
            </a:r>
            <a:r>
              <a:rPr lang="en-US" sz="4000" b="1" i="0" u="none" strike="noStrike" dirty="0">
                <a:solidFill>
                  <a:schemeClr val="bg1"/>
                </a:solidFill>
                <a:effectLst/>
                <a:latin typeface="Helvetica" pitchFamily="2" charset="0"/>
              </a:rPr>
              <a:t>RPE</a:t>
            </a:r>
            <a:r>
              <a:rPr lang="en-US" sz="4000" b="0" i="0" u="none" strike="noStrike" dirty="0">
                <a:solidFill>
                  <a:schemeClr val="bg1"/>
                </a:solidFill>
                <a:effectLst/>
                <a:latin typeface="Helvetica" pitchFamily="2" charset="0"/>
              </a:rPr>
              <a:t> and </a:t>
            </a:r>
            <a:r>
              <a:rPr lang="en-US" sz="4000" b="1" i="0" u="none" strike="noStrike" dirty="0">
                <a:solidFill>
                  <a:schemeClr val="bg1"/>
                </a:solidFill>
                <a:effectLst/>
                <a:latin typeface="Helvetica" pitchFamily="2" charset="0"/>
              </a:rPr>
              <a:t>Bruch’s membrane</a:t>
            </a:r>
            <a:r>
              <a:rPr lang="en-US" sz="4000" b="0" i="0" u="none" strike="noStrike" dirty="0">
                <a:solidFill>
                  <a:schemeClr val="bg1"/>
                </a:solidFill>
                <a:effectLst/>
                <a:latin typeface="Helvetica" pitchFamily="2" charset="0"/>
              </a:rPr>
              <a:t>, interfering with nutrient and waste exchange.</a:t>
            </a:r>
          </a:p>
          <a:p>
            <a:pPr marL="1028700" lvl="1" indent="-571500" algn="l">
              <a:buFont typeface="Arial" panose="020B0604020202020204" pitchFamily="34" charset="0"/>
              <a:buChar char="•"/>
            </a:pPr>
            <a:r>
              <a:rPr lang="en-US" sz="4000" b="0" i="0" u="none" strike="noStrike" dirty="0">
                <a:solidFill>
                  <a:schemeClr val="bg1"/>
                </a:solidFill>
                <a:effectLst/>
                <a:latin typeface="Helvetica" pitchFamily="2" charset="0"/>
              </a:rPr>
              <a:t>Over time, drusen contribute to </a:t>
            </a:r>
            <a:r>
              <a:rPr lang="en-US" sz="4000" b="1" i="0" u="none" strike="noStrike" dirty="0">
                <a:solidFill>
                  <a:schemeClr val="bg1"/>
                </a:solidFill>
                <a:effectLst/>
                <a:latin typeface="Helvetica" pitchFamily="2" charset="0"/>
              </a:rPr>
              <a:t>oxidative stress</a:t>
            </a:r>
            <a:r>
              <a:rPr lang="en-US" sz="4000" b="0" i="0" u="none" strike="noStrike" dirty="0">
                <a:solidFill>
                  <a:schemeClr val="bg1"/>
                </a:solidFill>
                <a:effectLst/>
                <a:latin typeface="Helvetica" pitchFamily="2" charset="0"/>
              </a:rPr>
              <a:t>, </a:t>
            </a:r>
            <a:r>
              <a:rPr lang="en-US" sz="4000" b="1" i="0" u="none" strike="noStrike" dirty="0">
                <a:solidFill>
                  <a:schemeClr val="bg1"/>
                </a:solidFill>
                <a:effectLst/>
                <a:latin typeface="Helvetica" pitchFamily="2" charset="0"/>
              </a:rPr>
              <a:t>inflammation</a:t>
            </a:r>
            <a:r>
              <a:rPr lang="en-US" sz="4000" b="0" i="0" u="none" strike="noStrike" dirty="0">
                <a:solidFill>
                  <a:schemeClr val="bg1"/>
                </a:solidFill>
                <a:effectLst/>
                <a:latin typeface="Helvetica" pitchFamily="2" charset="0"/>
              </a:rPr>
              <a:t>, and complement system activation.</a:t>
            </a:r>
          </a:p>
          <a:p>
            <a:pPr marL="571500" indent="-571500" algn="l">
              <a:buFont typeface="Arial" panose="020B0604020202020204" pitchFamily="34" charset="0"/>
              <a:buChar char="•"/>
            </a:pPr>
            <a:r>
              <a:rPr lang="en-US" sz="4000" b="1" i="0" u="none" strike="noStrike" dirty="0">
                <a:solidFill>
                  <a:schemeClr val="bg1"/>
                </a:solidFill>
                <a:effectLst/>
                <a:latin typeface="Helvetica" pitchFamily="2" charset="0"/>
              </a:rPr>
              <a:t>Complement System Dysregulation:</a:t>
            </a:r>
            <a:endParaRPr lang="en-US" sz="4000" b="0" i="0" u="none" strike="noStrike" dirty="0">
              <a:solidFill>
                <a:schemeClr val="bg1"/>
              </a:solidFill>
              <a:effectLst/>
              <a:latin typeface="Helvetica" pitchFamily="2" charset="0"/>
            </a:endParaRPr>
          </a:p>
          <a:p>
            <a:pPr marL="1028700" lvl="1" indent="-571500" algn="l">
              <a:buFont typeface="Arial" panose="020B0604020202020204" pitchFamily="34" charset="0"/>
              <a:buChar char="•"/>
            </a:pPr>
            <a:r>
              <a:rPr lang="en-US" sz="4000" b="0" i="0" u="none" strike="noStrike" dirty="0">
                <a:solidFill>
                  <a:schemeClr val="bg1"/>
                </a:solidFill>
                <a:effectLst/>
                <a:latin typeface="Helvetica" pitchFamily="2" charset="0"/>
              </a:rPr>
              <a:t>Genetic mutations, especially in complement factor H (CFH), lead to excessive immune activation and </a:t>
            </a:r>
            <a:r>
              <a:rPr lang="en-US" sz="4000" b="1" i="0" u="none" strike="noStrike" dirty="0">
                <a:solidFill>
                  <a:schemeClr val="bg1"/>
                </a:solidFill>
                <a:effectLst/>
                <a:latin typeface="Helvetica" pitchFamily="2" charset="0"/>
              </a:rPr>
              <a:t>chronic inflammation</a:t>
            </a:r>
            <a:r>
              <a:rPr lang="en-US" sz="4000" b="0" i="0" u="none" strike="noStrike" dirty="0">
                <a:solidFill>
                  <a:schemeClr val="bg1"/>
                </a:solidFill>
                <a:effectLst/>
                <a:latin typeface="Helvetica" pitchFamily="2" charset="0"/>
              </a:rPr>
              <a:t>, accelerating RPE damage.</a:t>
            </a:r>
          </a:p>
          <a:p>
            <a:br>
              <a:rPr lang="en-US" sz="4800" dirty="0"/>
            </a:br>
            <a:endParaRPr lang="en-US" sz="4800" dirty="0"/>
          </a:p>
        </p:txBody>
      </p:sp>
    </p:spTree>
    <p:extLst>
      <p:ext uri="{BB962C8B-B14F-4D97-AF65-F5344CB8AC3E}">
        <p14:creationId xmlns:p14="http://schemas.microsoft.com/office/powerpoint/2010/main" val="2166748359"/>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1E7A2D51-0D68-B64D-8A12-A335BB261280}"/>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F6D045B8-733C-5201-77E6-D17A99DA3635}"/>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GA</a:t>
            </a:r>
            <a:endParaRPr dirty="0"/>
          </a:p>
        </p:txBody>
      </p:sp>
      <p:sp>
        <p:nvSpPr>
          <p:cNvPr id="137" name="Director of Practice Relations/Marketing and Administrative Director">
            <a:extLst>
              <a:ext uri="{FF2B5EF4-FFF2-40B4-BE49-F238E27FC236}">
                <a16:creationId xmlns:a16="http://schemas.microsoft.com/office/drawing/2014/main" id="{8C2A8102-D8AD-C5C5-CEEC-E1C5E6F3B40D}"/>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98A81FE0-CBFE-E908-D061-4EAD00A99F6B}"/>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F4BB72C-228E-109A-22AD-55E4B7B85030}"/>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DD974AC5-1F06-3FD1-4CD3-EE2872746074}"/>
              </a:ext>
            </a:extLst>
          </p:cNvPr>
          <p:cNvSpPr txBox="1"/>
          <p:nvPr/>
        </p:nvSpPr>
        <p:spPr>
          <a:xfrm>
            <a:off x="1650380" y="4891007"/>
            <a:ext cx="20780988" cy="68634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Font typeface="Arial" panose="020B0604020202020204" pitchFamily="34" charset="0"/>
              <a:buChar char="•"/>
            </a:pPr>
            <a:r>
              <a:rPr lang="en-US" sz="4800" b="1" i="0" u="none" strike="noStrike" dirty="0">
                <a:solidFill>
                  <a:schemeClr val="bg1"/>
                </a:solidFill>
                <a:effectLst/>
                <a:latin typeface="Helvetica" pitchFamily="2" charset="0"/>
              </a:rPr>
              <a:t>Visual Symptoms:</a:t>
            </a:r>
            <a:endParaRPr lang="en-US" sz="48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800" b="0" i="0" u="none" strike="noStrike" dirty="0">
                <a:solidFill>
                  <a:schemeClr val="bg1"/>
                </a:solidFill>
                <a:effectLst/>
                <a:latin typeface="Helvetica" pitchFamily="2" charset="0"/>
              </a:rPr>
              <a:t>Gradual </a:t>
            </a:r>
            <a:r>
              <a:rPr lang="en-US" sz="4800" b="1" i="0" u="none" strike="noStrike" dirty="0">
                <a:solidFill>
                  <a:schemeClr val="bg1"/>
                </a:solidFill>
                <a:effectLst/>
                <a:latin typeface="Helvetica" pitchFamily="2" charset="0"/>
              </a:rPr>
              <a:t>central vision loss</a:t>
            </a:r>
            <a:r>
              <a:rPr lang="en-US" sz="4800" b="0" i="0" u="none" strike="noStrike" dirty="0">
                <a:solidFill>
                  <a:schemeClr val="bg1"/>
                </a:solidFill>
                <a:effectLst/>
                <a:latin typeface="Helvetica" pitchFamily="2" charset="0"/>
              </a:rPr>
              <a:t> with relative sparing of peripheral vision.</a:t>
            </a:r>
          </a:p>
          <a:p>
            <a:pPr marL="742950" lvl="1" indent="-285750" algn="l">
              <a:buFont typeface="Arial" panose="020B0604020202020204" pitchFamily="34" charset="0"/>
              <a:buChar char="•"/>
            </a:pPr>
            <a:r>
              <a:rPr lang="en-US" sz="4800" b="1" i="0" u="none" strike="noStrike" dirty="0">
                <a:solidFill>
                  <a:schemeClr val="bg1"/>
                </a:solidFill>
                <a:effectLst/>
                <a:latin typeface="Helvetica" pitchFamily="2" charset="0"/>
              </a:rPr>
              <a:t>Scotomas</a:t>
            </a:r>
            <a:r>
              <a:rPr lang="en-US" sz="4800" b="0" i="0" u="none" strike="noStrike" dirty="0">
                <a:solidFill>
                  <a:schemeClr val="bg1"/>
                </a:solidFill>
                <a:effectLst/>
                <a:latin typeface="Helvetica" pitchFamily="2" charset="0"/>
              </a:rPr>
              <a:t> (blind spots) develop in areas of atrophy.</a:t>
            </a:r>
          </a:p>
          <a:p>
            <a:pPr marL="742950" lvl="1" indent="-285750" algn="l">
              <a:buFont typeface="Arial" panose="020B0604020202020204" pitchFamily="34" charset="0"/>
              <a:buChar char="•"/>
            </a:pPr>
            <a:r>
              <a:rPr lang="en-US" sz="4800" b="0" i="0" u="none" strike="noStrike" dirty="0">
                <a:solidFill>
                  <a:schemeClr val="bg1"/>
                </a:solidFill>
                <a:effectLst/>
                <a:latin typeface="Helvetica" pitchFamily="2" charset="0"/>
              </a:rPr>
              <a:t>Difficulty with </a:t>
            </a:r>
            <a:r>
              <a:rPr lang="en-US" sz="4800" b="1" i="0" u="none" strike="noStrike" dirty="0">
                <a:solidFill>
                  <a:schemeClr val="bg1"/>
                </a:solidFill>
                <a:effectLst/>
                <a:latin typeface="Helvetica" pitchFamily="2" charset="0"/>
              </a:rPr>
              <a:t>reading, recognizing faces</a:t>
            </a:r>
            <a:r>
              <a:rPr lang="en-US" sz="4800" b="0" i="0" u="none" strike="noStrike" dirty="0">
                <a:solidFill>
                  <a:schemeClr val="bg1"/>
                </a:solidFill>
                <a:effectLst/>
                <a:latin typeface="Helvetica" pitchFamily="2" charset="0"/>
              </a:rPr>
              <a:t>, and </a:t>
            </a:r>
            <a:r>
              <a:rPr lang="en-US" sz="4800" b="1" i="0" u="none" strike="noStrike" dirty="0">
                <a:solidFill>
                  <a:schemeClr val="bg1"/>
                </a:solidFill>
                <a:effectLst/>
                <a:latin typeface="Helvetica" pitchFamily="2" charset="0"/>
              </a:rPr>
              <a:t>low-light adaptation</a:t>
            </a:r>
            <a:r>
              <a:rPr lang="en-US" sz="4800" b="0" i="0" u="none" strike="noStrike" dirty="0">
                <a:solidFill>
                  <a:schemeClr val="bg1"/>
                </a:solidFill>
                <a:effectLst/>
                <a:latin typeface="Helvetica" pitchFamily="2" charset="0"/>
              </a:rPr>
              <a:t>.</a:t>
            </a:r>
          </a:p>
          <a:p>
            <a:pPr algn="l">
              <a:buFont typeface="Arial" panose="020B0604020202020204" pitchFamily="34" charset="0"/>
              <a:buChar char="•"/>
            </a:pPr>
            <a:r>
              <a:rPr lang="en-US" sz="4800" b="1" i="0" u="none" strike="noStrike" dirty="0">
                <a:solidFill>
                  <a:schemeClr val="bg1"/>
                </a:solidFill>
                <a:effectLst/>
                <a:latin typeface="Helvetica" pitchFamily="2" charset="0"/>
              </a:rPr>
              <a:t>Progression Rates:</a:t>
            </a:r>
            <a:endParaRPr lang="en-US" sz="48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800" b="0" i="0" u="none" strike="noStrike" dirty="0">
                <a:solidFill>
                  <a:schemeClr val="bg1"/>
                </a:solidFill>
                <a:effectLst/>
                <a:latin typeface="Helvetica" pitchFamily="2" charset="0"/>
              </a:rPr>
              <a:t>Average growth rate of GA lesions: </a:t>
            </a:r>
            <a:r>
              <a:rPr lang="en-US" sz="4800" b="1" i="0" u="none" strike="noStrike" dirty="0">
                <a:solidFill>
                  <a:schemeClr val="bg1"/>
                </a:solidFill>
                <a:effectLst/>
                <a:latin typeface="Helvetica" pitchFamily="2" charset="0"/>
              </a:rPr>
              <a:t>1.78–2.64 mm²/year</a:t>
            </a:r>
            <a:r>
              <a:rPr lang="en-US" sz="4800" b="0" i="0" u="none" strike="noStrike" dirty="0">
                <a:solidFill>
                  <a:schemeClr val="bg1"/>
                </a:solidFill>
                <a:effectLst/>
                <a:latin typeface="Helvetica" pitchFamily="2" charset="0"/>
              </a:rPr>
              <a:t>.</a:t>
            </a:r>
          </a:p>
          <a:p>
            <a:pPr marL="742950" lvl="1" indent="-285750" algn="l">
              <a:buFont typeface="Arial" panose="020B0604020202020204" pitchFamily="34" charset="0"/>
              <a:buChar char="•"/>
            </a:pPr>
            <a:r>
              <a:rPr lang="en-US" sz="4800" b="0" i="0" u="none" strike="noStrike" dirty="0">
                <a:solidFill>
                  <a:schemeClr val="bg1"/>
                </a:solidFill>
                <a:effectLst/>
                <a:latin typeface="Helvetica" pitchFamily="2" charset="0"/>
              </a:rPr>
              <a:t>Larger baseline lesions and multifocal patterns progress more rapidly.</a:t>
            </a:r>
          </a:p>
          <a:p>
            <a:pPr algn="l">
              <a:buFont typeface="Arial" panose="020B0604020202020204" pitchFamily="34" charset="0"/>
              <a:buChar char="•"/>
            </a:pPr>
            <a:r>
              <a:rPr lang="en-US" sz="4800" b="1" i="0" u="none" strike="noStrike" dirty="0">
                <a:solidFill>
                  <a:schemeClr val="bg1"/>
                </a:solidFill>
                <a:effectLst/>
                <a:latin typeface="Helvetica" pitchFamily="2" charset="0"/>
              </a:rPr>
              <a:t>Bilateral Involvement:</a:t>
            </a:r>
            <a:endParaRPr lang="en-US" sz="4800" b="0" i="0" u="none" strike="noStrike" dirty="0">
              <a:solidFill>
                <a:schemeClr val="bg1"/>
              </a:solidFill>
              <a:effectLst/>
              <a:latin typeface="Helvetica" pitchFamily="2" charset="0"/>
            </a:endParaRPr>
          </a:p>
          <a:p>
            <a:pPr marL="742950" lvl="1" indent="-285750" algn="l">
              <a:buFont typeface="Arial" panose="020B0604020202020204" pitchFamily="34" charset="0"/>
              <a:buChar char="•"/>
            </a:pPr>
            <a:r>
              <a:rPr lang="en-US" sz="4800" b="0" i="0" u="none" strike="noStrike" dirty="0">
                <a:solidFill>
                  <a:schemeClr val="bg1"/>
                </a:solidFill>
                <a:effectLst/>
                <a:latin typeface="Helvetica" pitchFamily="2" charset="0"/>
              </a:rPr>
              <a:t>~</a:t>
            </a:r>
            <a:r>
              <a:rPr lang="en-US" sz="4800" b="1" i="0" u="none" strike="noStrike" dirty="0">
                <a:solidFill>
                  <a:schemeClr val="bg1"/>
                </a:solidFill>
                <a:effectLst/>
                <a:latin typeface="Helvetica" pitchFamily="2" charset="0"/>
              </a:rPr>
              <a:t>40–50%</a:t>
            </a:r>
            <a:r>
              <a:rPr lang="en-US" sz="4800" b="0" i="0" u="none" strike="noStrike" dirty="0">
                <a:solidFill>
                  <a:schemeClr val="bg1"/>
                </a:solidFill>
                <a:effectLst/>
                <a:latin typeface="Helvetica" pitchFamily="2" charset="0"/>
              </a:rPr>
              <a:t> of patients develop GA in both eyes over time.</a:t>
            </a:r>
          </a:p>
        </p:txBody>
      </p:sp>
    </p:spTree>
    <p:extLst>
      <p:ext uri="{BB962C8B-B14F-4D97-AF65-F5344CB8AC3E}">
        <p14:creationId xmlns:p14="http://schemas.microsoft.com/office/powerpoint/2010/main" val="2500639164"/>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7B98F071-79F9-D6BB-0963-3A1D03755349}"/>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120FDCA0-F5E7-B3FD-89DC-545750118A32}"/>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GA</a:t>
            </a:r>
            <a:endParaRPr dirty="0"/>
          </a:p>
        </p:txBody>
      </p:sp>
      <p:sp>
        <p:nvSpPr>
          <p:cNvPr id="137" name="Director of Practice Relations/Marketing and Administrative Director">
            <a:extLst>
              <a:ext uri="{FF2B5EF4-FFF2-40B4-BE49-F238E27FC236}">
                <a16:creationId xmlns:a16="http://schemas.microsoft.com/office/drawing/2014/main" id="{1C337515-5A85-455B-E3BC-D4D29E26263B}"/>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D4AA7B6D-9EB5-E00E-0AC0-2CF76DB89F64}"/>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7E6759E-8F04-FF08-989A-00FAC0B36323}"/>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2EBB17B0-55D8-4E57-F374-755A314B4B96}"/>
              </a:ext>
            </a:extLst>
          </p:cNvPr>
          <p:cNvSpPr txBox="1"/>
          <p:nvPr/>
        </p:nvSpPr>
        <p:spPr>
          <a:xfrm>
            <a:off x="1393902" y="3878587"/>
            <a:ext cx="12199434" cy="64940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r>
              <a:rPr lang="en-US" b="1" dirty="0">
                <a:solidFill>
                  <a:schemeClr val="bg1"/>
                </a:solidFill>
              </a:rPr>
            </a:br>
            <a:r>
              <a:rPr lang="en-US" b="1" dirty="0">
                <a:solidFill>
                  <a:schemeClr val="bg1"/>
                </a:solidFill>
              </a:rPr>
              <a:t>5-Year Risk of Progression:</a:t>
            </a:r>
            <a:endParaRPr lang="en-US" dirty="0">
              <a:solidFill>
                <a:schemeClr val="bg1"/>
              </a:solidFill>
            </a:endParaRPr>
          </a:p>
          <a:p>
            <a:pPr algn="l">
              <a:buFont typeface="Arial" panose="020B0604020202020204" pitchFamily="34" charset="0"/>
              <a:buChar char="•"/>
            </a:pPr>
            <a:r>
              <a:rPr lang="en-US" dirty="0">
                <a:solidFill>
                  <a:schemeClr val="bg1"/>
                </a:solidFill>
              </a:rPr>
              <a:t>Early AMD to GA: </a:t>
            </a:r>
            <a:r>
              <a:rPr lang="en-US" b="1" dirty="0">
                <a:solidFill>
                  <a:schemeClr val="bg1"/>
                </a:solidFill>
              </a:rPr>
              <a:t>12–20%</a:t>
            </a:r>
            <a:r>
              <a:rPr lang="en-US" dirty="0">
                <a:solidFill>
                  <a:schemeClr val="bg1"/>
                </a:solidFill>
              </a:rPr>
              <a:t>.</a:t>
            </a:r>
          </a:p>
          <a:p>
            <a:pPr algn="l">
              <a:buFont typeface="Arial" panose="020B0604020202020204" pitchFamily="34" charset="0"/>
              <a:buChar char="•"/>
            </a:pPr>
            <a:r>
              <a:rPr lang="en-US" dirty="0">
                <a:solidFill>
                  <a:schemeClr val="bg1"/>
                </a:solidFill>
              </a:rPr>
              <a:t>Intermediate AMD to GA: </a:t>
            </a:r>
            <a:r>
              <a:rPr lang="en-US" b="1" dirty="0">
                <a:solidFill>
                  <a:schemeClr val="bg1"/>
                </a:solidFill>
              </a:rPr>
              <a:t>25–30%</a:t>
            </a:r>
            <a:r>
              <a:rPr lang="en-US" dirty="0">
                <a:solidFill>
                  <a:schemeClr val="bg1"/>
                </a:solidFill>
              </a:rPr>
              <a:t>.</a:t>
            </a:r>
          </a:p>
          <a:p>
            <a:pPr algn="l"/>
            <a:r>
              <a:rPr lang="en-US" b="1" dirty="0">
                <a:solidFill>
                  <a:schemeClr val="bg1"/>
                </a:solidFill>
              </a:rPr>
              <a:t>Vision Impairment:</a:t>
            </a:r>
            <a:endParaRPr lang="en-US" dirty="0">
              <a:solidFill>
                <a:schemeClr val="bg1"/>
              </a:solidFill>
            </a:endParaRPr>
          </a:p>
          <a:p>
            <a:pPr algn="l">
              <a:buFont typeface="Arial" panose="020B0604020202020204" pitchFamily="34" charset="0"/>
              <a:buChar char="•"/>
            </a:pPr>
            <a:r>
              <a:rPr lang="en-US" dirty="0">
                <a:solidFill>
                  <a:schemeClr val="bg1"/>
                </a:solidFill>
              </a:rPr>
              <a:t>GA contributes to </a:t>
            </a:r>
            <a:r>
              <a:rPr lang="en-US" b="1" dirty="0">
                <a:solidFill>
                  <a:schemeClr val="bg1"/>
                </a:solidFill>
              </a:rPr>
              <a:t>20% of legal blindness</a:t>
            </a:r>
            <a:r>
              <a:rPr lang="en-US" dirty="0">
                <a:solidFill>
                  <a:schemeClr val="bg1"/>
                </a:solidFill>
              </a:rPr>
              <a:t> cases in industrialized nations.</a:t>
            </a:r>
          </a:p>
        </p:txBody>
      </p:sp>
      <p:pic>
        <p:nvPicPr>
          <p:cNvPr id="5" name="Picture 4" descr="A collage of images of eye vessels&#10;&#10;Description automatically generated">
            <a:extLst>
              <a:ext uri="{FF2B5EF4-FFF2-40B4-BE49-F238E27FC236}">
                <a16:creationId xmlns:a16="http://schemas.microsoft.com/office/drawing/2014/main" id="{2CA5E8BA-B697-0293-5A91-05B6DCC2E7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0" y="2657886"/>
            <a:ext cx="8413374" cy="8400227"/>
          </a:xfrm>
          <a:prstGeom prst="rect">
            <a:avLst/>
          </a:prstGeom>
        </p:spPr>
      </p:pic>
    </p:spTree>
    <p:extLst>
      <p:ext uri="{BB962C8B-B14F-4D97-AF65-F5344CB8AC3E}">
        <p14:creationId xmlns:p14="http://schemas.microsoft.com/office/powerpoint/2010/main" val="2291867270"/>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8989F967-2DAD-12DC-AB20-6AF7D63F80C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DC85583-4EB7-63F2-03A1-2BC2CF6D83B3}"/>
              </a:ext>
            </a:extLst>
          </p:cNvPr>
          <p:cNvSpPr txBox="1">
            <a:spLocks noGrp="1"/>
          </p:cNvSpPr>
          <p:nvPr>
            <p:ph type="title" idx="4294967295"/>
          </p:nvPr>
        </p:nvSpPr>
        <p:spPr>
          <a:xfrm>
            <a:off x="1147079" y="1945571"/>
            <a:ext cx="20441682" cy="3571877"/>
          </a:xfrm>
          <a:prstGeom prst="rect">
            <a:avLst/>
          </a:prstGeom>
        </p:spPr>
        <p:txBody>
          <a:bodyPr anchor="b">
            <a:normAutofit/>
          </a:bodyPr>
          <a:lstStyle>
            <a:lvl1pPr algn="l">
              <a:defRPr sz="9200">
                <a:latin typeface="Proxima Nova"/>
                <a:ea typeface="Proxima Nova"/>
                <a:cs typeface="Proxima Nova"/>
                <a:sym typeface="Proxima Nova"/>
              </a:defRPr>
            </a:lvl1pPr>
          </a:lstStyle>
          <a:p>
            <a:r>
              <a:rPr lang="en-US" sz="8800" dirty="0" err="1"/>
              <a:t>Syfovre</a:t>
            </a:r>
            <a:r>
              <a:rPr lang="en-US" sz="8800" dirty="0"/>
              <a:t> (</a:t>
            </a:r>
            <a:r>
              <a:rPr lang="en-US" sz="8800" dirty="0" err="1"/>
              <a:t>Pegcetacoplan</a:t>
            </a:r>
            <a:r>
              <a:rPr lang="en-US" sz="8800" dirty="0"/>
              <a:t>). (2023)</a:t>
            </a:r>
            <a:br>
              <a:rPr lang="en-US" sz="9600" dirty="0"/>
            </a:br>
            <a:endParaRPr sz="9600" dirty="0"/>
          </a:p>
        </p:txBody>
      </p:sp>
      <p:sp>
        <p:nvSpPr>
          <p:cNvPr id="137" name="Director of Practice Relations/Marketing and Administrative Director">
            <a:extLst>
              <a:ext uri="{FF2B5EF4-FFF2-40B4-BE49-F238E27FC236}">
                <a16:creationId xmlns:a16="http://schemas.microsoft.com/office/drawing/2014/main" id="{7E9FA42E-1764-6F60-9FF5-7516927FF8E9}"/>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2951AC8A-A1FE-5637-F46E-E78D337621C2}"/>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A723448-A3FA-9ECE-FF63-8284C59E8A37}"/>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2C5D4461-7EA2-BE6A-F0E2-94296612B8A1}"/>
              </a:ext>
            </a:extLst>
          </p:cNvPr>
          <p:cNvSpPr txBox="1"/>
          <p:nvPr/>
        </p:nvSpPr>
        <p:spPr>
          <a:xfrm>
            <a:off x="1483124" y="5675822"/>
            <a:ext cx="21417752" cy="5262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sz="4800" dirty="0">
                <a:solidFill>
                  <a:schemeClr val="bg1"/>
                </a:solidFill>
              </a:rPr>
              <a:t>Mechanism: </a:t>
            </a:r>
            <a:r>
              <a:rPr lang="en-US" sz="4800" dirty="0">
                <a:solidFill>
                  <a:schemeClr val="accent5"/>
                </a:solidFill>
              </a:rPr>
              <a:t>C3 complement inhibitor </a:t>
            </a:r>
            <a:r>
              <a:rPr lang="en-US" sz="4800" dirty="0">
                <a:solidFill>
                  <a:schemeClr val="bg1"/>
                </a:solidFill>
              </a:rPr>
              <a:t>to slow GA progression.</a:t>
            </a:r>
          </a:p>
          <a:p>
            <a:pPr marL="685800" indent="-685800" algn="l">
              <a:buFont typeface="Arial" panose="020B0604020202020204" pitchFamily="34" charset="0"/>
              <a:buChar char="•"/>
            </a:pPr>
            <a:r>
              <a:rPr lang="en-US" sz="4800" dirty="0">
                <a:solidFill>
                  <a:schemeClr val="bg1"/>
                </a:solidFill>
              </a:rPr>
              <a:t>DERBY and OAKS (Phase III): Slowed lesion growth and protected retinal cells.</a:t>
            </a:r>
          </a:p>
          <a:p>
            <a:pPr marL="685800" indent="-685800" algn="l">
              <a:buFont typeface="Arial" panose="020B0604020202020204" pitchFamily="34" charset="0"/>
              <a:buChar char="•"/>
            </a:pPr>
            <a:r>
              <a:rPr lang="en-US" sz="4800" dirty="0">
                <a:solidFill>
                  <a:schemeClr val="bg1"/>
                </a:solidFill>
              </a:rPr>
              <a:t>Advantages: Preserves vision with regular dosing, q2m(21%) or q1m(31%).</a:t>
            </a:r>
          </a:p>
          <a:p>
            <a:pPr marL="685800" indent="-685800" algn="l">
              <a:buFont typeface="Arial" panose="020B0604020202020204" pitchFamily="34" charset="0"/>
              <a:buChar char="•"/>
            </a:pPr>
            <a:r>
              <a:rPr lang="en-US" sz="4800" dirty="0">
                <a:solidFill>
                  <a:schemeClr val="bg1"/>
                </a:solidFill>
              </a:rPr>
              <a:t>Recent data shows decreased rate of progression up to 40% at 3 years</a:t>
            </a:r>
          </a:p>
          <a:p>
            <a:pPr marL="685800" indent="-685800" algn="l">
              <a:buFont typeface="Arial" panose="020B0604020202020204" pitchFamily="34" charset="0"/>
              <a:buChar char="•"/>
            </a:pPr>
            <a:r>
              <a:rPr lang="en-US" sz="4800" dirty="0">
                <a:solidFill>
                  <a:schemeClr val="bg1"/>
                </a:solidFill>
              </a:rPr>
              <a:t>Controversies: Few cases of hemorrhagic retinal vasculitis reported</a:t>
            </a:r>
          </a:p>
          <a:p>
            <a:pPr marL="685800" indent="-685800" algn="l">
              <a:buFont typeface="Arial" panose="020B0604020202020204" pitchFamily="34" charset="0"/>
              <a:buChar char="•"/>
            </a:pPr>
            <a:r>
              <a:rPr lang="en-US" sz="4800" dirty="0">
                <a:solidFill>
                  <a:schemeClr val="bg1"/>
                </a:solidFill>
              </a:rPr>
              <a:t>Large injected volume 0.1ml, thick substance.</a:t>
            </a:r>
          </a:p>
        </p:txBody>
      </p:sp>
    </p:spTree>
    <p:extLst>
      <p:ext uri="{BB962C8B-B14F-4D97-AF65-F5344CB8AC3E}">
        <p14:creationId xmlns:p14="http://schemas.microsoft.com/office/powerpoint/2010/main" val="1678552670"/>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058A0430-A512-DA33-BAC9-94B3CC98FAF0}"/>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BFEA28D-9D4C-3F2A-ED06-74E19FC48B9B}"/>
              </a:ext>
            </a:extLst>
          </p:cNvPr>
          <p:cNvSpPr txBox="1">
            <a:spLocks noGrp="1"/>
          </p:cNvSpPr>
          <p:nvPr>
            <p:ph type="title" idx="4294967295"/>
          </p:nvPr>
        </p:nvSpPr>
        <p:spPr>
          <a:xfrm>
            <a:off x="1013616" y="1499522"/>
            <a:ext cx="19377504" cy="3571877"/>
          </a:xfrm>
          <a:prstGeom prst="rect">
            <a:avLst/>
          </a:prstGeom>
        </p:spPr>
        <p:txBody>
          <a:bodyPr anchor="b">
            <a:normAutofit fontScale="90000"/>
          </a:bodyPr>
          <a:lstStyle>
            <a:lvl1pPr algn="l">
              <a:defRPr sz="9200">
                <a:latin typeface="Proxima Nova"/>
                <a:ea typeface="Proxima Nova"/>
                <a:cs typeface="Proxima Nova"/>
                <a:sym typeface="Proxima Nova"/>
              </a:defRPr>
            </a:lvl1pPr>
          </a:lstStyle>
          <a:p>
            <a:r>
              <a:rPr lang="en-US" dirty="0" err="1"/>
              <a:t>Izervay</a:t>
            </a:r>
            <a:r>
              <a:rPr lang="en-US" dirty="0"/>
              <a:t> (</a:t>
            </a:r>
            <a:r>
              <a:rPr lang="en-US" dirty="0" err="1"/>
              <a:t>Avacincaptad</a:t>
            </a:r>
            <a:r>
              <a:rPr lang="en-US" dirty="0"/>
              <a:t> pegol) 2023</a:t>
            </a:r>
            <a:br>
              <a:rPr lang="en-US" dirty="0"/>
            </a:br>
            <a:endParaRPr dirty="0"/>
          </a:p>
        </p:txBody>
      </p:sp>
      <p:sp>
        <p:nvSpPr>
          <p:cNvPr id="137" name="Director of Practice Relations/Marketing and Administrative Director">
            <a:extLst>
              <a:ext uri="{FF2B5EF4-FFF2-40B4-BE49-F238E27FC236}">
                <a16:creationId xmlns:a16="http://schemas.microsoft.com/office/drawing/2014/main" id="{363442B9-CCA0-6BAE-0703-E6E1C12F8E1A}"/>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E7AA3CA9-8A0C-D5DE-080D-A0E32E8F572D}"/>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7F6326CA-31C6-F6B2-176D-15146FE8F36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78231EF8-C9A3-6619-1F22-25C7A9749170}"/>
              </a:ext>
            </a:extLst>
          </p:cNvPr>
          <p:cNvSpPr txBox="1"/>
          <p:nvPr/>
        </p:nvSpPr>
        <p:spPr>
          <a:xfrm>
            <a:off x="1315844" y="5800745"/>
            <a:ext cx="21115524" cy="4893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dirty="0">
                <a:solidFill>
                  <a:schemeClr val="bg1"/>
                </a:solidFill>
              </a:rPr>
              <a:t>Mechanism: </a:t>
            </a:r>
            <a:r>
              <a:rPr lang="en-US" dirty="0">
                <a:solidFill>
                  <a:schemeClr val="accent5"/>
                </a:solidFill>
              </a:rPr>
              <a:t>blocks complement cascade </a:t>
            </a:r>
            <a:r>
              <a:rPr lang="en-US" dirty="0">
                <a:solidFill>
                  <a:schemeClr val="bg1"/>
                </a:solidFill>
              </a:rPr>
              <a:t>at C5 to block cell death.</a:t>
            </a:r>
          </a:p>
          <a:p>
            <a:pPr marL="685800" indent="-685800" algn="l">
              <a:buFont typeface="Arial" panose="020B0604020202020204" pitchFamily="34" charset="0"/>
              <a:buChar char="•"/>
            </a:pPr>
            <a:r>
              <a:rPr lang="en-US" dirty="0">
                <a:solidFill>
                  <a:schemeClr val="bg1"/>
                </a:solidFill>
              </a:rPr>
              <a:t>Phase III Trials: Reduced progression of retinal atrophy (35%).</a:t>
            </a:r>
          </a:p>
          <a:p>
            <a:pPr marL="685800" indent="-685800" algn="l">
              <a:buFont typeface="Arial" panose="020B0604020202020204" pitchFamily="34" charset="0"/>
              <a:buChar char="•"/>
            </a:pPr>
            <a:r>
              <a:rPr lang="en-US" dirty="0">
                <a:solidFill>
                  <a:schemeClr val="bg1"/>
                </a:solidFill>
              </a:rPr>
              <a:t>Advantages: Preserves retinal structure and reduces inflammation, no significant reported cases of severe ocular inflammation.</a:t>
            </a:r>
          </a:p>
          <a:p>
            <a:pPr marL="685800" indent="-685800" algn="l">
              <a:buFont typeface="Arial" panose="020B0604020202020204" pitchFamily="34" charset="0"/>
              <a:buChar char="•"/>
            </a:pPr>
            <a:r>
              <a:rPr lang="en-US" dirty="0">
                <a:solidFill>
                  <a:schemeClr val="bg1"/>
                </a:solidFill>
              </a:rPr>
              <a:t>Controversies: Q1month dosing, no FDA approval past 1 year of treatment, </a:t>
            </a:r>
            <a:r>
              <a:rPr lang="en-US" dirty="0">
                <a:solidFill>
                  <a:schemeClr val="accent5"/>
                </a:solidFill>
              </a:rPr>
              <a:t>large injection volume 0.1ml</a:t>
            </a:r>
          </a:p>
        </p:txBody>
      </p:sp>
    </p:spTree>
    <p:extLst>
      <p:ext uri="{BB962C8B-B14F-4D97-AF65-F5344CB8AC3E}">
        <p14:creationId xmlns:p14="http://schemas.microsoft.com/office/powerpoint/2010/main" val="1708038096"/>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0D615302-506E-7978-AAFC-766496928A4B}"/>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50396341-2423-DF81-D2D2-C167878CA543}"/>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err="1"/>
              <a:t>Elamipretide</a:t>
            </a:r>
            <a:endParaRPr dirty="0"/>
          </a:p>
        </p:txBody>
      </p:sp>
      <p:sp>
        <p:nvSpPr>
          <p:cNvPr id="137" name="Director of Practice Relations/Marketing and Administrative Director">
            <a:extLst>
              <a:ext uri="{FF2B5EF4-FFF2-40B4-BE49-F238E27FC236}">
                <a16:creationId xmlns:a16="http://schemas.microsoft.com/office/drawing/2014/main" id="{AEE0EA0E-9EC0-7DDB-4377-064935F1BB0C}"/>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AC9FD6E2-19B7-6CB7-AE4B-5AC2B7421169}"/>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E0CE3DA5-3577-8124-C023-0C2A360D1D60}"/>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7943A27A-EF36-DDD3-7F0B-185344525E06}"/>
              </a:ext>
            </a:extLst>
          </p:cNvPr>
          <p:cNvSpPr txBox="1"/>
          <p:nvPr/>
        </p:nvSpPr>
        <p:spPr>
          <a:xfrm>
            <a:off x="1342244" y="4875602"/>
            <a:ext cx="20914802" cy="7294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3600" i="0" u="none" strike="noStrike" dirty="0">
                <a:solidFill>
                  <a:schemeClr val="bg1"/>
                </a:solidFill>
                <a:effectLst/>
                <a:latin typeface="Helvetica" pitchFamily="2" charset="0"/>
              </a:rPr>
              <a:t>AMD is associated with mitochondrial dysfunction and oxidative stress in retinal pigment epithelial (RPE) cells and photoreceptors.</a:t>
            </a:r>
          </a:p>
          <a:p>
            <a:pPr algn="l"/>
            <a:endParaRPr lang="en-US" sz="3600" i="0" u="none" strike="noStrike" dirty="0">
              <a:solidFill>
                <a:schemeClr val="bg1"/>
              </a:solidFill>
              <a:effectLst/>
              <a:latin typeface="Helvetica" pitchFamily="2" charset="0"/>
            </a:endParaRPr>
          </a:p>
          <a:p>
            <a:pPr algn="l"/>
            <a:r>
              <a:rPr lang="en-US" sz="3600" i="0" u="none" strike="noStrike" dirty="0" err="1">
                <a:solidFill>
                  <a:schemeClr val="bg1"/>
                </a:solidFill>
                <a:effectLst/>
                <a:latin typeface="Helvetica" pitchFamily="2" charset="0"/>
              </a:rPr>
              <a:t>Elamipretide’s</a:t>
            </a:r>
            <a:r>
              <a:rPr lang="en-US" sz="3600" i="0" u="none" strike="noStrike" dirty="0">
                <a:solidFill>
                  <a:schemeClr val="bg1"/>
                </a:solidFill>
                <a:effectLst/>
                <a:latin typeface="Helvetica" pitchFamily="2" charset="0"/>
              </a:rPr>
              <a:t> mechanism of action—mitochondrial stabilization and reduction of oxidative stress</a:t>
            </a:r>
          </a:p>
          <a:p>
            <a:pPr marL="571500" indent="-571500" algn="l">
              <a:buFont typeface="Arial" panose="020B0604020202020204" pitchFamily="34" charset="0"/>
              <a:buChar char="•"/>
            </a:pPr>
            <a:r>
              <a:rPr lang="en-US" sz="3600" i="0" u="none" strike="noStrike" dirty="0">
                <a:solidFill>
                  <a:schemeClr val="bg1"/>
                </a:solidFill>
                <a:effectLst/>
                <a:latin typeface="Helvetica" pitchFamily="2" charset="0"/>
              </a:rPr>
              <a:t>Protect retinal cells from damage.</a:t>
            </a:r>
          </a:p>
          <a:p>
            <a:pPr marL="571500" indent="-571500" algn="l">
              <a:buFont typeface="Arial" panose="020B0604020202020204" pitchFamily="34" charset="0"/>
              <a:buChar char="•"/>
            </a:pPr>
            <a:r>
              <a:rPr lang="en-US" sz="3600" i="0" u="none" strike="noStrike" dirty="0">
                <a:solidFill>
                  <a:schemeClr val="bg1"/>
                </a:solidFill>
                <a:effectLst/>
                <a:latin typeface="Helvetica" pitchFamily="2" charset="0"/>
              </a:rPr>
              <a:t>Slow the progression of atrophy.</a:t>
            </a:r>
          </a:p>
          <a:p>
            <a:pPr marL="571500" indent="-571500" algn="l">
              <a:buFont typeface="Arial" panose="020B0604020202020204" pitchFamily="34" charset="0"/>
              <a:buChar char="•"/>
            </a:pPr>
            <a:r>
              <a:rPr lang="en-US" sz="3600" i="0" u="none" strike="noStrike" dirty="0">
                <a:solidFill>
                  <a:schemeClr val="bg1"/>
                </a:solidFill>
                <a:effectLst/>
                <a:latin typeface="Helvetica" pitchFamily="2" charset="0"/>
              </a:rPr>
              <a:t>Improve mitochondrial energy production in RPE cells.</a:t>
            </a:r>
          </a:p>
          <a:p>
            <a:pPr algn="l"/>
            <a:endParaRPr lang="en-US" sz="3600" i="0" u="none" strike="noStrike" dirty="0">
              <a:solidFill>
                <a:schemeClr val="bg1"/>
              </a:solidFill>
              <a:effectLst/>
              <a:latin typeface="Helvetica" pitchFamily="2" charset="0"/>
            </a:endParaRPr>
          </a:p>
          <a:p>
            <a:pPr algn="l"/>
            <a:r>
              <a:rPr lang="en-US" sz="3600" i="0" u="none" strike="noStrike" dirty="0">
                <a:solidFill>
                  <a:schemeClr val="bg1"/>
                </a:solidFill>
                <a:effectLst/>
                <a:latin typeface="Helvetica" pitchFamily="2" charset="0"/>
              </a:rPr>
              <a:t>Clinical Studies in AMD (Stealth) </a:t>
            </a:r>
          </a:p>
          <a:p>
            <a:pPr marL="571500" indent="-571500" algn="l">
              <a:buFont typeface="Arial" panose="020B0604020202020204" pitchFamily="34" charset="0"/>
              <a:buChar char="•"/>
            </a:pPr>
            <a:r>
              <a:rPr lang="en-US" sz="3600" i="0" u="none" strike="noStrike" dirty="0">
                <a:solidFill>
                  <a:schemeClr val="bg1"/>
                </a:solidFill>
                <a:effectLst/>
                <a:latin typeface="Helvetica" pitchFamily="2" charset="0"/>
              </a:rPr>
              <a:t>SQ daily injection</a:t>
            </a:r>
          </a:p>
          <a:p>
            <a:pPr algn="l">
              <a:buFont typeface="Arial" panose="020B0604020202020204" pitchFamily="34" charset="0"/>
              <a:buChar char="•"/>
            </a:pPr>
            <a:r>
              <a:rPr lang="en-US" sz="3600" i="0" u="none" strike="noStrike" dirty="0">
                <a:solidFill>
                  <a:schemeClr val="bg1"/>
                </a:solidFill>
                <a:effectLst/>
                <a:latin typeface="Helvetica" pitchFamily="2" charset="0"/>
              </a:rPr>
              <a:t>   Improved mitochondrial function in retinal cells.</a:t>
            </a:r>
          </a:p>
          <a:p>
            <a:pPr algn="l">
              <a:buFont typeface="Arial" panose="020B0604020202020204" pitchFamily="34" charset="0"/>
              <a:buChar char="•"/>
            </a:pPr>
            <a:r>
              <a:rPr lang="en-US" sz="3600" i="0" u="none" strike="noStrike" dirty="0">
                <a:solidFill>
                  <a:schemeClr val="bg1"/>
                </a:solidFill>
                <a:effectLst/>
                <a:latin typeface="Helvetica" pitchFamily="2" charset="0"/>
              </a:rPr>
              <a:t>   Reduced oxidative damage.</a:t>
            </a:r>
          </a:p>
          <a:p>
            <a:pPr algn="l">
              <a:buFont typeface="Arial" panose="020B0604020202020204" pitchFamily="34" charset="0"/>
              <a:buChar char="•"/>
            </a:pPr>
            <a:r>
              <a:rPr lang="en-US" sz="3600" i="0" u="none" strike="noStrike" dirty="0">
                <a:solidFill>
                  <a:schemeClr val="bg1"/>
                </a:solidFill>
                <a:effectLst/>
                <a:latin typeface="Helvetica" pitchFamily="2" charset="0"/>
              </a:rPr>
              <a:t>   Slower progression of cellular atrophy in the retina.</a:t>
            </a:r>
          </a:p>
        </p:txBody>
      </p:sp>
    </p:spTree>
    <p:extLst>
      <p:ext uri="{BB962C8B-B14F-4D97-AF65-F5344CB8AC3E}">
        <p14:creationId xmlns:p14="http://schemas.microsoft.com/office/powerpoint/2010/main" val="1577805191"/>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3303CCA9-EC6C-92D0-2862-7771D173E542}"/>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B1023DB5-123C-5AEC-A254-C10760DFAA0D}"/>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AVD-104</a:t>
            </a:r>
            <a:endParaRPr dirty="0"/>
          </a:p>
        </p:txBody>
      </p:sp>
      <p:sp>
        <p:nvSpPr>
          <p:cNvPr id="137" name="Director of Practice Relations/Marketing and Administrative Director">
            <a:extLst>
              <a:ext uri="{FF2B5EF4-FFF2-40B4-BE49-F238E27FC236}">
                <a16:creationId xmlns:a16="http://schemas.microsoft.com/office/drawing/2014/main" id="{A4FD6391-3835-7186-3780-79C9FC30460A}"/>
              </a:ext>
            </a:extLst>
          </p:cNvPr>
          <p:cNvSpPr txBox="1"/>
          <p:nvPr/>
        </p:nvSpPr>
        <p:spPr>
          <a:xfrm>
            <a:off x="1013616" y="6824216"/>
            <a:ext cx="17910446" cy="1698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5738502D-63A3-9262-7CF3-9D3F76CBE082}"/>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9B2962D4-DD8C-FB4A-D3BD-A2624A1E07E9}"/>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05AE9D88-925E-208E-B721-F30CD1C17A69}"/>
              </a:ext>
            </a:extLst>
          </p:cNvPr>
          <p:cNvSpPr txBox="1"/>
          <p:nvPr/>
        </p:nvSpPr>
        <p:spPr>
          <a:xfrm>
            <a:off x="1449029" y="4891007"/>
            <a:ext cx="21485942" cy="74789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sz="6000" b="0" i="0" u="none" strike="noStrike" dirty="0">
                <a:solidFill>
                  <a:schemeClr val="bg1"/>
                </a:solidFill>
                <a:effectLst/>
                <a:latin typeface="Helvetica" pitchFamily="2" charset="0"/>
              </a:rPr>
              <a:t>Intravitreal glycan-coated nanoparticle designed to inhibit retinal macrophage activity, as well as inhibiting complement cascade amplification. </a:t>
            </a:r>
          </a:p>
          <a:p>
            <a:pPr marL="685800" indent="-685800" algn="l">
              <a:buFont typeface="Arial" panose="020B0604020202020204" pitchFamily="34" charset="0"/>
              <a:buChar char="•"/>
            </a:pPr>
            <a:r>
              <a:rPr lang="en-US" sz="6000" b="0" i="0" u="none" strike="noStrike" dirty="0">
                <a:solidFill>
                  <a:schemeClr val="bg1"/>
                </a:solidFill>
                <a:effectLst/>
                <a:latin typeface="Helvetica" pitchFamily="2" charset="0"/>
              </a:rPr>
              <a:t>SIGLEC trial, a double-masked, randomized, controlled study</a:t>
            </a:r>
          </a:p>
          <a:p>
            <a:pPr marL="685800" indent="-685800" algn="l">
              <a:buFont typeface="Arial" panose="020B0604020202020204" pitchFamily="34" charset="0"/>
              <a:buChar char="•"/>
            </a:pPr>
            <a:r>
              <a:rPr lang="en-US" sz="6000" dirty="0">
                <a:solidFill>
                  <a:schemeClr val="bg1"/>
                </a:solidFill>
                <a:effectLst/>
                <a:latin typeface="Helvetica" pitchFamily="2" charset="0"/>
              </a:rPr>
              <a:t>C</a:t>
            </a:r>
            <a:r>
              <a:rPr lang="en-US" sz="6000" b="0" i="0" u="none" strike="noStrike" dirty="0">
                <a:solidFill>
                  <a:schemeClr val="bg1"/>
                </a:solidFill>
                <a:effectLst/>
                <a:latin typeface="Helvetica" pitchFamily="2" charset="0"/>
              </a:rPr>
              <a:t>urrently underway and aims to enroll approximately 300 patients comparing </a:t>
            </a:r>
            <a:r>
              <a:rPr lang="en-US" sz="6000" b="0" i="0" u="none" strike="noStrike" dirty="0" err="1">
                <a:solidFill>
                  <a:schemeClr val="bg1"/>
                </a:solidFill>
                <a:effectLst/>
                <a:latin typeface="Helvetica" pitchFamily="2" charset="0"/>
              </a:rPr>
              <a:t>avacincaptad</a:t>
            </a:r>
            <a:r>
              <a:rPr lang="en-US" sz="6000" b="0" i="0" u="none" strike="noStrike" dirty="0">
                <a:solidFill>
                  <a:schemeClr val="bg1"/>
                </a:solidFill>
                <a:effectLst/>
                <a:latin typeface="Helvetica" pitchFamily="2" charset="0"/>
              </a:rPr>
              <a:t> pegol (</a:t>
            </a:r>
            <a:r>
              <a:rPr lang="en-US" sz="6000" b="0" i="0" u="none" strike="noStrike" dirty="0" err="1">
                <a:solidFill>
                  <a:schemeClr val="bg1"/>
                </a:solidFill>
                <a:effectLst/>
                <a:latin typeface="Helvetica" pitchFamily="2" charset="0"/>
              </a:rPr>
              <a:t>Izervay</a:t>
            </a:r>
            <a:r>
              <a:rPr lang="en-US" sz="6000" b="0" i="0" u="none" strike="noStrike" dirty="0">
                <a:solidFill>
                  <a:schemeClr val="bg1"/>
                </a:solidFill>
                <a:effectLst/>
                <a:latin typeface="Helvetica" pitchFamily="2" charset="0"/>
              </a:rPr>
              <a:t>) </a:t>
            </a:r>
          </a:p>
          <a:p>
            <a:pPr marL="685800" indent="-685800" algn="l">
              <a:buFont typeface="Arial" panose="020B0604020202020204" pitchFamily="34" charset="0"/>
              <a:buChar char="•"/>
            </a:pPr>
            <a:r>
              <a:rPr lang="en-US" sz="6000" b="0" i="0" u="none" strike="noStrike" dirty="0">
                <a:solidFill>
                  <a:schemeClr val="bg1"/>
                </a:solidFill>
                <a:effectLst/>
                <a:latin typeface="Helvetica" pitchFamily="2" charset="0"/>
              </a:rPr>
              <a:t>Results second half 2015</a:t>
            </a:r>
            <a:endParaRPr lang="en-US" sz="6000" dirty="0">
              <a:solidFill>
                <a:schemeClr val="bg1"/>
              </a:solidFill>
            </a:endParaRPr>
          </a:p>
        </p:txBody>
      </p:sp>
    </p:spTree>
    <p:extLst>
      <p:ext uri="{BB962C8B-B14F-4D97-AF65-F5344CB8AC3E}">
        <p14:creationId xmlns:p14="http://schemas.microsoft.com/office/powerpoint/2010/main" val="2208916855"/>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1C40504B-B8A2-7068-D8AD-47EAFCA3226F}"/>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092AA9C8-EF34-DFB8-B274-78965FC2CE19}"/>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Biosimilars</a:t>
            </a:r>
            <a:endParaRPr dirty="0"/>
          </a:p>
        </p:txBody>
      </p:sp>
      <p:sp>
        <p:nvSpPr>
          <p:cNvPr id="137" name="Director of Practice Relations/Marketing and Administrative Director">
            <a:extLst>
              <a:ext uri="{FF2B5EF4-FFF2-40B4-BE49-F238E27FC236}">
                <a16:creationId xmlns:a16="http://schemas.microsoft.com/office/drawing/2014/main" id="{02C8D227-59C7-5F1A-D9C5-63A59B33D41C}"/>
              </a:ext>
            </a:extLst>
          </p:cNvPr>
          <p:cNvSpPr txBox="1"/>
          <p:nvPr/>
        </p:nvSpPr>
        <p:spPr>
          <a:xfrm>
            <a:off x="1013616" y="6824216"/>
            <a:ext cx="17910446" cy="1698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6" tIns="71436" rIns="71436" bIns="71436" anchor="ctr">
            <a:spAutoFit/>
          </a:bodyPr>
          <a:lstStyle/>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lang="en-US" b="0" i="0" u="none" strike="noStrike" dirty="0">
              <a:solidFill>
                <a:schemeClr val="bg1"/>
              </a:solidFill>
              <a:effectLst/>
              <a:latin typeface="Lato" panose="020F0502020204030204" pitchFamily="34" charset="0"/>
            </a:endParaRPr>
          </a:p>
          <a:p>
            <a:pPr marL="685800" indent="-685800" algn="l" defTabSz="914400">
              <a:spcBef>
                <a:spcPts val="600"/>
              </a:spcBef>
              <a:buSzPct val="100000"/>
              <a:buFont typeface="Arial" panose="020B0604020202020204" pitchFamily="34" charset="0"/>
              <a:buChar char="•"/>
              <a:defRPr sz="4800">
                <a:solidFill>
                  <a:srgbClr val="FFFFFF"/>
                </a:solidFill>
                <a:effectLst/>
                <a:latin typeface="Proxima Nova"/>
                <a:ea typeface="Proxima Nova"/>
                <a:cs typeface="Proxima Nova"/>
                <a:sym typeface="Proxima Nova"/>
              </a:defRPr>
            </a:pPr>
            <a:endParaRPr dirty="0"/>
          </a:p>
        </p:txBody>
      </p:sp>
      <p:pic>
        <p:nvPicPr>
          <p:cNvPr id="138" name="Image" descr="Image">
            <a:extLst>
              <a:ext uri="{FF2B5EF4-FFF2-40B4-BE49-F238E27FC236}">
                <a16:creationId xmlns:a16="http://schemas.microsoft.com/office/drawing/2014/main" id="{5AD4FDA6-6231-8834-E233-EB41D9A0CBC6}"/>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8F7F391D-49D0-5EDC-EC84-6F1377E64AA2}"/>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
        <p:nvSpPr>
          <p:cNvPr id="3" name="TextBox 2">
            <a:extLst>
              <a:ext uri="{FF2B5EF4-FFF2-40B4-BE49-F238E27FC236}">
                <a16:creationId xmlns:a16="http://schemas.microsoft.com/office/drawing/2014/main" id="{ACB29438-4C9C-43A4-0104-F4D24B3A7C66}"/>
              </a:ext>
            </a:extLst>
          </p:cNvPr>
          <p:cNvSpPr txBox="1"/>
          <p:nvPr/>
        </p:nvSpPr>
        <p:spPr>
          <a:xfrm>
            <a:off x="1013616" y="4430312"/>
            <a:ext cx="21417752" cy="85254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b="0" i="0" u="none" strike="noStrike" dirty="0">
                <a:solidFill>
                  <a:schemeClr val="bg1"/>
                </a:solidFill>
                <a:effectLst/>
                <a:latin typeface="Helvetica" pitchFamily="2" charset="0"/>
              </a:rPr>
              <a:t>Biologic drugs that are highly </a:t>
            </a:r>
            <a:r>
              <a:rPr lang="en-US" dirty="0">
                <a:solidFill>
                  <a:schemeClr val="bg1"/>
                </a:solidFill>
                <a:effectLst/>
                <a:latin typeface="Helvetica" pitchFamily="2" charset="0"/>
              </a:rPr>
              <a:t>similar, not necessarily the same, as</a:t>
            </a:r>
            <a:r>
              <a:rPr lang="en-US" b="0" i="0" u="none" strike="noStrike" dirty="0">
                <a:solidFill>
                  <a:schemeClr val="bg1"/>
                </a:solidFill>
                <a:effectLst/>
                <a:latin typeface="Helvetica" pitchFamily="2" charset="0"/>
              </a:rPr>
              <a:t> existing FDA-approved biologic therapies, known as reference products.</a:t>
            </a:r>
          </a:p>
          <a:p>
            <a:pPr marL="685800" indent="-685800" algn="l">
              <a:buFont typeface="Arial" panose="020B0604020202020204" pitchFamily="34" charset="0"/>
              <a:buChar char="•"/>
            </a:pPr>
            <a:endParaRPr lang="en-US" b="0" i="0" u="none" strike="noStrike" dirty="0">
              <a:solidFill>
                <a:schemeClr val="bg1"/>
              </a:solidFill>
              <a:effectLst/>
              <a:latin typeface="Helvetica" pitchFamily="2" charset="0"/>
            </a:endParaRPr>
          </a:p>
          <a:p>
            <a:pPr marL="1143000" lvl="1" indent="-685800" algn="l">
              <a:buFont typeface="Arial" panose="020B0604020202020204" pitchFamily="34" charset="0"/>
              <a:buChar char="•"/>
            </a:pPr>
            <a:r>
              <a:rPr lang="en-US" sz="4800" b="1" i="0" u="none" strike="noStrike" dirty="0">
                <a:solidFill>
                  <a:schemeClr val="bg1"/>
                </a:solidFill>
                <a:effectLst/>
                <a:latin typeface="Helvetica" pitchFamily="2" charset="0"/>
              </a:rPr>
              <a:t>Cost Savings:</a:t>
            </a:r>
            <a:r>
              <a:rPr lang="en-US" sz="4800" b="0" i="0" u="none" strike="noStrike" dirty="0">
                <a:solidFill>
                  <a:schemeClr val="bg1"/>
                </a:solidFill>
                <a:effectLst/>
                <a:latin typeface="Helvetica" pitchFamily="2" charset="0"/>
              </a:rPr>
              <a:t> Typically, biosimilars are more affordable, increasing access for patients.</a:t>
            </a:r>
          </a:p>
          <a:p>
            <a:pPr marL="1143000" lvl="1" indent="-685800" algn="l">
              <a:buFont typeface="Arial" panose="020B0604020202020204" pitchFamily="34" charset="0"/>
              <a:buChar char="•"/>
            </a:pPr>
            <a:r>
              <a:rPr lang="en-US" sz="4800" b="1" i="0" u="none" strike="noStrike" dirty="0">
                <a:solidFill>
                  <a:schemeClr val="bg1"/>
                </a:solidFill>
                <a:effectLst/>
                <a:latin typeface="Helvetica" pitchFamily="2" charset="0"/>
              </a:rPr>
              <a:t>Comparable Efficacy:</a:t>
            </a:r>
            <a:r>
              <a:rPr lang="en-US" sz="4800" b="0" i="0" u="none" strike="noStrike" dirty="0">
                <a:solidFill>
                  <a:schemeClr val="bg1"/>
                </a:solidFill>
                <a:effectLst/>
                <a:latin typeface="Helvetica" pitchFamily="2" charset="0"/>
              </a:rPr>
              <a:t> Clinical trials have demonstrated similar effectiveness in reducing fluid accumulation and improving vision.</a:t>
            </a:r>
          </a:p>
          <a:p>
            <a:pPr marL="1143000" lvl="1" indent="-685800" algn="l">
              <a:buFont typeface="Arial" panose="020B0604020202020204" pitchFamily="34" charset="0"/>
              <a:buChar char="•"/>
            </a:pPr>
            <a:r>
              <a:rPr lang="en-US" sz="4800" b="1" i="0" u="none" strike="noStrike" dirty="0">
                <a:solidFill>
                  <a:schemeClr val="bg1"/>
                </a:solidFill>
                <a:effectLst/>
                <a:latin typeface="Helvetica" pitchFamily="2" charset="0"/>
              </a:rPr>
              <a:t>Regulatory Assurance:</a:t>
            </a:r>
            <a:r>
              <a:rPr lang="en-US" sz="4800" b="0" i="0" u="none" strike="noStrike" dirty="0">
                <a:solidFill>
                  <a:schemeClr val="bg1"/>
                </a:solidFill>
                <a:effectLst/>
                <a:latin typeface="Helvetica" pitchFamily="2" charset="0"/>
              </a:rPr>
              <a:t> FDA and other regulatory bodies ensure strict standards for safety, purity, and potency.</a:t>
            </a:r>
          </a:p>
          <a:p>
            <a:pPr marL="685800" indent="-685800" algn="l">
              <a:buFont typeface="Arial" panose="020B0604020202020204" pitchFamily="34" charset="0"/>
              <a:buChar char="•"/>
            </a:pPr>
            <a:endParaRPr lang="en-US" b="0" i="0" u="none" strike="noStrike" dirty="0">
              <a:solidFill>
                <a:schemeClr val="bg1"/>
              </a:solidFill>
              <a:effectLst/>
              <a:latin typeface="Helvetica" pitchFamily="2" charset="0"/>
            </a:endParaRPr>
          </a:p>
        </p:txBody>
      </p:sp>
    </p:spTree>
    <p:extLst>
      <p:ext uri="{BB962C8B-B14F-4D97-AF65-F5344CB8AC3E}">
        <p14:creationId xmlns:p14="http://schemas.microsoft.com/office/powerpoint/2010/main" val="1450062111"/>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7F32B1DC-CFDF-89F8-6B26-A9392EFFF1E0}"/>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BC0E385A-6B69-9926-566C-3DA611E53AAC}"/>
              </a:ext>
            </a:extLst>
          </p:cNvPr>
          <p:cNvSpPr txBox="1">
            <a:spLocks noGrp="1"/>
          </p:cNvSpPr>
          <p:nvPr>
            <p:ph type="title" idx="4294967295"/>
          </p:nvPr>
        </p:nvSpPr>
        <p:spPr>
          <a:xfrm>
            <a:off x="1013616" y="785844"/>
            <a:ext cx="16144877" cy="3571877"/>
          </a:xfrm>
          <a:prstGeom prst="rect">
            <a:avLst/>
          </a:prstGeom>
        </p:spPr>
        <p:txBody>
          <a:bodyPr anchor="b"/>
          <a:lstStyle>
            <a:lvl1pPr algn="l">
              <a:defRPr sz="9200">
                <a:latin typeface="Proxima Nova"/>
                <a:ea typeface="Proxima Nova"/>
                <a:cs typeface="Proxima Nova"/>
                <a:sym typeface="Proxima Nova"/>
              </a:defRPr>
            </a:lvl1pPr>
          </a:lstStyle>
          <a:p>
            <a:r>
              <a:rPr lang="en-US" dirty="0"/>
              <a:t>Biosimilars</a:t>
            </a:r>
            <a:endParaRPr dirty="0"/>
          </a:p>
        </p:txBody>
      </p:sp>
      <p:sp>
        <p:nvSpPr>
          <p:cNvPr id="137" name="Director of Practice Relations/Marketing and Administrative Director">
            <a:extLst>
              <a:ext uri="{FF2B5EF4-FFF2-40B4-BE49-F238E27FC236}">
                <a16:creationId xmlns:a16="http://schemas.microsoft.com/office/drawing/2014/main" id="{4A12856B-5CA4-44DD-5746-FC791452EF81}"/>
              </a:ext>
            </a:extLst>
          </p:cNvPr>
          <p:cNvSpPr txBox="1"/>
          <p:nvPr/>
        </p:nvSpPr>
        <p:spPr>
          <a:xfrm>
            <a:off x="1013616" y="5115525"/>
            <a:ext cx="21417752" cy="56842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p>
            <a:pPr marL="685800" indent="-685800" algn="l">
              <a:buFont typeface="Arial" panose="020B0604020202020204" pitchFamily="34" charset="0"/>
              <a:buChar char="•"/>
            </a:pPr>
            <a:r>
              <a:rPr lang="en-US" sz="6000" b="1" i="0" u="none" strike="noStrike" dirty="0" err="1">
                <a:solidFill>
                  <a:schemeClr val="bg1"/>
                </a:solidFill>
                <a:effectLst/>
                <a:latin typeface="Helvetica" pitchFamily="2" charset="0"/>
              </a:rPr>
              <a:t>Byooviz</a:t>
            </a:r>
            <a:r>
              <a:rPr lang="en-US" sz="6000" b="1" i="0" u="none" strike="noStrike" dirty="0">
                <a:solidFill>
                  <a:schemeClr val="bg1"/>
                </a:solidFill>
                <a:effectLst/>
                <a:latin typeface="Helvetica" pitchFamily="2" charset="0"/>
              </a:rPr>
              <a:t> (ranibizumab-</a:t>
            </a:r>
            <a:r>
              <a:rPr lang="en-US" sz="6000" b="1" i="0" u="none" strike="noStrike" dirty="0" err="1">
                <a:solidFill>
                  <a:schemeClr val="bg1"/>
                </a:solidFill>
                <a:effectLst/>
                <a:latin typeface="Helvetica" pitchFamily="2" charset="0"/>
              </a:rPr>
              <a:t>nuna</a:t>
            </a:r>
            <a:r>
              <a:rPr lang="en-US" sz="6000" b="1" i="0" u="none" strike="noStrike" dirty="0">
                <a:solidFill>
                  <a:schemeClr val="bg1"/>
                </a:solidFill>
                <a:effectLst/>
                <a:latin typeface="Helvetica" pitchFamily="2" charset="0"/>
              </a:rPr>
              <a:t>):</a:t>
            </a:r>
            <a:r>
              <a:rPr lang="en-US" sz="6000" b="0" i="0" u="none" strike="noStrike" dirty="0">
                <a:solidFill>
                  <a:schemeClr val="bg1"/>
                </a:solidFill>
                <a:effectLst/>
                <a:latin typeface="Helvetica" pitchFamily="2" charset="0"/>
              </a:rPr>
              <a:t> Approved by the FDA in September 2021 as a </a:t>
            </a:r>
            <a:r>
              <a:rPr lang="en-US" sz="6000" b="0" i="0" u="none" strike="noStrike" dirty="0">
                <a:solidFill>
                  <a:schemeClr val="accent5"/>
                </a:solidFill>
                <a:effectLst/>
                <a:latin typeface="Helvetica" pitchFamily="2" charset="0"/>
              </a:rPr>
              <a:t>biosimilar to Lucentis</a:t>
            </a:r>
            <a:r>
              <a:rPr lang="en-US" sz="6000" b="0" i="0" u="none" strike="noStrike" dirty="0">
                <a:solidFill>
                  <a:schemeClr val="bg1"/>
                </a:solidFill>
                <a:effectLst/>
                <a:latin typeface="Helvetica" pitchFamily="2" charset="0"/>
              </a:rPr>
              <a:t>.</a:t>
            </a:r>
          </a:p>
          <a:p>
            <a:pPr marL="685800" indent="-685800" algn="l">
              <a:buFont typeface="Arial" panose="020B0604020202020204" pitchFamily="34" charset="0"/>
              <a:buChar char="•"/>
            </a:pPr>
            <a:r>
              <a:rPr lang="en-US" sz="6000" b="1" i="0" u="none" strike="noStrike" dirty="0" err="1">
                <a:solidFill>
                  <a:schemeClr val="bg1"/>
                </a:solidFill>
                <a:effectLst/>
                <a:latin typeface="Helvetica" pitchFamily="2" charset="0"/>
              </a:rPr>
              <a:t>Cimerli</a:t>
            </a:r>
            <a:r>
              <a:rPr lang="en-US" sz="6000" b="1" i="0" u="none" strike="noStrike" dirty="0">
                <a:solidFill>
                  <a:schemeClr val="bg1"/>
                </a:solidFill>
                <a:effectLst/>
                <a:latin typeface="Helvetica" pitchFamily="2" charset="0"/>
              </a:rPr>
              <a:t> (ranibizumab-</a:t>
            </a:r>
            <a:r>
              <a:rPr lang="en-US" sz="6000" b="1" i="0" u="none" strike="noStrike" dirty="0" err="1">
                <a:solidFill>
                  <a:schemeClr val="bg1"/>
                </a:solidFill>
                <a:effectLst/>
                <a:latin typeface="Helvetica" pitchFamily="2" charset="0"/>
              </a:rPr>
              <a:t>eqrn</a:t>
            </a:r>
            <a:r>
              <a:rPr lang="en-US" sz="6000" b="1" i="0" u="none" strike="noStrike" dirty="0">
                <a:solidFill>
                  <a:schemeClr val="bg1"/>
                </a:solidFill>
                <a:effectLst/>
                <a:latin typeface="Helvetica" pitchFamily="2" charset="0"/>
              </a:rPr>
              <a:t>):</a:t>
            </a:r>
            <a:r>
              <a:rPr lang="en-US" sz="6000" b="0" i="0" u="none" strike="noStrike" dirty="0">
                <a:solidFill>
                  <a:schemeClr val="bg1"/>
                </a:solidFill>
                <a:effectLst/>
                <a:latin typeface="Helvetica" pitchFamily="2" charset="0"/>
              </a:rPr>
              <a:t> Approved in 2022, another </a:t>
            </a:r>
            <a:r>
              <a:rPr lang="en-US" sz="6000" b="0" i="0" u="none" strike="noStrike" dirty="0">
                <a:solidFill>
                  <a:schemeClr val="accent5"/>
                </a:solidFill>
                <a:effectLst/>
                <a:latin typeface="Helvetica" pitchFamily="2" charset="0"/>
              </a:rPr>
              <a:t>biosimilar to Lucentis </a:t>
            </a:r>
            <a:r>
              <a:rPr lang="en-US" sz="6000" b="0" i="0" u="none" strike="noStrike" dirty="0">
                <a:solidFill>
                  <a:schemeClr val="bg1"/>
                </a:solidFill>
                <a:effectLst/>
                <a:latin typeface="Helvetica" pitchFamily="2" charset="0"/>
              </a:rPr>
              <a:t>with interchangeable status.</a:t>
            </a:r>
          </a:p>
          <a:p>
            <a:pPr marL="685800" indent="-685800" algn="l">
              <a:buFont typeface="Arial" panose="020B0604020202020204" pitchFamily="34" charset="0"/>
              <a:buChar char="•"/>
            </a:pPr>
            <a:r>
              <a:rPr lang="en-US" sz="6000" b="1" dirty="0" err="1">
                <a:solidFill>
                  <a:schemeClr val="bg1"/>
                </a:solidFill>
                <a:effectLst/>
                <a:latin typeface="Helvetica" pitchFamily="2" charset="0"/>
              </a:rPr>
              <a:t>Pavblu</a:t>
            </a:r>
            <a:r>
              <a:rPr lang="en-US" sz="6000" b="1" dirty="0">
                <a:solidFill>
                  <a:schemeClr val="bg1"/>
                </a:solidFill>
                <a:effectLst/>
                <a:latin typeface="Helvetica" pitchFamily="2" charset="0"/>
              </a:rPr>
              <a:t> (Aflibercept-</a:t>
            </a:r>
            <a:r>
              <a:rPr lang="en-US" sz="6000" b="1" dirty="0" err="1">
                <a:solidFill>
                  <a:schemeClr val="bg1"/>
                </a:solidFill>
                <a:effectLst/>
                <a:latin typeface="Helvetica" pitchFamily="2" charset="0"/>
              </a:rPr>
              <a:t>ayyh</a:t>
            </a:r>
            <a:r>
              <a:rPr lang="en-US" sz="6000" b="1" dirty="0">
                <a:solidFill>
                  <a:schemeClr val="bg1"/>
                </a:solidFill>
                <a:effectLst/>
                <a:latin typeface="Helvetica" pitchFamily="2" charset="0"/>
              </a:rPr>
              <a:t>) </a:t>
            </a:r>
            <a:r>
              <a:rPr lang="en-US" sz="6000" dirty="0">
                <a:solidFill>
                  <a:schemeClr val="bg1"/>
                </a:solidFill>
                <a:effectLst/>
                <a:latin typeface="Helvetica" pitchFamily="2" charset="0"/>
              </a:rPr>
              <a:t>Approved in 2024, biosimilar to Eylea</a:t>
            </a:r>
            <a:endParaRPr lang="en-US" sz="6000" i="0" u="none" strike="noStrike" dirty="0">
              <a:solidFill>
                <a:schemeClr val="bg1"/>
              </a:solidFill>
              <a:effectLst/>
              <a:latin typeface="Helvetica" pitchFamily="2" charset="0"/>
            </a:endParaRPr>
          </a:p>
        </p:txBody>
      </p:sp>
      <p:pic>
        <p:nvPicPr>
          <p:cNvPr id="138" name="Image" descr="Image">
            <a:extLst>
              <a:ext uri="{FF2B5EF4-FFF2-40B4-BE49-F238E27FC236}">
                <a16:creationId xmlns:a16="http://schemas.microsoft.com/office/drawing/2014/main" id="{765A0561-DDFF-ACC5-1EB1-320050F2986C}"/>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B644D138-CB64-0FE9-C27A-44DCEF56B826}"/>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3243800987"/>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a:extLst>
            <a:ext uri="{FF2B5EF4-FFF2-40B4-BE49-F238E27FC236}">
              <a16:creationId xmlns:a16="http://schemas.microsoft.com/office/drawing/2014/main" id="{A73FCB98-DCFA-27C0-AA3B-7B0A15F6F28A}"/>
            </a:ext>
          </a:extLst>
        </p:cNvPr>
        <p:cNvGrpSpPr/>
        <p:nvPr/>
      </p:nvGrpSpPr>
      <p:grpSpPr>
        <a:xfrm>
          <a:off x="0" y="0"/>
          <a:ext cx="0" cy="0"/>
          <a:chOff x="0" y="0"/>
          <a:chExt cx="0" cy="0"/>
        </a:xfrm>
      </p:grpSpPr>
      <p:sp>
        <p:nvSpPr>
          <p:cNvPr id="136" name="Dottie Davidson">
            <a:extLst>
              <a:ext uri="{FF2B5EF4-FFF2-40B4-BE49-F238E27FC236}">
                <a16:creationId xmlns:a16="http://schemas.microsoft.com/office/drawing/2014/main" id="{C4710DDB-AC79-D9E9-1208-F54BEBDF1A75}"/>
              </a:ext>
            </a:extLst>
          </p:cNvPr>
          <p:cNvSpPr txBox="1">
            <a:spLocks noGrp="1"/>
          </p:cNvSpPr>
          <p:nvPr>
            <p:ph type="title" idx="4294967295"/>
          </p:nvPr>
        </p:nvSpPr>
        <p:spPr>
          <a:xfrm>
            <a:off x="4146616" y="4019697"/>
            <a:ext cx="16144877" cy="3571877"/>
          </a:xfrm>
          <a:prstGeom prst="rect">
            <a:avLst/>
          </a:prstGeom>
        </p:spPr>
        <p:txBody>
          <a:bodyPr anchor="b"/>
          <a:lstStyle>
            <a:lvl1pPr algn="l">
              <a:defRPr sz="9200">
                <a:latin typeface="Proxima Nova"/>
                <a:ea typeface="Proxima Nova"/>
                <a:cs typeface="Proxima Nova"/>
                <a:sym typeface="Proxima Nova"/>
              </a:defRPr>
            </a:lvl1pPr>
          </a:lstStyle>
          <a:p>
            <a:pPr algn="ctr"/>
            <a:r>
              <a:rPr lang="en-US" dirty="0"/>
              <a:t>Thanks for your attention!</a:t>
            </a:r>
            <a:endParaRPr dirty="0"/>
          </a:p>
        </p:txBody>
      </p:sp>
      <p:pic>
        <p:nvPicPr>
          <p:cNvPr id="138" name="Image" descr="Image">
            <a:extLst>
              <a:ext uri="{FF2B5EF4-FFF2-40B4-BE49-F238E27FC236}">
                <a16:creationId xmlns:a16="http://schemas.microsoft.com/office/drawing/2014/main" id="{31674609-4D6D-CE5A-1E0C-3BE46E44B901}"/>
              </a:ext>
            </a:extLst>
          </p:cNvPr>
          <p:cNvPicPr>
            <a:picLocks noChangeAspect="1"/>
          </p:cNvPicPr>
          <p:nvPr/>
        </p:nvPicPr>
        <p:blipFill>
          <a:blip r:embed="rId3"/>
          <a:stretch>
            <a:fillRect/>
          </a:stretch>
        </p:blipFill>
        <p:spPr>
          <a:xfrm>
            <a:off x="945426" y="252558"/>
            <a:ext cx="6883842" cy="2034065"/>
          </a:xfrm>
          <a:prstGeom prst="rect">
            <a:avLst/>
          </a:prstGeom>
          <a:ln w="12700">
            <a:miter lim="400000"/>
          </a:ln>
        </p:spPr>
      </p:pic>
      <p:pic>
        <p:nvPicPr>
          <p:cNvPr id="139" name="Image" descr="Image">
            <a:extLst>
              <a:ext uri="{FF2B5EF4-FFF2-40B4-BE49-F238E27FC236}">
                <a16:creationId xmlns:a16="http://schemas.microsoft.com/office/drawing/2014/main" id="{1E69E244-B926-7650-73C7-3EB08188DDF0}"/>
              </a:ext>
            </a:extLst>
          </p:cNvPr>
          <p:cNvPicPr>
            <a:picLocks noChangeAspect="1"/>
          </p:cNvPicPr>
          <p:nvPr/>
        </p:nvPicPr>
        <p:blipFill>
          <a:blip r:embed="rId4"/>
          <a:stretch>
            <a:fillRect/>
          </a:stretch>
        </p:blipFill>
        <p:spPr>
          <a:xfrm>
            <a:off x="22431368" y="12398581"/>
            <a:ext cx="1167949" cy="1114285"/>
          </a:xfrm>
          <a:prstGeom prst="rect">
            <a:avLst/>
          </a:prstGeom>
          <a:ln w="12700">
            <a:miter lim="400000"/>
          </a:ln>
        </p:spPr>
      </p:pic>
    </p:spTree>
    <p:extLst>
      <p:ext uri="{BB962C8B-B14F-4D97-AF65-F5344CB8AC3E}">
        <p14:creationId xmlns:p14="http://schemas.microsoft.com/office/powerpoint/2010/main" val="833041833"/>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26" name="Dottie Davidson"/>
          <p:cNvSpPr txBox="1">
            <a:spLocks noGrp="1"/>
          </p:cNvSpPr>
          <p:nvPr>
            <p:ph type="title" idx="4294967295"/>
          </p:nvPr>
        </p:nvSpPr>
        <p:spPr>
          <a:xfrm>
            <a:off x="3116022" y="8675841"/>
            <a:ext cx="18151956" cy="3409976"/>
          </a:xfrm>
          <a:prstGeom prst="rect">
            <a:avLst/>
          </a:prstGeom>
        </p:spPr>
        <p:txBody>
          <a:bodyPr anchor="b"/>
          <a:lstStyle/>
          <a:p>
            <a:pPr defTabSz="457200">
              <a:spcBef>
                <a:spcPts val="1200"/>
              </a:spcBef>
              <a:defRPr sz="4000" b="0">
                <a:effectLst/>
                <a:latin typeface="Proxima Nova"/>
                <a:ea typeface="Proxima Nova"/>
                <a:cs typeface="Proxima Nova"/>
                <a:sym typeface="Proxima Nova"/>
              </a:defRPr>
            </a:pPr>
            <a:r>
              <a:rPr dirty="0"/>
              <a:t>Thank you for the great opportunity to speak with you this evening! </a:t>
            </a:r>
          </a:p>
          <a:p>
            <a:pPr defTabSz="457200">
              <a:spcBef>
                <a:spcPts val="1200"/>
              </a:spcBef>
              <a:defRPr sz="4000" b="0">
                <a:effectLst/>
                <a:latin typeface="Proxima Nova"/>
                <a:ea typeface="Proxima Nova"/>
                <a:cs typeface="Proxima Nova"/>
                <a:sym typeface="Proxima Nova"/>
              </a:defRPr>
            </a:pPr>
            <a:r>
              <a:rPr dirty="0"/>
              <a:t>Florida Retina Institute truly appreciates your time and are grateful for the partnership we share. Looking forward to our continued collaboration.</a:t>
            </a:r>
          </a:p>
        </p:txBody>
      </p:sp>
      <p:pic>
        <p:nvPicPr>
          <p:cNvPr id="327" name="Image" descr="Image"/>
          <p:cNvPicPr>
            <a:picLocks noChangeAspect="1"/>
          </p:cNvPicPr>
          <p:nvPr/>
        </p:nvPicPr>
        <p:blipFill>
          <a:blip r:embed="rId3"/>
          <a:stretch>
            <a:fillRect/>
          </a:stretch>
        </p:blipFill>
        <p:spPr>
          <a:xfrm>
            <a:off x="22431368" y="12398581"/>
            <a:ext cx="1167949" cy="1114285"/>
          </a:xfrm>
          <a:prstGeom prst="rect">
            <a:avLst/>
          </a:prstGeom>
          <a:ln w="12700">
            <a:miter lim="400000"/>
          </a:ln>
        </p:spPr>
      </p:pic>
      <p:sp>
        <p:nvSpPr>
          <p:cNvPr id="328" name="Director of Practice Relations/Marketing and Administrative Director"/>
          <p:cNvSpPr txBox="1"/>
          <p:nvPr/>
        </p:nvSpPr>
        <p:spPr>
          <a:xfrm>
            <a:off x="3556542" y="12442161"/>
            <a:ext cx="16734951" cy="523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642937">
              <a:defRPr sz="2500">
                <a:solidFill>
                  <a:srgbClr val="FFFFFF"/>
                </a:solidFill>
                <a:latin typeface="Proxima Nova"/>
                <a:ea typeface="Proxima Nova"/>
                <a:cs typeface="Proxima Nova"/>
                <a:sym typeface="Proxima Nova"/>
              </a:defRPr>
            </a:lvl1pPr>
          </a:lstStyle>
          <a:p>
            <a:pPr>
              <a:defRPr>
                <a:effectLst/>
              </a:defRPr>
            </a:pPr>
            <a:r>
              <a:t>Confidential © Florida Retina Institute, October 24, 2024</a:t>
            </a:r>
          </a:p>
        </p:txBody>
      </p:sp>
      <p:pic>
        <p:nvPicPr>
          <p:cNvPr id="329" name="fri-group-with-dr-campagnoli-july-2024.jpg" descr="fri-group-with-dr-campagnoli-july-2024.jpg"/>
          <p:cNvPicPr>
            <a:picLocks noChangeAspect="1"/>
          </p:cNvPicPr>
          <p:nvPr/>
        </p:nvPicPr>
        <p:blipFill>
          <a:blip r:embed="rId4"/>
          <a:stretch>
            <a:fillRect/>
          </a:stretch>
        </p:blipFill>
        <p:spPr>
          <a:xfrm>
            <a:off x="4494191" y="-3528"/>
            <a:ext cx="14859653" cy="9992316"/>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28"/>
                                        </p:tgtEl>
                                        <p:attrNameLst>
                                          <p:attrName>style.visibility</p:attrName>
                                        </p:attrNameLst>
                                      </p:cBhvr>
                                      <p:to>
                                        <p:strVal val="visible"/>
                                      </p:to>
                                    </p:set>
                                    <p:animEffect transition="in" filter="fade">
                                      <p:cBhvr>
                                        <p:cTn id="7" dur="10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 grpId="0" animBg="1" advAuto="0"/>
    </p:bldLst>
  </p:timing>
</p:sld>
</file>

<file path=ppt/theme/theme1.xml><?xml version="1.0" encoding="utf-8"?>
<a:theme xmlns:a="http://schemas.openxmlformats.org/drawingml/2006/main" name="New_Template2">
  <a:themeElements>
    <a:clrScheme name="New_Template2">
      <a:dk1>
        <a:srgbClr val="EBEBEB"/>
      </a:dk1>
      <a:lt1>
        <a:srgbClr val="C000EB"/>
      </a:lt1>
      <a:dk2>
        <a:srgbClr val="A7A7A7"/>
      </a:dk2>
      <a:lt2>
        <a:srgbClr val="535353"/>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a:ea typeface="Helvetica"/>
        <a:cs typeface="Helvetica"/>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BEBEB"/>
        </a:solidFill>
        <a:ln w="25400" cap="flat">
          <a:solidFill>
            <a:schemeClr val="accent1"/>
          </a:solidFill>
          <a:prstDash val="solid"/>
          <a:round/>
        </a:ln>
        <a:effectLst>
          <a:outerShdw blurRad="63500" dist="25400" dir="5400000" rotWithShape="0">
            <a:srgbClr val="000000">
              <a:alpha val="50000"/>
            </a:srgbClr>
          </a:outerShdw>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2">
  <a:themeElements>
    <a:clrScheme name="New_Template2">
      <a:dk1>
        <a:srgbClr val="000000"/>
      </a:dk1>
      <a:lt1>
        <a:srgbClr val="FFFFFF"/>
      </a:lt1>
      <a:dk2>
        <a:srgbClr val="A7A7A7"/>
      </a:dk2>
      <a:lt2>
        <a:srgbClr val="535353"/>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a:ea typeface="Helvetica"/>
        <a:cs typeface="Helvetica"/>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BEBEB"/>
        </a:solidFill>
        <a:ln w="25400" cap="flat">
          <a:solidFill>
            <a:schemeClr val="accent1"/>
          </a:solidFill>
          <a:prstDash val="solid"/>
          <a:round/>
        </a:ln>
        <a:effectLst>
          <a:outerShdw blurRad="63500" dist="25400" dir="5400000" rotWithShape="0">
            <a:srgbClr val="000000">
              <a:alpha val="50000"/>
            </a:srgbClr>
          </a:outerShdw>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C000EB"/>
            </a:solidFill>
            <a:effectLst>
              <a:outerShdw blurRad="50800" dist="25400" dir="5400000" rotWithShape="0">
                <a:srgbClr val="000000"/>
              </a:outerShdw>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3069</TotalTime>
  <Words>3527</Words>
  <Application>Microsoft Macintosh PowerPoint</Application>
  <PresentationFormat>Custom</PresentationFormat>
  <Paragraphs>407</Paragraphs>
  <Slides>69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69</vt:i4>
      </vt:variant>
    </vt:vector>
  </HeadingPairs>
  <TitlesOfParts>
    <vt:vector size="76" baseType="lpstr">
      <vt:lpstr>Arial</vt:lpstr>
      <vt:lpstr>Google Sans</vt:lpstr>
      <vt:lpstr>Helvetica</vt:lpstr>
      <vt:lpstr>Helvetica Neue</vt:lpstr>
      <vt:lpstr>Helvetica Neue Medium</vt:lpstr>
      <vt:lpstr>Lato</vt:lpstr>
      <vt:lpstr>New_Template2</vt:lpstr>
      <vt:lpstr>Advances in Retinal Disease Therapy </vt:lpstr>
      <vt:lpstr>About #FRI</vt:lpstr>
      <vt:lpstr>Positively Vision Focused®</vt:lpstr>
      <vt:lpstr>The most likely cause of visual loss in the aging population is cataract development.</vt:lpstr>
      <vt:lpstr>Learning Objectives</vt:lpstr>
      <vt:lpstr>Learning Objectives</vt:lpstr>
      <vt:lpstr>Learning Objectives</vt:lpstr>
      <vt:lpstr>Learning Objectives</vt:lpstr>
      <vt:lpstr>Learning Objectives</vt:lpstr>
      <vt:lpstr>Introduction</vt:lpstr>
      <vt:lpstr>Wet AMD (Exudative Age Related Macular Degeneration)</vt:lpstr>
      <vt:lpstr>Wet AMD</vt:lpstr>
      <vt:lpstr>Wet AMD</vt:lpstr>
      <vt:lpstr>Wet AMD</vt:lpstr>
      <vt:lpstr>Wet AMD</vt:lpstr>
      <vt:lpstr>Wet AMD</vt:lpstr>
      <vt:lpstr> Intravitreal injections</vt:lpstr>
      <vt:lpstr>Avastin (Bevacizumab) 2005</vt:lpstr>
      <vt:lpstr>Lucentis (Ranibizumab) 2006</vt:lpstr>
      <vt:lpstr>PowerPoint Presentation</vt:lpstr>
      <vt:lpstr>Eylea (Aflibercept) 2011</vt:lpstr>
      <vt:lpstr>Beovu (Brolucizumab) 2019 </vt:lpstr>
      <vt:lpstr>New and upcoming therapies</vt:lpstr>
      <vt:lpstr>Vabysmo (Faricimab) 2022 </vt:lpstr>
      <vt:lpstr>Eylea HD 8mg</vt:lpstr>
      <vt:lpstr>PDS-Susvimo (Ranibizumab Implant) </vt:lpstr>
      <vt:lpstr>Gene Therapy: ABBV-RGX-314 </vt:lpstr>
      <vt:lpstr>Gene Therapy: Ixo-Vec </vt:lpstr>
      <vt:lpstr>OTX-TKI (AXPAXLI)</vt:lpstr>
      <vt:lpstr>Next Up</vt:lpstr>
      <vt:lpstr>Diabetic Macular Edema (DME) </vt:lpstr>
      <vt:lpstr>DME</vt:lpstr>
      <vt:lpstr>DME</vt:lpstr>
      <vt:lpstr>DME</vt:lpstr>
      <vt:lpstr>DME</vt:lpstr>
      <vt:lpstr>PowerPoint Presentation</vt:lpstr>
      <vt:lpstr>Avastin (Bevacizumab) 2005</vt:lpstr>
      <vt:lpstr>Lucentis (Ranibizumab) 2006</vt:lpstr>
      <vt:lpstr>Eylea (Aflibercept) 2011</vt:lpstr>
      <vt:lpstr>Vabysmo (Faricimab) 2022 </vt:lpstr>
      <vt:lpstr>Eylea HD 8mg</vt:lpstr>
      <vt:lpstr>Triescence (Kenalog)</vt:lpstr>
      <vt:lpstr>Ozurdex (Dexamethasone Implant) </vt:lpstr>
      <vt:lpstr>Iluvien (Fluocinolone Implant) </vt:lpstr>
      <vt:lpstr>PowerPoint Presentation</vt:lpstr>
      <vt:lpstr>Eyedrops?</vt:lpstr>
      <vt:lpstr>OCS-01 (Oculis): </vt:lpstr>
      <vt:lpstr>Tivozanib Eye Drops</vt:lpstr>
      <vt:lpstr>EXN407 (Exonate):</vt:lpstr>
      <vt:lpstr>Dexamethasone Nanoparticle Eye Drops: </vt:lpstr>
      <vt:lpstr>Macular edema following RVO (MEfRVO)</vt:lpstr>
      <vt:lpstr>Macular edema following RVO (MEfRVO)</vt:lpstr>
      <vt:lpstr>Macular edema following RVO (MEfRVO)</vt:lpstr>
      <vt:lpstr>Macular edema following RVO (MEfRVO)</vt:lpstr>
      <vt:lpstr>PowerPoint Presentation</vt:lpstr>
      <vt:lpstr>Dry AMD (GA)</vt:lpstr>
      <vt:lpstr>GA</vt:lpstr>
      <vt:lpstr>GA</vt:lpstr>
      <vt:lpstr>GA</vt:lpstr>
      <vt:lpstr>GA</vt:lpstr>
      <vt:lpstr>GA</vt:lpstr>
      <vt:lpstr>Syfovre (Pegcetacoplan). (2023) </vt:lpstr>
      <vt:lpstr>Izervay (Avacincaptad pegol) 2023 </vt:lpstr>
      <vt:lpstr>Elamipretide</vt:lpstr>
      <vt:lpstr>AVD-104</vt:lpstr>
      <vt:lpstr>Biosimilars</vt:lpstr>
      <vt:lpstr>Biosimilars</vt:lpstr>
      <vt:lpstr>Thanks for your attention!</vt:lpstr>
      <vt:lpstr>Thank you for the great opportunity to speak with you this evening!  Florida Retina Institute truly appreciates your time and are grateful for the partnership we share. Looking forward to our continued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Carla Sinclair-Wells</cp:lastModifiedBy>
  <cp:revision>33</cp:revision>
  <dcterms:modified xsi:type="dcterms:W3CDTF">2025-01-09T12:51:52Z</dcterms:modified>
</cp:coreProperties>
</file>